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57" r:id="rId3"/>
    <p:sldId id="299" r:id="rId5"/>
    <p:sldId id="310" r:id="rId6"/>
    <p:sldId id="264" r:id="rId7"/>
    <p:sldId id="269" r:id="rId8"/>
    <p:sldId id="313" r:id="rId9"/>
    <p:sldId id="326" r:id="rId10"/>
    <p:sldId id="270" r:id="rId11"/>
    <p:sldId id="324" r:id="rId12"/>
    <p:sldId id="290" r:id="rId13"/>
    <p:sldId id="292" r:id="rId14"/>
    <p:sldId id="336" r:id="rId15"/>
    <p:sldId id="338" r:id="rId16"/>
    <p:sldId id="335" r:id="rId17"/>
    <p:sldId id="337" r:id="rId18"/>
    <p:sldId id="293" r:id="rId19"/>
    <p:sldId id="339" r:id="rId20"/>
    <p:sldId id="340" r:id="rId21"/>
    <p:sldId id="341" r:id="rId22"/>
    <p:sldId id="345" r:id="rId23"/>
    <p:sldId id="291" r:id="rId24"/>
    <p:sldId id="343" r:id="rId25"/>
    <p:sldId id="342" r:id="rId26"/>
    <p:sldId id="344" r:id="rId27"/>
    <p:sldId id="274" r:id="rId28"/>
    <p:sldId id="30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80A9"/>
    <a:srgbClr val="161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20" autoAdjust="0"/>
    <p:restoredTop sz="94660"/>
  </p:normalViewPr>
  <p:slideViewPr>
    <p:cSldViewPr snapToGrid="0">
      <p:cViewPr varScale="1">
        <p:scale>
          <a:sx n="130" d="100"/>
          <a:sy n="130" d="100"/>
        </p:scale>
        <p:origin x="132"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6C320EB-5352-40AA-A0A9-C13066E1373C}" type="doc">
      <dgm:prSet loTypeId="urn:microsoft.com/office/officeart/2005/8/layout/list1" loCatId="list" qsTypeId="urn:microsoft.com/office/officeart/2005/8/quickstyle/simple3" qsCatId="simple" csTypeId="urn:microsoft.com/office/officeart/2005/8/colors/accent1_2" csCatId="accent1" phldr="0"/>
      <dgm:spPr/>
      <dgm:t>
        <a:bodyPr/>
        <a:p>
          <a:endParaRPr lang="en-US"/>
        </a:p>
      </dgm:t>
    </dgm:pt>
    <dgm:pt modelId="{773C5012-55F9-436E-B78B-2A38D8AAA0C0}">
      <dgm:prSet phldrT="[Text]" phldr="0" custT="0"/>
      <dgm:spPr/>
      <dgm:t>
        <a:bodyPr vert="horz" wrap="square"/>
        <a:p>
          <a:pPr>
            <a:lnSpc>
              <a:spcPct val="100000"/>
            </a:lnSpc>
            <a:spcBef>
              <a:spcPct val="0"/>
            </a:spcBef>
            <a:spcAft>
              <a:spcPct val="35000"/>
            </a:spcAft>
          </a:pPr>
          <a:r>
            <a:rPr lang="en-US"/>
            <a:t>Nitrifying Microbes</a:t>
          </a:r>
          <a:r>
            <a:rPr lang="en-US"/>
            <a:t/>
          </a:r>
          <a:endParaRPr lang="en-US"/>
        </a:p>
      </dgm:t>
    </dgm:pt>
    <dgm:pt modelId="{E1399106-9BE2-43F4-9430-F473CB36780F}" cxnId="{664AC170-10A7-456C-B0AC-4CE36DA7E251}" type="parTrans">
      <dgm:prSet/>
      <dgm:spPr/>
      <dgm:t>
        <a:bodyPr/>
        <a:p>
          <a:endParaRPr lang="en-US"/>
        </a:p>
      </dgm:t>
    </dgm:pt>
    <dgm:pt modelId="{507A6FE3-4D55-4ED6-A973-429D64C5DF28}" cxnId="{664AC170-10A7-456C-B0AC-4CE36DA7E251}" type="sibTrans">
      <dgm:prSet/>
      <dgm:spPr/>
      <dgm:t>
        <a:bodyPr/>
        <a:p>
          <a:endParaRPr lang="en-US"/>
        </a:p>
      </dgm:t>
    </dgm:pt>
    <dgm:pt modelId="{CA58FE74-4619-4E47-BA6C-E0CD35AF5AC2}">
      <dgm:prSet phldrT="[Text]" phldr="0" custT="0"/>
      <dgm:spPr/>
      <dgm:t>
        <a:bodyPr vert="horz" wrap="square"/>
        <a:p>
          <a:pPr>
            <a:lnSpc>
              <a:spcPct val="100000"/>
            </a:lnSpc>
            <a:spcBef>
              <a:spcPct val="0"/>
            </a:spcBef>
            <a:spcAft>
              <a:spcPct val="35000"/>
            </a:spcAft>
          </a:pPr>
          <a:r>
            <a:rPr lang="en-US"/>
            <a:t>Denitrifying Microbes</a:t>
          </a:r>
          <a:r>
            <a:rPr lang="en-US"/>
            <a:t/>
          </a:r>
          <a:endParaRPr lang="en-US"/>
        </a:p>
      </dgm:t>
    </dgm:pt>
    <dgm:pt modelId="{EBAD4DA7-135F-4F4E-9475-804E7DC205D2}" cxnId="{02D32C2C-EB3F-4188-9471-70EA2107F8C5}" type="parTrans">
      <dgm:prSet/>
      <dgm:spPr/>
      <dgm:t>
        <a:bodyPr/>
        <a:p>
          <a:endParaRPr lang="en-US"/>
        </a:p>
      </dgm:t>
    </dgm:pt>
    <dgm:pt modelId="{5723A07A-E737-45B0-B84E-97FB4DE86580}" cxnId="{02D32C2C-EB3F-4188-9471-70EA2107F8C5}" type="sibTrans">
      <dgm:prSet/>
      <dgm:spPr/>
      <dgm:t>
        <a:bodyPr/>
        <a:p>
          <a:endParaRPr lang="en-US"/>
        </a:p>
      </dgm:t>
    </dgm:pt>
    <dgm:pt modelId="{D3284563-CEAB-43B3-81C4-5F6C081CBB78}">
      <dgm:prSet phldrT="[Text]" phldr="0" custT="0"/>
      <dgm:spPr/>
      <dgm:t>
        <a:bodyPr vert="horz" wrap="square"/>
        <a:p>
          <a:pPr>
            <a:lnSpc>
              <a:spcPct val="100000"/>
            </a:lnSpc>
            <a:spcBef>
              <a:spcPct val="0"/>
            </a:spcBef>
            <a:spcAft>
              <a:spcPct val="35000"/>
            </a:spcAft>
          </a:pPr>
          <a:r>
            <a:rPr lang="en-US"/>
            <a:t>Anammox Microbes</a:t>
          </a:r>
          <a:r>
            <a:rPr lang="en-US"/>
            <a:t/>
          </a:r>
          <a:endParaRPr lang="en-US"/>
        </a:p>
      </dgm:t>
    </dgm:pt>
    <dgm:pt modelId="{A2E240DA-ABFA-4A24-BE34-ABE926603D67}" cxnId="{6A1EAA49-A583-4CF2-8537-039AE2B251DF}" type="parTrans">
      <dgm:prSet/>
      <dgm:spPr/>
      <dgm:t>
        <a:bodyPr/>
        <a:p>
          <a:endParaRPr lang="en-US"/>
        </a:p>
      </dgm:t>
    </dgm:pt>
    <dgm:pt modelId="{2E43EE94-FE21-4F90-81B3-CED5B1ECC8C9}" cxnId="{6A1EAA49-A583-4CF2-8537-039AE2B251DF}" type="sibTrans">
      <dgm:prSet/>
      <dgm:spPr/>
      <dgm:t>
        <a:bodyPr/>
        <a:p>
          <a:endParaRPr lang="en-US"/>
        </a:p>
      </dgm:t>
    </dgm:pt>
    <dgm:pt modelId="{E5EECCA3-F875-4B71-92CC-9CCDFB7DBFEF}" type="pres">
      <dgm:prSet presAssocID="{26C320EB-5352-40AA-A0A9-C13066E1373C}" presName="linear" presStyleCnt="0">
        <dgm:presLayoutVars>
          <dgm:dir/>
          <dgm:animLvl val="lvl"/>
          <dgm:resizeHandles val="exact"/>
        </dgm:presLayoutVars>
      </dgm:prSet>
      <dgm:spPr/>
    </dgm:pt>
    <dgm:pt modelId="{667CAF5C-37C0-43B7-8B7E-02CCA3754DB9}" type="pres">
      <dgm:prSet presAssocID="{773C5012-55F9-436E-B78B-2A38D8AAA0C0}" presName="parentLin" presStyleCnt="0"/>
      <dgm:spPr/>
    </dgm:pt>
    <dgm:pt modelId="{58B158CB-C1D2-4676-88E6-6B3937A00A96}" type="pres">
      <dgm:prSet presAssocID="{773C5012-55F9-436E-B78B-2A38D8AAA0C0}" presName="parentLeftMargin" presStyleCnt="0"/>
      <dgm:spPr/>
    </dgm:pt>
    <dgm:pt modelId="{D0971512-D8E1-4E4B-89F4-FF2EB164C196}" type="pres">
      <dgm:prSet presAssocID="{773C5012-55F9-436E-B78B-2A38D8AAA0C0}" presName="parentText" presStyleLbl="node1" presStyleIdx="0" presStyleCnt="3">
        <dgm:presLayoutVars>
          <dgm:chMax val="0"/>
          <dgm:bulletEnabled val="1"/>
        </dgm:presLayoutVars>
      </dgm:prSet>
      <dgm:spPr/>
    </dgm:pt>
    <dgm:pt modelId="{05E10EBB-C85A-471E-9935-B48B9C39A12E}" type="pres">
      <dgm:prSet presAssocID="{773C5012-55F9-436E-B78B-2A38D8AAA0C0}" presName="negativeSpace" presStyleCnt="0"/>
      <dgm:spPr/>
    </dgm:pt>
    <dgm:pt modelId="{1F055725-8984-42CB-98CB-8E7728DD5EAB}" type="pres">
      <dgm:prSet presAssocID="{773C5012-55F9-436E-B78B-2A38D8AAA0C0}" presName="childText" presStyleLbl="conFgAcc1" presStyleIdx="0" presStyleCnt="3">
        <dgm:presLayoutVars>
          <dgm:bulletEnabled val="1"/>
        </dgm:presLayoutVars>
      </dgm:prSet>
      <dgm:spPr/>
    </dgm:pt>
    <dgm:pt modelId="{5785404B-F53E-4CF2-A702-90A46E89CED8}" type="pres">
      <dgm:prSet presAssocID="{507A6FE3-4D55-4ED6-A973-429D64C5DF28}" presName="spaceBetweenRectangles" presStyleCnt="0"/>
      <dgm:spPr/>
    </dgm:pt>
    <dgm:pt modelId="{EF963990-07B7-4DBC-8CFE-C86D15B61BB6}" type="pres">
      <dgm:prSet presAssocID="{CA58FE74-4619-4E47-BA6C-E0CD35AF5AC2}" presName="parentLin" presStyleCnt="0"/>
      <dgm:spPr/>
    </dgm:pt>
    <dgm:pt modelId="{AEA4B341-6C57-43B8-BC42-9813D43D1335}" type="pres">
      <dgm:prSet presAssocID="{CA58FE74-4619-4E47-BA6C-E0CD35AF5AC2}" presName="parentLeftMargin" presStyleCnt="0"/>
      <dgm:spPr/>
    </dgm:pt>
    <dgm:pt modelId="{DD07B078-3354-4F1B-9438-E4F95C4B43A6}" type="pres">
      <dgm:prSet presAssocID="{CA58FE74-4619-4E47-BA6C-E0CD35AF5AC2}" presName="parentText" presStyleLbl="node1" presStyleIdx="1" presStyleCnt="3">
        <dgm:presLayoutVars>
          <dgm:chMax val="0"/>
          <dgm:bulletEnabled val="1"/>
        </dgm:presLayoutVars>
      </dgm:prSet>
      <dgm:spPr/>
    </dgm:pt>
    <dgm:pt modelId="{98F9047E-C8BE-4990-B6F7-84F4581E1FEA}" type="pres">
      <dgm:prSet presAssocID="{CA58FE74-4619-4E47-BA6C-E0CD35AF5AC2}" presName="negativeSpace" presStyleCnt="0"/>
      <dgm:spPr/>
    </dgm:pt>
    <dgm:pt modelId="{FB20FF5F-D131-4A8A-AEBC-01A2B84D6655}" type="pres">
      <dgm:prSet presAssocID="{CA58FE74-4619-4E47-BA6C-E0CD35AF5AC2}" presName="childText" presStyleLbl="conFgAcc1" presStyleIdx="1" presStyleCnt="3">
        <dgm:presLayoutVars>
          <dgm:bulletEnabled val="1"/>
        </dgm:presLayoutVars>
      </dgm:prSet>
      <dgm:spPr/>
    </dgm:pt>
    <dgm:pt modelId="{AC1FEB9E-7ED9-4E44-9D47-B63AE5862158}" type="pres">
      <dgm:prSet presAssocID="{5723A07A-E737-45B0-B84E-97FB4DE86580}" presName="spaceBetweenRectangles" presStyleCnt="0"/>
      <dgm:spPr/>
    </dgm:pt>
    <dgm:pt modelId="{04A221FB-3A34-4804-9E1E-FAA254BEF819}" type="pres">
      <dgm:prSet presAssocID="{D3284563-CEAB-43B3-81C4-5F6C081CBB78}" presName="parentLin" presStyleCnt="0"/>
      <dgm:spPr/>
    </dgm:pt>
    <dgm:pt modelId="{09CBCBA7-E2EE-4654-BCFB-AB2C2D77E66B}" type="pres">
      <dgm:prSet presAssocID="{D3284563-CEAB-43B3-81C4-5F6C081CBB78}" presName="parentLeftMargin" presStyleCnt="0"/>
      <dgm:spPr/>
    </dgm:pt>
    <dgm:pt modelId="{F8B30F84-9FC1-4455-B8FC-CA5DC2189586}" type="pres">
      <dgm:prSet presAssocID="{D3284563-CEAB-43B3-81C4-5F6C081CBB78}" presName="parentText" presStyleLbl="node1" presStyleIdx="2" presStyleCnt="3">
        <dgm:presLayoutVars>
          <dgm:chMax val="0"/>
          <dgm:bulletEnabled val="1"/>
        </dgm:presLayoutVars>
      </dgm:prSet>
      <dgm:spPr/>
    </dgm:pt>
    <dgm:pt modelId="{75AF99AA-34AA-4169-A0AA-91E0CC0C2D15}" type="pres">
      <dgm:prSet presAssocID="{D3284563-CEAB-43B3-81C4-5F6C081CBB78}" presName="negativeSpace" presStyleCnt="0"/>
      <dgm:spPr/>
    </dgm:pt>
    <dgm:pt modelId="{F855875C-E8B4-4273-8C6C-6A8EC3091B3C}" type="pres">
      <dgm:prSet presAssocID="{D3284563-CEAB-43B3-81C4-5F6C081CBB78}" presName="childText" presStyleLbl="conFgAcc1" presStyleIdx="2" presStyleCnt="3">
        <dgm:presLayoutVars>
          <dgm:bulletEnabled val="1"/>
        </dgm:presLayoutVars>
      </dgm:prSet>
      <dgm:spPr/>
    </dgm:pt>
  </dgm:ptLst>
  <dgm:cxnLst>
    <dgm:cxn modelId="{664AC170-10A7-456C-B0AC-4CE36DA7E251}" srcId="{26C320EB-5352-40AA-A0A9-C13066E1373C}" destId="{773C5012-55F9-436E-B78B-2A38D8AAA0C0}" srcOrd="0" destOrd="0" parTransId="{E1399106-9BE2-43F4-9430-F473CB36780F}" sibTransId="{507A6FE3-4D55-4ED6-A973-429D64C5DF28}"/>
    <dgm:cxn modelId="{02D32C2C-EB3F-4188-9471-70EA2107F8C5}" srcId="{26C320EB-5352-40AA-A0A9-C13066E1373C}" destId="{CA58FE74-4619-4E47-BA6C-E0CD35AF5AC2}" srcOrd="1" destOrd="0" parTransId="{EBAD4DA7-135F-4F4E-9475-804E7DC205D2}" sibTransId="{5723A07A-E737-45B0-B84E-97FB4DE86580}"/>
    <dgm:cxn modelId="{6A1EAA49-A583-4CF2-8537-039AE2B251DF}" srcId="{26C320EB-5352-40AA-A0A9-C13066E1373C}" destId="{D3284563-CEAB-43B3-81C4-5F6C081CBB78}" srcOrd="2" destOrd="0" parTransId="{A2E240DA-ABFA-4A24-BE34-ABE926603D67}" sibTransId="{2E43EE94-FE21-4F90-81B3-CED5B1ECC8C9}"/>
    <dgm:cxn modelId="{1FB0F979-6FDC-413B-9C06-D2D4226C7082}" type="presOf" srcId="{26C320EB-5352-40AA-A0A9-C13066E1373C}" destId="{E5EECCA3-F875-4B71-92CC-9CCDFB7DBFEF}" srcOrd="0" destOrd="0" presId="urn:microsoft.com/office/officeart/2005/8/layout/list1"/>
    <dgm:cxn modelId="{2F605B46-0AFA-4C8D-A395-F9976DAA9796}" type="presParOf" srcId="{E5EECCA3-F875-4B71-92CC-9CCDFB7DBFEF}" destId="{667CAF5C-37C0-43B7-8B7E-02CCA3754DB9}" srcOrd="0" destOrd="0" presId="urn:microsoft.com/office/officeart/2005/8/layout/list1"/>
    <dgm:cxn modelId="{74BAE0C5-C0B3-4B9B-99B0-65E0803EA0D1}" type="presParOf" srcId="{667CAF5C-37C0-43B7-8B7E-02CCA3754DB9}" destId="{58B158CB-C1D2-4676-88E6-6B3937A00A96}" srcOrd="0" destOrd="0" presId="urn:microsoft.com/office/officeart/2005/8/layout/list1"/>
    <dgm:cxn modelId="{283E286C-3FB5-45CF-8742-229516CBD41F}" type="presOf" srcId="{773C5012-55F9-436E-B78B-2A38D8AAA0C0}" destId="{58B158CB-C1D2-4676-88E6-6B3937A00A96}" srcOrd="0" destOrd="0" presId="urn:microsoft.com/office/officeart/2005/8/layout/list1"/>
    <dgm:cxn modelId="{E5A6E62B-CD73-44C3-AE25-C74024A34555}" type="presParOf" srcId="{667CAF5C-37C0-43B7-8B7E-02CCA3754DB9}" destId="{D0971512-D8E1-4E4B-89F4-FF2EB164C196}" srcOrd="1" destOrd="0" presId="urn:microsoft.com/office/officeart/2005/8/layout/list1"/>
    <dgm:cxn modelId="{23233B95-DD1E-44EB-86D7-1976F5288C0E}" type="presOf" srcId="{773C5012-55F9-436E-B78B-2A38D8AAA0C0}" destId="{D0971512-D8E1-4E4B-89F4-FF2EB164C196}" srcOrd="0" destOrd="0" presId="urn:microsoft.com/office/officeart/2005/8/layout/list1"/>
    <dgm:cxn modelId="{6AFE9870-20B1-467C-80DC-FF06C75805F3}" type="presParOf" srcId="{E5EECCA3-F875-4B71-92CC-9CCDFB7DBFEF}" destId="{05E10EBB-C85A-471E-9935-B48B9C39A12E}" srcOrd="1" destOrd="0" presId="urn:microsoft.com/office/officeart/2005/8/layout/list1"/>
    <dgm:cxn modelId="{49FDD93B-2E92-4C4A-849B-8FA604ACE2D0}" type="presParOf" srcId="{E5EECCA3-F875-4B71-92CC-9CCDFB7DBFEF}" destId="{1F055725-8984-42CB-98CB-8E7728DD5EAB}" srcOrd="2" destOrd="0" presId="urn:microsoft.com/office/officeart/2005/8/layout/list1"/>
    <dgm:cxn modelId="{041B9822-5CDF-41E6-826D-0C2357DCBC0B}" type="presParOf" srcId="{E5EECCA3-F875-4B71-92CC-9CCDFB7DBFEF}" destId="{5785404B-F53E-4CF2-A702-90A46E89CED8}" srcOrd="3" destOrd="0" presId="urn:microsoft.com/office/officeart/2005/8/layout/list1"/>
    <dgm:cxn modelId="{8A67289F-289B-444C-B689-D6E638D63207}" type="presParOf" srcId="{E5EECCA3-F875-4B71-92CC-9CCDFB7DBFEF}" destId="{EF963990-07B7-4DBC-8CFE-C86D15B61BB6}" srcOrd="4" destOrd="0" presId="urn:microsoft.com/office/officeart/2005/8/layout/list1"/>
    <dgm:cxn modelId="{EDF10AB4-921D-4447-AAE3-3390646EA8EC}" type="presParOf" srcId="{EF963990-07B7-4DBC-8CFE-C86D15B61BB6}" destId="{AEA4B341-6C57-43B8-BC42-9813D43D1335}" srcOrd="0" destOrd="4" presId="urn:microsoft.com/office/officeart/2005/8/layout/list1"/>
    <dgm:cxn modelId="{DDF560EC-D32F-43C9-8A51-44C67CD4CFEC}" type="presOf" srcId="{CA58FE74-4619-4E47-BA6C-E0CD35AF5AC2}" destId="{AEA4B341-6C57-43B8-BC42-9813D43D1335}" srcOrd="0" destOrd="0" presId="urn:microsoft.com/office/officeart/2005/8/layout/list1"/>
    <dgm:cxn modelId="{A21F6B11-1D88-4CAD-996B-6537AE8B91E0}" type="presParOf" srcId="{EF963990-07B7-4DBC-8CFE-C86D15B61BB6}" destId="{DD07B078-3354-4F1B-9438-E4F95C4B43A6}" srcOrd="1" destOrd="4" presId="urn:microsoft.com/office/officeart/2005/8/layout/list1"/>
    <dgm:cxn modelId="{D6577602-B904-4475-99E9-40F59E6C370A}" type="presOf" srcId="{CA58FE74-4619-4E47-BA6C-E0CD35AF5AC2}" destId="{DD07B078-3354-4F1B-9438-E4F95C4B43A6}" srcOrd="0" destOrd="0" presId="urn:microsoft.com/office/officeart/2005/8/layout/list1"/>
    <dgm:cxn modelId="{1B4394A9-A9E0-489C-8202-D10D05373350}" type="presParOf" srcId="{E5EECCA3-F875-4B71-92CC-9CCDFB7DBFEF}" destId="{98F9047E-C8BE-4990-B6F7-84F4581E1FEA}" srcOrd="5" destOrd="0" presId="urn:microsoft.com/office/officeart/2005/8/layout/list1"/>
    <dgm:cxn modelId="{297211B8-6BF8-45C9-89C1-768DDC25B417}" type="presParOf" srcId="{E5EECCA3-F875-4B71-92CC-9CCDFB7DBFEF}" destId="{FB20FF5F-D131-4A8A-AEBC-01A2B84D6655}" srcOrd="6" destOrd="0" presId="urn:microsoft.com/office/officeart/2005/8/layout/list1"/>
    <dgm:cxn modelId="{1EE71872-0A38-448B-BCC2-9B9AD67C8F5D}" type="presParOf" srcId="{E5EECCA3-F875-4B71-92CC-9CCDFB7DBFEF}" destId="{AC1FEB9E-7ED9-4E44-9D47-B63AE5862158}" srcOrd="7" destOrd="0" presId="urn:microsoft.com/office/officeart/2005/8/layout/list1"/>
    <dgm:cxn modelId="{B992719F-2303-4200-9C1A-FCA232FF4F8E}" type="presParOf" srcId="{E5EECCA3-F875-4B71-92CC-9CCDFB7DBFEF}" destId="{04A221FB-3A34-4804-9E1E-FAA254BEF819}" srcOrd="8" destOrd="0" presId="urn:microsoft.com/office/officeart/2005/8/layout/list1"/>
    <dgm:cxn modelId="{878C1A59-995C-4BE6-A56A-823153F7D17A}" type="presParOf" srcId="{04A221FB-3A34-4804-9E1E-FAA254BEF819}" destId="{09CBCBA7-E2EE-4654-BCFB-AB2C2D77E66B}" srcOrd="0" destOrd="8" presId="urn:microsoft.com/office/officeart/2005/8/layout/list1"/>
    <dgm:cxn modelId="{C75A3CC4-53C0-4F45-B426-A572B44FEA02}" type="presOf" srcId="{D3284563-CEAB-43B3-81C4-5F6C081CBB78}" destId="{09CBCBA7-E2EE-4654-BCFB-AB2C2D77E66B}" srcOrd="0" destOrd="0" presId="urn:microsoft.com/office/officeart/2005/8/layout/list1"/>
    <dgm:cxn modelId="{2A61D490-C79C-4A20-8AFE-0CAAAE924855}" type="presParOf" srcId="{04A221FB-3A34-4804-9E1E-FAA254BEF819}" destId="{F8B30F84-9FC1-4455-B8FC-CA5DC2189586}" srcOrd="1" destOrd="8" presId="urn:microsoft.com/office/officeart/2005/8/layout/list1"/>
    <dgm:cxn modelId="{1CFBA327-FBC1-44ED-9366-7C3677B772C8}" type="presOf" srcId="{D3284563-CEAB-43B3-81C4-5F6C081CBB78}" destId="{F8B30F84-9FC1-4455-B8FC-CA5DC2189586}" srcOrd="0" destOrd="0" presId="urn:microsoft.com/office/officeart/2005/8/layout/list1"/>
    <dgm:cxn modelId="{2F68AA2E-CDA7-4700-A47C-232BBFE43226}" type="presParOf" srcId="{E5EECCA3-F875-4B71-92CC-9CCDFB7DBFEF}" destId="{75AF99AA-34AA-4169-A0AA-91E0CC0C2D15}" srcOrd="9" destOrd="0" presId="urn:microsoft.com/office/officeart/2005/8/layout/list1"/>
    <dgm:cxn modelId="{38CF7A0D-F9E3-4C4D-B74C-0C28D445BB1D}" type="presParOf" srcId="{E5EECCA3-F875-4B71-92CC-9CCDFB7DBFEF}" destId="{F855875C-E8B4-4273-8C6C-6A8EC3091B3C}"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969000" cy="3632835"/>
        <a:chOff x="0" y="0"/>
        <a:chExt cx="5969000" cy="3632835"/>
      </a:xfrm>
    </dsp:grpSpPr>
    <dsp:sp modelId="{1F055725-8984-42CB-98CB-8E7728DD5EAB}">
      <dsp:nvSpPr>
        <dsp:cNvPr id="5" name="Rectangles 4"/>
        <dsp:cNvSpPr/>
      </dsp:nvSpPr>
      <dsp:spPr bwMode="white">
        <a:xfrm>
          <a:off x="0" y="450758"/>
          <a:ext cx="5969000" cy="680400"/>
        </a:xfrm>
        <a:prstGeom prst="rect">
          <a:avLst/>
        </a:prstGeom>
      </dsp:spPr>
      <dsp:style>
        <a:lnRef idx="1">
          <a:schemeClr val="accent1"/>
        </a:lnRef>
        <a:fillRef idx="1">
          <a:schemeClr val="lt1">
            <a:alpha val="90000"/>
          </a:schemeClr>
        </a:fillRef>
        <a:effectRef idx="0">
          <a:scrgbClr r="0" g="0" b="0"/>
        </a:effectRef>
        <a:fontRef idx="minor"/>
      </dsp:style>
      <dsp:txBody>
        <a:bodyPr lIns="463260" tIns="562355" rIns="463260"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450758"/>
        <a:ext cx="5969000" cy="680400"/>
      </dsp:txXfrm>
    </dsp:sp>
    <dsp:sp modelId="{D0971512-D8E1-4E4B-89F4-FF2EB164C196}">
      <dsp:nvSpPr>
        <dsp:cNvPr id="4" name="Rounded Rectangle 3"/>
        <dsp:cNvSpPr/>
      </dsp:nvSpPr>
      <dsp:spPr bwMode="white">
        <a:xfrm>
          <a:off x="298450" y="52238"/>
          <a:ext cx="4178300"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57929" tIns="0" rIns="15792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Nitrification</a:t>
          </a:r>
          <a:endParaRPr lang="en-US"/>
        </a:p>
      </dsp:txBody>
      <dsp:txXfrm>
        <a:off x="298450" y="52238"/>
        <a:ext cx="4178300" cy="797040"/>
      </dsp:txXfrm>
    </dsp:sp>
    <dsp:sp modelId="{FB20FF5F-D131-4A8A-AEBC-01A2B84D6655}">
      <dsp:nvSpPr>
        <dsp:cNvPr id="8" name="Rectangles 7"/>
        <dsp:cNvSpPr/>
      </dsp:nvSpPr>
      <dsp:spPr bwMode="white">
        <a:xfrm>
          <a:off x="0" y="1675478"/>
          <a:ext cx="5969000" cy="680400"/>
        </a:xfrm>
        <a:prstGeom prst="rect">
          <a:avLst/>
        </a:prstGeom>
      </dsp:spPr>
      <dsp:style>
        <a:lnRef idx="1">
          <a:schemeClr val="accent1"/>
        </a:lnRef>
        <a:fillRef idx="1">
          <a:schemeClr val="lt1">
            <a:alpha val="90000"/>
          </a:schemeClr>
        </a:fillRef>
        <a:effectRef idx="0">
          <a:scrgbClr r="0" g="0" b="0"/>
        </a:effectRef>
        <a:fontRef idx="minor"/>
      </dsp:style>
      <dsp:txBody>
        <a:bodyPr lIns="463260" tIns="562355" rIns="463260"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1675478"/>
        <a:ext cx="5969000" cy="680400"/>
      </dsp:txXfrm>
    </dsp:sp>
    <dsp:sp modelId="{DD07B078-3354-4F1B-9438-E4F95C4B43A6}">
      <dsp:nvSpPr>
        <dsp:cNvPr id="7" name="Rounded Rectangle 6"/>
        <dsp:cNvSpPr/>
      </dsp:nvSpPr>
      <dsp:spPr bwMode="white">
        <a:xfrm>
          <a:off x="298450" y="1276958"/>
          <a:ext cx="4178300"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57929" tIns="0" rIns="15792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Denitrification</a:t>
          </a:r>
          <a:endParaRPr lang="en-US"/>
        </a:p>
      </dsp:txBody>
      <dsp:txXfrm>
        <a:off x="298450" y="1276958"/>
        <a:ext cx="4178300" cy="797040"/>
      </dsp:txXfrm>
    </dsp:sp>
    <dsp:sp modelId="{F855875C-E8B4-4273-8C6C-6A8EC3091B3C}">
      <dsp:nvSpPr>
        <dsp:cNvPr id="11" name="Rectangles 10"/>
        <dsp:cNvSpPr/>
      </dsp:nvSpPr>
      <dsp:spPr bwMode="white">
        <a:xfrm>
          <a:off x="0" y="2900198"/>
          <a:ext cx="5969000" cy="680400"/>
        </a:xfrm>
        <a:prstGeom prst="rect">
          <a:avLst/>
        </a:prstGeom>
      </dsp:spPr>
      <dsp:style>
        <a:lnRef idx="1">
          <a:schemeClr val="accent1"/>
        </a:lnRef>
        <a:fillRef idx="1">
          <a:schemeClr val="lt1">
            <a:alpha val="90000"/>
          </a:schemeClr>
        </a:fillRef>
        <a:effectRef idx="0">
          <a:scrgbClr r="0" g="0" b="0"/>
        </a:effectRef>
        <a:fontRef idx="minor"/>
      </dsp:style>
      <dsp:txBody>
        <a:bodyPr lIns="463260" tIns="562355" rIns="463260"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2900198"/>
        <a:ext cx="5969000" cy="680400"/>
      </dsp:txXfrm>
    </dsp:sp>
    <dsp:sp modelId="{F8B30F84-9FC1-4455-B8FC-CA5DC2189586}">
      <dsp:nvSpPr>
        <dsp:cNvPr id="10" name="Rounded Rectangle 9"/>
        <dsp:cNvSpPr/>
      </dsp:nvSpPr>
      <dsp:spPr bwMode="white">
        <a:xfrm>
          <a:off x="298450" y="2501678"/>
          <a:ext cx="4178300" cy="7970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57929" tIns="0" rIns="15792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t>Anammox</a:t>
          </a:r>
          <a:endParaRPr lang="en-US"/>
        </a:p>
      </dsp:txBody>
      <dsp:txXfrm>
        <a:off x="298450" y="2501678"/>
        <a:ext cx="4178300" cy="797040"/>
      </dsp:txXfrm>
    </dsp:sp>
    <dsp:sp modelId="{58B158CB-C1D2-4676-88E6-6B3937A00A96}">
      <dsp:nvSpPr>
        <dsp:cNvPr id="3" name="Rectangles 2" hidden="1"/>
        <dsp:cNvSpPr/>
      </dsp:nvSpPr>
      <dsp:spPr>
        <a:xfrm>
          <a:off x="0" y="52238"/>
          <a:ext cx="298450" cy="797040"/>
        </a:xfrm>
        <a:prstGeom prst="rect">
          <a:avLst/>
        </a:prstGeom>
      </dsp:spPr>
      <dsp:txXfrm>
        <a:off x="0" y="52238"/>
        <a:ext cx="298450" cy="797040"/>
      </dsp:txXfrm>
    </dsp:sp>
    <dsp:sp modelId="{AEA4B341-6C57-43B8-BC42-9813D43D1335}">
      <dsp:nvSpPr>
        <dsp:cNvPr id="6" name="Rectangles 5" hidden="1"/>
        <dsp:cNvSpPr/>
      </dsp:nvSpPr>
      <dsp:spPr>
        <a:xfrm>
          <a:off x="0" y="1276958"/>
          <a:ext cx="298450" cy="797040"/>
        </a:xfrm>
        <a:prstGeom prst="rect">
          <a:avLst/>
        </a:prstGeom>
      </dsp:spPr>
      <dsp:txXfrm>
        <a:off x="0" y="1276958"/>
        <a:ext cx="298450" cy="797040"/>
      </dsp:txXfrm>
    </dsp:sp>
    <dsp:sp modelId="{09CBCBA7-E2EE-4654-BCFB-AB2C2D77E66B}">
      <dsp:nvSpPr>
        <dsp:cNvPr id="9" name="Rectangles 8" hidden="1"/>
        <dsp:cNvSpPr/>
      </dsp:nvSpPr>
      <dsp:spPr>
        <a:xfrm>
          <a:off x="0" y="2501678"/>
          <a:ext cx="298450" cy="797040"/>
        </a:xfrm>
        <a:prstGeom prst="rect">
          <a:avLst/>
        </a:prstGeom>
      </dsp:spPr>
      <dsp:txXfrm>
        <a:off x="0" y="2501678"/>
        <a:ext cx="29845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5ED54-37BF-4A37-8AE3-4DA4C6C1967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EA792-08B3-4A15-9729-343F8E6FD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2AEFA7-F12C-44B2-9E95-B3C34BEE95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D604205-67A0-46A8-ACF0-7354F2BB1D1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44C97-CFD8-4B1A-9809-75060EC224F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04205-67A0-46A8-ACF0-7354F2BB1D1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44C97-CFD8-4B1A-9809-75060EC224F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en.wikipedia.org/wiki/Bacillus" TargetMode="External"/><Relationship Id="rId1" Type="http://schemas.openxmlformats.org/officeDocument/2006/relationships/hyperlink" Target="https://en.wikipedia.org/w/index.php?title=Alkaligene&amp;action=edit&amp;redlink=1"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3.xml"/><Relationship Id="rId2" Type="http://schemas.openxmlformats.org/officeDocument/2006/relationships/image" Target="../media/image6.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3" name="Picture 2" descr="C:\Users\Administrator\OneDrive\Desktop\USTB\Semester 1\Enviromental Microbiology\B2201884-Pseudomonas_aeruginosa_bacteria,_SEM.jpgB2201884-Pseudomonas_aeruginosa_bacteria,_SEM"/>
          <p:cNvPicPr preferRelativeResize="0">
            <a:picLocks noChangeAspect="1"/>
          </p:cNvPicPr>
          <p:nvPr/>
        </p:nvPicPr>
        <p:blipFill>
          <a:blip r:embed="rId2"/>
          <a:srcRect/>
          <a:stretch>
            <a:fillRect/>
          </a:stretch>
        </p:blipFill>
        <p:spPr>
          <a:xfrm>
            <a:off x="0" y="-13970"/>
            <a:ext cx="12191365" cy="6869430"/>
          </a:xfrm>
          <a:prstGeom prst="rect">
            <a:avLst/>
          </a:prstGeom>
          <a:gradFill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25" name="任意多边形 107"/>
          <p:cNvSpPr/>
          <p:nvPr/>
        </p:nvSpPr>
        <p:spPr>
          <a:xfrm>
            <a:off x="0" y="-13970"/>
            <a:ext cx="9769475" cy="694944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DengXian" panose="02010600030101010101" charset="-122"/>
              <a:ea typeface="DengXian" panose="02010600030101010101" charset="-122"/>
              <a:cs typeface="+mn-cs"/>
            </a:endParaRPr>
          </a:p>
        </p:txBody>
      </p:sp>
      <p:sp>
        <p:nvSpPr>
          <p:cNvPr id="72" name="文本框 71"/>
          <p:cNvSpPr txBox="1"/>
          <p:nvPr/>
        </p:nvSpPr>
        <p:spPr>
          <a:xfrm>
            <a:off x="396240" y="2946400"/>
            <a:ext cx="9836150" cy="138366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2800" b="1">
                <a:solidFill>
                  <a:schemeClr val="bg1"/>
                </a:solidFill>
                <a:latin typeface="Microsoft YaHei" panose="020B0503020204020204" pitchFamily="34" charset="-122"/>
                <a:ea typeface="Microsoft YaHei" panose="020B0503020204020204" pitchFamily="34" charset="-122"/>
                <a:sym typeface="+mn-ea"/>
              </a:rPr>
              <a:t>Progress of Research on Microbes for Nitrogen Removal</a:t>
            </a:r>
            <a:endParaRPr lang="en-US" altLang="zh-CN" sz="2800" b="1">
              <a:solidFill>
                <a:schemeClr val="bg1"/>
              </a:solidFill>
              <a:latin typeface="Microsoft YaHei" panose="020B0503020204020204" pitchFamily="34" charset="-122"/>
              <a:ea typeface="Microsoft YaHei" panose="020B0503020204020204" pitchFamily="34" charset="-122"/>
              <a:sym typeface="+mn-ea"/>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sp>
        <p:nvSpPr>
          <p:cNvPr id="83" name="PA_文本框 10"/>
          <p:cNvSpPr txBox="1"/>
          <p:nvPr>
            <p:custDataLst>
              <p:tags r:id="rId3"/>
            </p:custDataLst>
          </p:nvPr>
        </p:nvSpPr>
        <p:spPr>
          <a:xfrm>
            <a:off x="569595" y="4283075"/>
            <a:ext cx="7366000" cy="1568450"/>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pitchFamily="34" charset="-122"/>
              </a:rPr>
              <a:t>Reporter: Sahr Emmanuel (伊曼沙)</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M202161014     </a:t>
            </a:r>
            <a:endParaRPr lang="en-US" altLang="zh-CN" sz="3200" dirty="0">
              <a:solidFill>
                <a:schemeClr val="bg1"/>
              </a:solidFill>
              <a:latin typeface="Century Gothic" panose="020B0502020202020204" pitchFamily="34" charset="0"/>
              <a:ea typeface="Microsoft YaHei" panose="020B0503020204020204" pitchFamily="34" charset="-122"/>
            </a:endParaRPr>
          </a:p>
          <a:p>
            <a:r>
              <a:rPr lang="en-US" altLang="zh-CN" sz="3200" dirty="0">
                <a:solidFill>
                  <a:schemeClr val="bg1"/>
                </a:solidFill>
                <a:latin typeface="Century Gothic" panose="020B0502020202020204" pitchFamily="34" charset="0"/>
                <a:ea typeface="Microsoft YaHei" panose="020B0503020204020204" pitchFamily="34" charset="-122"/>
              </a:rPr>
              <a:t>Date: October 26, 2021</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2320253" y="475991"/>
            <a:ext cx="6826250" cy="521970"/>
          </a:xfrm>
          <a:prstGeom prst="rect">
            <a:avLst/>
          </a:prstGeom>
          <a:noFill/>
        </p:spPr>
        <p:txBody>
          <a:bodyPr wrap="none" rtlCol="0">
            <a:spAutoFit/>
          </a:bodyPr>
          <a:lstStyle/>
          <a:p>
            <a:pPr algn="ctr"/>
            <a:r>
              <a:rPr lang="en-US" sz="2800" b="1">
                <a:solidFill>
                  <a:schemeClr val="accent4"/>
                </a:solidFill>
                <a:effectLst/>
              </a:rPr>
              <a:t>Purification theory of Nitrifying Bacterial </a:t>
            </a:r>
            <a:endParaRPr lang="zh-CN" altLang="en-US" sz="2000" dirty="0">
              <a:latin typeface="Microsoft YaHei Light" panose="020B0502040204020203" pitchFamily="34" charset="-122"/>
              <a:ea typeface="Microsoft YaHei Light" panose="020B0502040204020203" pitchFamily="34" charset="-122"/>
            </a:endParaRPr>
          </a:p>
        </p:txBody>
      </p:sp>
      <p:sp>
        <p:nvSpPr>
          <p:cNvPr id="41" name="矩形 40"/>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Text Box 4"/>
          <p:cNvSpPr txBox="1"/>
          <p:nvPr/>
        </p:nvSpPr>
        <p:spPr>
          <a:xfrm>
            <a:off x="289560" y="1250315"/>
            <a:ext cx="11424920" cy="2103120"/>
          </a:xfrm>
          <a:prstGeom prst="rect">
            <a:avLst/>
          </a:prstGeom>
          <a:noFill/>
        </p:spPr>
        <p:txBody>
          <a:bodyPr wrap="square" rtlCol="0" anchor="t">
            <a:spAutoFit/>
          </a:bodyPr>
          <a:p>
            <a:pPr algn="just"/>
            <a:r>
              <a:rPr sz="2600" spc="-140" dirty="0">
                <a:latin typeface="Times New Roman" panose="02020603050405020304"/>
                <a:cs typeface="Times New Roman" panose="02020603050405020304"/>
              </a:rPr>
              <a:t>The</a:t>
            </a:r>
            <a:r>
              <a:rPr lang="en-US"/>
              <a:t> </a:t>
            </a:r>
            <a:r>
              <a:rPr sz="2600" spc="-140" dirty="0">
                <a:latin typeface="Times New Roman" panose="02020603050405020304"/>
                <a:cs typeface="Times New Roman" panose="02020603050405020304"/>
              </a:rPr>
              <a:t>conversion of ammonium to nitrite is performed mainly by nitrifying bacteria</a:t>
            </a:r>
            <a:r>
              <a:rPr lang="en-US" sz="2600" spc="-140" dirty="0">
                <a:latin typeface="Times New Roman" panose="02020603050405020304"/>
                <a:cs typeface="Times New Roman" panose="02020603050405020304"/>
              </a:rPr>
              <a:t> in two steps</a:t>
            </a:r>
            <a:r>
              <a:rPr sz="2600" spc="-140" dirty="0">
                <a:latin typeface="Times New Roman" panose="02020603050405020304"/>
                <a:cs typeface="Times New Roman" panose="02020603050405020304"/>
              </a:rPr>
              <a:t>.</a:t>
            </a:r>
            <a:r>
              <a:rPr lang="en-US" sz="2600" spc="-140" dirty="0">
                <a:latin typeface="Times New Roman" panose="02020603050405020304"/>
                <a:cs typeface="Times New Roman" panose="02020603050405020304"/>
              </a:rPr>
              <a:t> </a:t>
            </a:r>
            <a:r>
              <a:rPr sz="2600" spc="-140" dirty="0">
                <a:latin typeface="Times New Roman" panose="02020603050405020304"/>
                <a:cs typeface="Times New Roman" panose="02020603050405020304"/>
                <a:sym typeface="+mn-ea"/>
              </a:rPr>
              <a:t>To begin</a:t>
            </a:r>
            <a:r>
              <a:rPr lang="en-US" sz="2600">
                <a:sym typeface="+mn-ea"/>
              </a:rPr>
              <a:t>,</a:t>
            </a:r>
            <a:r>
              <a:rPr sz="2600" spc="-140" dirty="0">
                <a:latin typeface="Times New Roman" panose="02020603050405020304"/>
                <a:cs typeface="Times New Roman" panose="02020603050405020304"/>
                <a:sym typeface="+mn-ea"/>
              </a:rPr>
              <a:t> heterotrophic bacteria degrade organic nitrogen in wastewater and convert it to ammonia nitrogen, which is a pretty simple process. Second, autotrophic Ammonia-oxidizing bacteria (AOB) oxidize ammonium (NH</a:t>
            </a:r>
            <a:r>
              <a:rPr sz="2600" spc="-140" baseline="-25000" dirty="0">
                <a:latin typeface="Times New Roman" panose="02020603050405020304"/>
                <a:cs typeface="Times New Roman" panose="02020603050405020304"/>
                <a:sym typeface="+mn-ea"/>
              </a:rPr>
              <a:t>4</a:t>
            </a:r>
            <a:r>
              <a:rPr sz="2600" spc="-140" baseline="30000" dirty="0">
                <a:latin typeface="Times New Roman" panose="02020603050405020304"/>
                <a:cs typeface="Times New Roman" panose="02020603050405020304"/>
                <a:sym typeface="+mn-ea"/>
              </a:rPr>
              <a:t>+</a:t>
            </a:r>
            <a:r>
              <a:rPr sz="2600" spc="-140" dirty="0">
                <a:latin typeface="Times New Roman" panose="02020603050405020304"/>
                <a:cs typeface="Times New Roman" panose="02020603050405020304"/>
                <a:sym typeface="+mn-ea"/>
              </a:rPr>
              <a:t>) to nitrite (NO</a:t>
            </a:r>
            <a:r>
              <a:rPr sz="2600" spc="-140" baseline="-25000" dirty="0">
                <a:latin typeface="Times New Roman" panose="02020603050405020304"/>
                <a:cs typeface="Times New Roman" panose="02020603050405020304"/>
                <a:sym typeface="+mn-ea"/>
              </a:rPr>
              <a:t>2</a:t>
            </a:r>
            <a:r>
              <a:rPr sz="2600" spc="-140" dirty="0">
                <a:latin typeface="Times New Roman" panose="02020603050405020304"/>
                <a:cs typeface="Times New Roman" panose="02020603050405020304"/>
                <a:sym typeface="+mn-ea"/>
              </a:rPr>
              <a:t>) via hydroxylamine (NH</a:t>
            </a:r>
            <a:r>
              <a:rPr sz="2600" spc="-140" baseline="-25000" dirty="0">
                <a:latin typeface="Times New Roman" panose="02020603050405020304"/>
                <a:cs typeface="Times New Roman" panose="02020603050405020304"/>
                <a:sym typeface="+mn-ea"/>
              </a:rPr>
              <a:t>2</a:t>
            </a:r>
            <a:r>
              <a:rPr sz="2600" spc="-140" dirty="0">
                <a:latin typeface="Times New Roman" panose="02020603050405020304"/>
                <a:cs typeface="Times New Roman" panose="02020603050405020304"/>
                <a:sym typeface="+mn-ea"/>
              </a:rPr>
              <a:t>OH) in the first phase of nitrification (reactions 1 and 2, below).</a:t>
            </a:r>
            <a:endParaRPr sz="2600" spc="-140" dirty="0">
              <a:latin typeface="Times New Roman" panose="02020603050405020304"/>
              <a:cs typeface="Times New Roman" panose="02020603050405020304"/>
            </a:endParaRPr>
          </a:p>
          <a:p>
            <a:pPr algn="just"/>
            <a:endParaRPr lang="en-US" sz="2600" spc="-140" dirty="0">
              <a:latin typeface="Times New Roman" panose="02020603050405020304"/>
              <a:cs typeface="Times New Roman" panose="02020603050405020304"/>
            </a:endParaRPr>
          </a:p>
        </p:txBody>
      </p:sp>
      <p:pic>
        <p:nvPicPr>
          <p:cNvPr id="10" name="Picture 9"/>
          <p:cNvPicPr>
            <a:picLocks noChangeAspect="1"/>
          </p:cNvPicPr>
          <p:nvPr/>
        </p:nvPicPr>
        <p:blipFill>
          <a:blip r:embed="rId1"/>
          <a:srcRect r="17261"/>
          <a:stretch>
            <a:fillRect/>
          </a:stretch>
        </p:blipFill>
        <p:spPr>
          <a:xfrm>
            <a:off x="-593090" y="3664585"/>
            <a:ext cx="6343650" cy="1440815"/>
          </a:xfrm>
          <a:prstGeom prst="rect">
            <a:avLst/>
          </a:prstGeom>
        </p:spPr>
      </p:pic>
      <p:sp>
        <p:nvSpPr>
          <p:cNvPr id="12" name="Text Box 11"/>
          <p:cNvSpPr txBox="1"/>
          <p:nvPr/>
        </p:nvSpPr>
        <p:spPr>
          <a:xfrm>
            <a:off x="4906645" y="4117975"/>
            <a:ext cx="6852285" cy="2491740"/>
          </a:xfrm>
          <a:prstGeom prst="rect">
            <a:avLst/>
          </a:prstGeom>
          <a:noFill/>
        </p:spPr>
        <p:txBody>
          <a:bodyPr wrap="square" rtlCol="0" anchor="t">
            <a:spAutoFit/>
          </a:bodyPr>
          <a:p>
            <a:r>
              <a:rPr sz="2600" spc="-140" dirty="0">
                <a:latin typeface="Times New Roman" panose="02020603050405020304"/>
                <a:cs typeface="Times New Roman" panose="02020603050405020304"/>
              </a:rPr>
              <a:t>These two processes are catalyzed by membrane</a:t>
            </a:r>
            <a:r>
              <a:rPr lang="en-US"/>
              <a:t>-</a:t>
            </a:r>
            <a:r>
              <a:rPr sz="2600" spc="-140" dirty="0">
                <a:latin typeface="Times New Roman" panose="02020603050405020304"/>
                <a:cs typeface="Times New Roman" panose="02020603050405020304"/>
              </a:rPr>
              <a:t>bound ammonia monooxygenase (AMO) and hydroxylamine oxidoreductase (HAO). In the second phase, nitrite-oxidizing bacteria (NOB) use membrane-bound nitrite oxidoreductase (NOR) to convert nitrite to nitrate (NO3) (reaction 3).</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96328" y="415031"/>
            <a:ext cx="9255125" cy="521970"/>
          </a:xfrm>
          <a:prstGeom prst="rect">
            <a:avLst/>
          </a:prstGeom>
          <a:noFill/>
        </p:spPr>
        <p:txBody>
          <a:bodyPr wrap="none" rtlCol="0">
            <a:spAutoFit/>
          </a:bodyPr>
          <a:lstStyle/>
          <a:p>
            <a:r>
              <a:rPr lang="en-US" sz="2800" b="1">
                <a:solidFill>
                  <a:schemeClr val="accent4"/>
                </a:solidFill>
                <a:effectLst/>
              </a:rPr>
              <a:t>Application and Progress in study of Nitrifying Microbes</a:t>
            </a:r>
            <a:endParaRPr lang="en-US" altLang="zh-CN" sz="2000" dirty="0">
              <a:latin typeface="Microsoft YaHei Light" panose="020B0502040204020203" pitchFamily="34" charset="-122"/>
              <a:ea typeface="Microsoft YaHei Light" panose="020B0502040204020203" pitchFamily="34" charset="-122"/>
            </a:endParaRPr>
          </a:p>
        </p:txBody>
      </p:sp>
      <p:sp>
        <p:nvSpPr>
          <p:cNvPr id="4" name="矩形 3"/>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5" name="直接连接符 4"/>
          <p:cNvCxnSpPr/>
          <p:nvPr/>
        </p:nvCxnSpPr>
        <p:spPr>
          <a:xfrm>
            <a:off x="5884027" y="5521100"/>
            <a:ext cx="424190" cy="0"/>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386205" y="1824990"/>
            <a:ext cx="9855200" cy="304609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algn="l">
              <a:lnSpc>
                <a:spcPct val="100000"/>
              </a:lnSpc>
              <a:buClrTx/>
              <a:buSzTx/>
              <a:buFontTx/>
              <a:buAutoNum type="arabicPeriod"/>
            </a:pPr>
            <a:r>
              <a:rPr sz="3200" spc="-140" dirty="0">
                <a:latin typeface="Times New Roman" panose="02020603050405020304"/>
                <a:cs typeface="Times New Roman" panose="02020603050405020304"/>
                <a:sym typeface="+mn-ea"/>
              </a:rPr>
              <a:t>Nitrifying Bacterial are use to naturally convert ammonia to nitrate in the environment</a:t>
            </a:r>
            <a:endParaRPr sz="3200" spc="-140" dirty="0">
              <a:latin typeface="Times New Roman" panose="02020603050405020304"/>
              <a:cs typeface="Times New Roman" panose="02020603050405020304"/>
              <a:sym typeface="+mn-ea"/>
            </a:endParaRPr>
          </a:p>
          <a:p>
            <a:pPr marL="514350" indent="-514350" algn="l">
              <a:lnSpc>
                <a:spcPct val="100000"/>
              </a:lnSpc>
              <a:buClrTx/>
              <a:buSzTx/>
              <a:buFontTx/>
              <a:buAutoNum type="arabicPeriod"/>
            </a:pPr>
            <a:r>
              <a:rPr sz="3200" spc="-140" dirty="0">
                <a:latin typeface="Times New Roman" panose="02020603050405020304"/>
                <a:cs typeface="Times New Roman" panose="02020603050405020304"/>
                <a:sym typeface="+mn-ea"/>
              </a:rPr>
              <a:t>They are also use as Biological catalyst o</a:t>
            </a:r>
            <a:r>
              <a:rPr lang="en-US" sz="3200" spc="-140" dirty="0">
                <a:latin typeface="Times New Roman" panose="02020603050405020304"/>
                <a:cs typeface="Times New Roman" panose="02020603050405020304"/>
                <a:sym typeface="+mn-ea"/>
              </a:rPr>
              <a:t>r</a:t>
            </a:r>
            <a:r>
              <a:rPr sz="3200" spc="-140" dirty="0">
                <a:latin typeface="Times New Roman" panose="02020603050405020304"/>
                <a:cs typeface="Times New Roman" panose="02020603050405020304"/>
                <a:sym typeface="+mn-ea"/>
              </a:rPr>
              <a:t> agent in removing nutrients from waste water.</a:t>
            </a:r>
            <a:endParaRPr sz="3200" spc="-140" dirty="0">
              <a:latin typeface="Times New Roman" panose="02020603050405020304"/>
              <a:cs typeface="Times New Roman" panose="02020603050405020304"/>
              <a:sym typeface="+mn-ea"/>
            </a:endParaRPr>
          </a:p>
          <a:p>
            <a:pPr marL="514350" indent="-514350" algn="l">
              <a:lnSpc>
                <a:spcPct val="100000"/>
              </a:lnSpc>
              <a:buClrTx/>
              <a:buSzTx/>
              <a:buFontTx/>
              <a:buAutoNum type="arabicPeriod"/>
            </a:pPr>
            <a:r>
              <a:rPr sz="3200" spc="-140" dirty="0">
                <a:latin typeface="Times New Roman" panose="02020603050405020304"/>
                <a:cs typeface="Times New Roman" panose="02020603050405020304"/>
                <a:sym typeface="+mn-ea"/>
              </a:rPr>
              <a:t>In </a:t>
            </a:r>
            <a:r>
              <a:rPr lang="en-US" sz="3200" spc="-140" dirty="0">
                <a:latin typeface="Times New Roman" panose="02020603050405020304"/>
                <a:cs typeface="Times New Roman" panose="02020603050405020304"/>
                <a:sym typeface="+mn-ea"/>
              </a:rPr>
              <a:t>Singapore and Austria, </a:t>
            </a:r>
            <a:r>
              <a:rPr sz="3200" spc="-140" dirty="0">
                <a:latin typeface="Times New Roman" panose="02020603050405020304"/>
                <a:cs typeface="Times New Roman" panose="02020603050405020304"/>
                <a:sym typeface="+mn-ea"/>
              </a:rPr>
              <a:t> they </a:t>
            </a:r>
            <a:r>
              <a:rPr lang="en-US" sz="3200" spc="-140" dirty="0">
                <a:latin typeface="Times New Roman" panose="02020603050405020304"/>
                <a:cs typeface="Times New Roman" panose="02020603050405020304"/>
                <a:sym typeface="+mn-ea"/>
              </a:rPr>
              <a:t>are</a:t>
            </a:r>
            <a:r>
              <a:rPr sz="3200" spc="-140" dirty="0">
                <a:latin typeface="Times New Roman" panose="02020603050405020304"/>
                <a:cs typeface="Times New Roman" panose="02020603050405020304"/>
                <a:sym typeface="+mn-ea"/>
              </a:rPr>
              <a:t> used</a:t>
            </a:r>
            <a:r>
              <a:rPr lang="en-US" sz="3200" spc="-140" dirty="0">
                <a:latin typeface="Times New Roman" panose="02020603050405020304"/>
                <a:cs typeface="Times New Roman" panose="02020603050405020304"/>
                <a:sym typeface="+mn-ea"/>
              </a:rPr>
              <a:t> in activated sludge process for deammonification.</a:t>
            </a:r>
            <a:r>
              <a:rPr sz="3200" spc="-140" dirty="0">
                <a:latin typeface="Times New Roman" panose="02020603050405020304"/>
                <a:cs typeface="Times New Roman" panose="02020603050405020304"/>
                <a:sym typeface="+mn-ea"/>
              </a:rPr>
              <a:t> </a:t>
            </a:r>
            <a:endParaRPr sz="3200" spc="-140" dirty="0">
              <a:latin typeface="Times New Roman" panose="02020603050405020304"/>
              <a:cs typeface="Times New Roman" panose="02020603050405020304"/>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5695" y="502285"/>
            <a:ext cx="6102985" cy="442595"/>
          </a:xfrm>
          <a:prstGeom prst="rect">
            <a:avLst/>
          </a:prstGeom>
        </p:spPr>
        <p:txBody>
          <a:bodyPr vert="horz" wrap="square" lIns="0" tIns="12065" rIns="0" bIns="0" rtlCol="0">
            <a:spAutoFit/>
          </a:bodyPr>
          <a:lstStyle/>
          <a:p>
            <a:pPr marL="12700">
              <a:lnSpc>
                <a:spcPct val="100000"/>
              </a:lnSpc>
              <a:spcBef>
                <a:spcPts val="95"/>
              </a:spcBef>
            </a:pPr>
            <a:r>
              <a:rPr lang="en-US" sz="2800" b="1">
                <a:solidFill>
                  <a:schemeClr val="accent4"/>
                </a:solidFill>
                <a:effectLst/>
                <a:latin typeface="+mn-lt"/>
                <a:ea typeface="+mn-ea"/>
                <a:cs typeface="+mn-cs"/>
              </a:rPr>
              <a:t>What is Denitrification </a:t>
            </a:r>
            <a:endParaRPr spc="-5" dirty="0"/>
          </a:p>
        </p:txBody>
      </p:sp>
      <p:sp>
        <p:nvSpPr>
          <p:cNvPr id="3" name="object 3"/>
          <p:cNvSpPr txBox="1"/>
          <p:nvPr/>
        </p:nvSpPr>
        <p:spPr>
          <a:xfrm>
            <a:off x="573405" y="1161415"/>
            <a:ext cx="11114405" cy="2090420"/>
          </a:xfrm>
          <a:prstGeom prst="rect">
            <a:avLst/>
          </a:prstGeom>
        </p:spPr>
        <p:txBody>
          <a:bodyPr vert="horz" wrap="square" lIns="0" tIns="12700" rIns="0" bIns="0" rtlCol="0">
            <a:spAutoFit/>
          </a:bodyPr>
          <a:lstStyle/>
          <a:p>
            <a:pPr marL="368300" marR="17780" indent="-342900">
              <a:lnSpc>
                <a:spcPct val="100000"/>
              </a:lnSpc>
              <a:spcBef>
                <a:spcPts val="100"/>
              </a:spcBef>
              <a:buFont typeface="Arial" panose="020B0604020202020204"/>
              <a:buChar char="•"/>
              <a:tabLst>
                <a:tab pos="367665" algn="l"/>
                <a:tab pos="368300" algn="l"/>
              </a:tabLst>
            </a:pPr>
            <a:r>
              <a:rPr sz="2400" spc="-5" dirty="0">
                <a:latin typeface="Times New Roman" panose="02020603050405020304"/>
                <a:cs typeface="Times New Roman" panose="02020603050405020304"/>
              </a:rPr>
              <a:t>Denitrification is </a:t>
            </a:r>
            <a:r>
              <a:rPr sz="2400" dirty="0">
                <a:latin typeface="Times New Roman" panose="02020603050405020304"/>
                <a:cs typeface="Times New Roman" panose="02020603050405020304"/>
              </a:rPr>
              <a:t>convert Nitrate </a:t>
            </a:r>
            <a:r>
              <a:rPr sz="2400" spc="-5" dirty="0">
                <a:solidFill>
                  <a:srgbClr val="FF0000"/>
                </a:solidFill>
                <a:latin typeface="Times New Roman" panose="02020603050405020304"/>
                <a:cs typeface="Times New Roman" panose="02020603050405020304"/>
              </a:rPr>
              <a:t>(N0</a:t>
            </a:r>
            <a:r>
              <a:rPr sz="2400" spc="-7" baseline="-17000" dirty="0">
                <a:solidFill>
                  <a:srgbClr val="FF0000"/>
                </a:solidFill>
                <a:latin typeface="Times New Roman" panose="02020603050405020304"/>
                <a:cs typeface="Times New Roman" panose="02020603050405020304"/>
              </a:rPr>
              <a:t>3</a:t>
            </a:r>
            <a:r>
              <a:rPr sz="2400" spc="-7" baseline="21000" dirty="0">
                <a:solidFill>
                  <a:srgbClr val="FF0000"/>
                </a:solidFill>
                <a:latin typeface="Times New Roman" panose="02020603050405020304"/>
                <a:cs typeface="Times New Roman" panose="02020603050405020304"/>
              </a:rPr>
              <a:t>-</a:t>
            </a:r>
            <a:r>
              <a:rPr sz="2400" spc="-5" dirty="0">
                <a:solidFill>
                  <a:srgbClr val="FF0000"/>
                </a:solidFill>
                <a:latin typeface="Times New Roman" panose="02020603050405020304"/>
                <a:cs typeface="Times New Roman" panose="02020603050405020304"/>
              </a:rPr>
              <a:t>) </a:t>
            </a:r>
            <a:r>
              <a:rPr sz="2400" dirty="0">
                <a:latin typeface="Times New Roman" panose="02020603050405020304"/>
                <a:cs typeface="Times New Roman" panose="02020603050405020304"/>
              </a:rPr>
              <a:t> to</a:t>
            </a:r>
            <a:r>
              <a:rPr sz="2400" spc="-21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atmospheric  </a:t>
            </a:r>
            <a:r>
              <a:rPr sz="2400" dirty="0">
                <a:latin typeface="Times New Roman" panose="02020603050405020304"/>
                <a:cs typeface="Times New Roman" panose="02020603050405020304"/>
              </a:rPr>
              <a:t>Nitrogen </a:t>
            </a:r>
            <a:r>
              <a:rPr sz="2400" spc="-5" dirty="0">
                <a:solidFill>
                  <a:srgbClr val="FF0000"/>
                </a:solidFill>
                <a:latin typeface="Times New Roman" panose="02020603050405020304"/>
                <a:cs typeface="Times New Roman" panose="02020603050405020304"/>
              </a:rPr>
              <a:t>(N</a:t>
            </a:r>
            <a:r>
              <a:rPr sz="2400" spc="-7" baseline="-17000" dirty="0">
                <a:solidFill>
                  <a:srgbClr val="FF0000"/>
                </a:solidFill>
                <a:latin typeface="Times New Roman" panose="02020603050405020304"/>
                <a:cs typeface="Times New Roman" panose="02020603050405020304"/>
              </a:rPr>
              <a:t>2</a:t>
            </a:r>
            <a:r>
              <a:rPr sz="2400" spc="-5" dirty="0">
                <a:solidFill>
                  <a:srgbClr val="FF0000"/>
                </a:solidFill>
                <a:latin typeface="Times New Roman" panose="02020603050405020304"/>
                <a:cs typeface="Times New Roman" panose="02020603050405020304"/>
              </a:rPr>
              <a:t>) </a:t>
            </a:r>
            <a:r>
              <a:rPr sz="2400" dirty="0">
                <a:latin typeface="Times New Roman" panose="02020603050405020304"/>
                <a:cs typeface="Times New Roman" panose="02020603050405020304"/>
              </a:rPr>
              <a:t>replenishing the</a:t>
            </a:r>
            <a:r>
              <a:rPr sz="2400" spc="-15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atmosphere.</a:t>
            </a:r>
            <a:endParaRPr sz="2400" dirty="0">
              <a:latin typeface="Times New Roman" panose="02020603050405020304"/>
              <a:cs typeface="Times New Roman" panose="02020603050405020304"/>
            </a:endParaRPr>
          </a:p>
          <a:p>
            <a:pPr marL="368300" marR="167005" indent="-342900">
              <a:lnSpc>
                <a:spcPct val="100000"/>
              </a:lnSpc>
              <a:spcBef>
                <a:spcPts val="600"/>
              </a:spcBef>
              <a:buFont typeface="Arial" panose="020B0604020202020204"/>
              <a:buChar char="•"/>
              <a:tabLst>
                <a:tab pos="367665" algn="l"/>
                <a:tab pos="368300" algn="l"/>
                <a:tab pos="1231900" algn="l"/>
              </a:tabLst>
            </a:pPr>
            <a:r>
              <a:rPr sz="2400" dirty="0">
                <a:latin typeface="Times New Roman" panose="02020603050405020304"/>
                <a:cs typeface="Times New Roman" panose="02020603050405020304"/>
              </a:rPr>
              <a:t>Many</a:t>
            </a:r>
            <a:r>
              <a:rPr sz="2400" spc="-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micro</a:t>
            </a:r>
            <a:r>
              <a:rPr lang="en-US" sz="2400" spc="-10" dirty="0">
                <a:latin typeface="Times New Roman" panose="02020603050405020304"/>
                <a:cs typeface="Times New Roman" panose="02020603050405020304"/>
              </a:rPr>
              <a:t>bes</a:t>
            </a:r>
            <a:r>
              <a:rPr sz="2400" dirty="0">
                <a:latin typeface="Times New Roman" panose="02020603050405020304"/>
                <a:cs typeface="Times New Roman" panose="02020603050405020304"/>
              </a:rPr>
              <a:t> involving.( </a:t>
            </a:r>
            <a:r>
              <a:rPr sz="2400" spc="-5" dirty="0">
                <a:latin typeface="Times New Roman" panose="02020603050405020304"/>
                <a:cs typeface="Times New Roman" panose="02020603050405020304"/>
              </a:rPr>
              <a:t>mostly</a:t>
            </a:r>
            <a:r>
              <a:rPr sz="2400" spc="-245" dirty="0">
                <a:latin typeface="Times New Roman" panose="02020603050405020304"/>
                <a:cs typeface="Times New Roman" panose="02020603050405020304"/>
              </a:rPr>
              <a:t> </a:t>
            </a:r>
            <a:r>
              <a:rPr sz="2400" dirty="0">
                <a:latin typeface="Times New Roman" panose="02020603050405020304"/>
                <a:cs typeface="Times New Roman" panose="02020603050405020304"/>
              </a:rPr>
              <a:t>heterotrophic</a:t>
            </a:r>
            <a:r>
              <a:rPr lang="en-US" sz="2400" dirty="0">
                <a:latin typeface="Times New Roman" panose="02020603050405020304"/>
                <a:cs typeface="Times New Roman" panose="02020603050405020304"/>
              </a:rPr>
              <a:t> and autotrophic</a:t>
            </a:r>
            <a:r>
              <a:rPr sz="2400" dirty="0">
                <a:latin typeface="Times New Roman" panose="02020603050405020304"/>
                <a:cs typeface="Times New Roman" panose="02020603050405020304"/>
              </a:rPr>
              <a:t>  bacteria</a:t>
            </a:r>
            <a:r>
              <a:rPr sz="2400" spc="-95" dirty="0">
                <a:latin typeface="Times New Roman" panose="02020603050405020304"/>
                <a:cs typeface="Times New Roman" panose="02020603050405020304"/>
              </a:rPr>
              <a:t> </a:t>
            </a:r>
            <a:r>
              <a:rPr sz="2400" dirty="0">
                <a:latin typeface="Times New Roman" panose="02020603050405020304"/>
                <a:cs typeface="Times New Roman" panose="02020603050405020304"/>
              </a:rPr>
              <a:t>species)</a:t>
            </a:r>
            <a:endParaRPr sz="2400" dirty="0">
              <a:latin typeface="Times New Roman" panose="02020603050405020304"/>
              <a:cs typeface="Times New Roman" panose="02020603050405020304"/>
            </a:endParaRPr>
          </a:p>
          <a:p>
            <a:pPr marL="368300" marR="107950" indent="-342900">
              <a:lnSpc>
                <a:spcPct val="100000"/>
              </a:lnSpc>
              <a:spcBef>
                <a:spcPts val="600"/>
              </a:spcBef>
              <a:buFont typeface="Arial" panose="020B0604020202020204"/>
              <a:buChar char="•"/>
              <a:tabLst>
                <a:tab pos="367665" algn="l"/>
                <a:tab pos="368300" algn="l"/>
                <a:tab pos="5309235" algn="l"/>
              </a:tabLst>
            </a:pPr>
            <a:r>
              <a:rPr sz="2400" dirty="0">
                <a:latin typeface="Times New Roman" panose="02020603050405020304"/>
                <a:cs typeface="Times New Roman" panose="02020603050405020304"/>
              </a:rPr>
              <a:t>Denitrifying </a:t>
            </a:r>
            <a:r>
              <a:rPr sz="2400" spc="-5" dirty="0">
                <a:latin typeface="Times New Roman" panose="02020603050405020304"/>
                <a:cs typeface="Times New Roman" panose="02020603050405020304"/>
              </a:rPr>
              <a:t>microbes </a:t>
            </a:r>
            <a:r>
              <a:rPr sz="2400" dirty="0">
                <a:latin typeface="Times New Roman" panose="02020603050405020304"/>
                <a:cs typeface="Times New Roman" panose="02020603050405020304"/>
              </a:rPr>
              <a:t>require</a:t>
            </a:r>
            <a:r>
              <a:rPr sz="2400" spc="-114" dirty="0">
                <a:latin typeface="Times New Roman" panose="02020603050405020304"/>
                <a:cs typeface="Times New Roman" panose="02020603050405020304"/>
              </a:rPr>
              <a:t> </a:t>
            </a:r>
            <a:r>
              <a:rPr sz="2400" dirty="0">
                <a:latin typeface="Times New Roman" panose="02020603050405020304"/>
                <a:cs typeface="Times New Roman" panose="02020603050405020304"/>
              </a:rPr>
              <a:t>very</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low	</a:t>
            </a:r>
            <a:r>
              <a:rPr sz="2400" b="1" dirty="0">
                <a:solidFill>
                  <a:srgbClr val="FF0000"/>
                </a:solidFill>
                <a:latin typeface="Times New Roman" panose="02020603050405020304"/>
                <a:cs typeface="Times New Roman" panose="02020603050405020304"/>
              </a:rPr>
              <a:t>O</a:t>
            </a:r>
            <a:r>
              <a:rPr sz="2400" b="1" baseline="-17000" dirty="0">
                <a:solidFill>
                  <a:srgbClr val="FF0000"/>
                </a:solidFill>
                <a:latin typeface="Times New Roman" panose="02020603050405020304"/>
                <a:cs typeface="Times New Roman" panose="02020603050405020304"/>
              </a:rPr>
              <a:t>2 </a:t>
            </a:r>
            <a:r>
              <a:rPr sz="2400" spc="-5" dirty="0">
                <a:latin typeface="Times New Roman" panose="02020603050405020304"/>
                <a:cs typeface="Times New Roman" panose="02020603050405020304"/>
              </a:rPr>
              <a:t>concentration </a:t>
            </a:r>
            <a:r>
              <a:rPr sz="2400" dirty="0">
                <a:latin typeface="Times New Roman" panose="02020603050405020304"/>
                <a:cs typeface="Times New Roman" panose="02020603050405020304"/>
              </a:rPr>
              <a:t>of</a:t>
            </a:r>
            <a:r>
              <a:rPr sz="2400" spc="-130" dirty="0">
                <a:latin typeface="Times New Roman" panose="02020603050405020304"/>
                <a:cs typeface="Times New Roman" panose="02020603050405020304"/>
              </a:rPr>
              <a:t> </a:t>
            </a:r>
            <a:r>
              <a:rPr sz="2400" dirty="0">
                <a:latin typeface="Times New Roman" panose="02020603050405020304"/>
                <a:cs typeface="Times New Roman" panose="02020603050405020304"/>
              </a:rPr>
              <a:t>less  than </a:t>
            </a:r>
            <a:r>
              <a:rPr sz="2400" b="1" spc="-5" dirty="0">
                <a:solidFill>
                  <a:srgbClr val="FF0000"/>
                </a:solidFill>
                <a:latin typeface="Times New Roman" panose="02020603050405020304"/>
                <a:cs typeface="Times New Roman" panose="02020603050405020304"/>
              </a:rPr>
              <a:t>10%</a:t>
            </a:r>
            <a:r>
              <a:rPr sz="2400" b="1" spc="-45" dirty="0">
                <a:solidFill>
                  <a:srgbClr val="FF0000"/>
                </a:solidFill>
                <a:latin typeface="Times New Roman" panose="02020603050405020304"/>
                <a:cs typeface="Times New Roman" panose="02020603050405020304"/>
              </a:rPr>
              <a:t> </a:t>
            </a:r>
            <a:r>
              <a:rPr sz="2400" dirty="0">
                <a:solidFill>
                  <a:srgbClr val="FF0000"/>
                </a:solidFill>
                <a:latin typeface="Times New Roman" panose="02020603050405020304"/>
                <a:cs typeface="Times New Roman" panose="02020603050405020304"/>
              </a:rPr>
              <a:t>.</a:t>
            </a:r>
            <a:endParaRPr sz="2400" dirty="0">
              <a:latin typeface="Times New Roman" panose="02020603050405020304"/>
              <a:cs typeface="Times New Roman" panose="02020603050405020304"/>
            </a:endParaRPr>
          </a:p>
          <a:p>
            <a:pPr marL="330200">
              <a:lnSpc>
                <a:spcPct val="100000"/>
              </a:lnSpc>
              <a:spcBef>
                <a:spcPts val="605"/>
              </a:spcBef>
              <a:tabLst>
                <a:tab pos="1767205" algn="l"/>
              </a:tabLst>
            </a:pPr>
            <a:endParaRPr sz="2400" dirty="0">
              <a:latin typeface="Times New Roman" panose="02020603050405020304"/>
              <a:cs typeface="Times New Roman" panose="02020603050405020304"/>
            </a:endParaRPr>
          </a:p>
        </p:txBody>
      </p:sp>
      <p:sp>
        <p:nvSpPr>
          <p:cNvPr id="4" name="object 4"/>
          <p:cNvSpPr/>
          <p:nvPr/>
        </p:nvSpPr>
        <p:spPr>
          <a:xfrm>
            <a:off x="6209030" y="3420745"/>
            <a:ext cx="5478780" cy="3211830"/>
          </a:xfrm>
          <a:prstGeom prst="rect">
            <a:avLst/>
          </a:prstGeom>
          <a:blipFill>
            <a:blip r:embed="rId1" cstate="print"/>
            <a:stretch>
              <a:fillRect/>
            </a:stretch>
          </a:blipFill>
        </p:spPr>
        <p:txBody>
          <a:bodyPr wrap="square" lIns="0" tIns="0" rIns="0" bIns="0" rtlCol="0"/>
          <a:lstStyle/>
          <a:p/>
        </p:txBody>
      </p:sp>
      <p:sp>
        <p:nvSpPr>
          <p:cNvPr id="5" name="object 5"/>
          <p:cNvSpPr txBox="1">
            <a:spLocks noGrp="1"/>
          </p:cNvSpPr>
          <p:nvPr>
            <p:ph type="sldNum" sz="quarter" idx="7"/>
          </p:nvPr>
        </p:nvSpPr>
        <p:spPr>
          <a:xfrm>
            <a:off x="8610600" y="6445250"/>
            <a:ext cx="2743200" cy="187325"/>
          </a:xfrm>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711960" y="843280"/>
            <a:ext cx="8540115" cy="5347970"/>
          </a:xfrm>
          <a:prstGeom prst="rect">
            <a:avLst/>
          </a:prstGeom>
          <a:noFill/>
          <a:ln w="44450">
            <a:solidFill>
              <a:schemeClr val="accent1"/>
            </a:solidFill>
          </a:ln>
        </p:spPr>
        <p:txBody>
          <a:bodyPr wrap="square" rtlCol="0" anchor="t">
            <a:spAutoFit/>
          </a:bodyPr>
          <a:p>
            <a:pPr algn="ctr">
              <a:lnSpc>
                <a:spcPct val="100000"/>
              </a:lnSpc>
            </a:pPr>
            <a:r>
              <a:rPr sz="2000" b="1" spc="-10" dirty="0">
                <a:solidFill>
                  <a:srgbClr val="1F2021"/>
                </a:solidFill>
                <a:latin typeface="Times New Roman" panose="02020603050405020304" charset="0"/>
                <a:cs typeface="Times New Roman" panose="02020603050405020304" charset="0"/>
                <a:sym typeface="+mn-ea"/>
              </a:rPr>
              <a:t>There </a:t>
            </a:r>
            <a:r>
              <a:rPr sz="2000" b="1" spc="-5" dirty="0">
                <a:solidFill>
                  <a:srgbClr val="1F2021"/>
                </a:solidFill>
                <a:latin typeface="Times New Roman" panose="02020603050405020304" charset="0"/>
                <a:cs typeface="Times New Roman" panose="02020603050405020304" charset="0"/>
                <a:sym typeface="+mn-ea"/>
              </a:rPr>
              <a:t>is a </a:t>
            </a:r>
            <a:r>
              <a:rPr sz="2000" b="1" spc="-10" dirty="0">
                <a:solidFill>
                  <a:srgbClr val="1F2021"/>
                </a:solidFill>
                <a:latin typeface="Times New Roman" panose="02020603050405020304" charset="0"/>
                <a:cs typeface="Times New Roman" panose="02020603050405020304" charset="0"/>
                <a:sym typeface="+mn-ea"/>
              </a:rPr>
              <a:t>great diversity </a:t>
            </a:r>
            <a:r>
              <a:rPr sz="2000" b="1" spc="-5" dirty="0">
                <a:solidFill>
                  <a:srgbClr val="1F2021"/>
                </a:solidFill>
                <a:latin typeface="Times New Roman" panose="02020603050405020304" charset="0"/>
                <a:cs typeface="Times New Roman" panose="02020603050405020304" charset="0"/>
                <a:sym typeface="+mn-ea"/>
              </a:rPr>
              <a:t>in biological </a:t>
            </a:r>
            <a:r>
              <a:rPr sz="2000" b="1" spc="-10" dirty="0">
                <a:solidFill>
                  <a:srgbClr val="1F2021"/>
                </a:solidFill>
                <a:latin typeface="Times New Roman" panose="02020603050405020304" charset="0"/>
                <a:cs typeface="Times New Roman" panose="02020603050405020304" charset="0"/>
                <a:sym typeface="+mn-ea"/>
              </a:rPr>
              <a:t>traits. </a:t>
            </a:r>
            <a:r>
              <a:rPr sz="2000" b="1" spc="-5" dirty="0">
                <a:solidFill>
                  <a:srgbClr val="1F2021"/>
                </a:solidFill>
                <a:latin typeface="Times New Roman" panose="02020603050405020304" charset="0"/>
                <a:cs typeface="Times New Roman" panose="02020603050405020304" charset="0"/>
                <a:sym typeface="+mn-ea"/>
              </a:rPr>
              <a:t>Denitrifying bacteria  </a:t>
            </a:r>
            <a:r>
              <a:rPr sz="2000" b="1" spc="-15" dirty="0">
                <a:solidFill>
                  <a:srgbClr val="1F2021"/>
                </a:solidFill>
                <a:latin typeface="Times New Roman" panose="02020603050405020304" charset="0"/>
                <a:cs typeface="Times New Roman" panose="02020603050405020304" charset="0"/>
                <a:sym typeface="+mn-ea"/>
              </a:rPr>
              <a:t>have </a:t>
            </a:r>
            <a:r>
              <a:rPr sz="2000" b="1" spc="-10" dirty="0">
                <a:solidFill>
                  <a:srgbClr val="1F2021"/>
                </a:solidFill>
                <a:latin typeface="Times New Roman" panose="02020603050405020304" charset="0"/>
                <a:cs typeface="Times New Roman" panose="02020603050405020304" charset="0"/>
                <a:sym typeface="+mn-ea"/>
              </a:rPr>
              <a:t>been </a:t>
            </a:r>
            <a:r>
              <a:rPr sz="2000" b="1" spc="-5" dirty="0">
                <a:solidFill>
                  <a:srgbClr val="1F2021"/>
                </a:solidFill>
                <a:latin typeface="Times New Roman" panose="02020603050405020304" charset="0"/>
                <a:cs typeface="Times New Roman" panose="02020603050405020304" charset="0"/>
                <a:sym typeface="+mn-ea"/>
              </a:rPr>
              <a:t>identified in </a:t>
            </a:r>
            <a:r>
              <a:rPr sz="2000" b="1" spc="-10" dirty="0">
                <a:solidFill>
                  <a:srgbClr val="1F2021"/>
                </a:solidFill>
                <a:latin typeface="Times New Roman" panose="02020603050405020304" charset="0"/>
                <a:cs typeface="Times New Roman" panose="02020603050405020304" charset="0"/>
                <a:sym typeface="+mn-ea"/>
              </a:rPr>
              <a:t>over 50 </a:t>
            </a:r>
            <a:r>
              <a:rPr sz="2000" b="1" spc="-15" dirty="0">
                <a:solidFill>
                  <a:srgbClr val="1F2021"/>
                </a:solidFill>
                <a:latin typeface="Times New Roman" panose="02020603050405020304" charset="0"/>
                <a:cs typeface="Times New Roman" panose="02020603050405020304" charset="0"/>
                <a:sym typeface="+mn-ea"/>
              </a:rPr>
              <a:t>genera </a:t>
            </a:r>
            <a:r>
              <a:rPr sz="2000" b="1" dirty="0">
                <a:solidFill>
                  <a:srgbClr val="1F2021"/>
                </a:solidFill>
                <a:latin typeface="Times New Roman" panose="02020603050405020304" charset="0"/>
                <a:cs typeface="Times New Roman" panose="02020603050405020304" charset="0"/>
                <a:sym typeface="+mn-ea"/>
              </a:rPr>
              <a:t>with </a:t>
            </a:r>
            <a:r>
              <a:rPr sz="2000" b="1" spc="-10" dirty="0">
                <a:solidFill>
                  <a:srgbClr val="1F2021"/>
                </a:solidFill>
                <a:latin typeface="Times New Roman" panose="02020603050405020304" charset="0"/>
                <a:cs typeface="Times New Roman" panose="02020603050405020304" charset="0"/>
                <a:sym typeface="+mn-ea"/>
              </a:rPr>
              <a:t>over 125 </a:t>
            </a:r>
            <a:r>
              <a:rPr sz="2000" b="1" spc="-15" dirty="0">
                <a:solidFill>
                  <a:srgbClr val="1F2021"/>
                </a:solidFill>
                <a:latin typeface="Times New Roman" panose="02020603050405020304" charset="0"/>
                <a:cs typeface="Times New Roman" panose="02020603050405020304" charset="0"/>
                <a:sym typeface="+mn-ea"/>
              </a:rPr>
              <a:t>different  </a:t>
            </a:r>
            <a:r>
              <a:rPr sz="2000" b="1" spc="-10" dirty="0">
                <a:solidFill>
                  <a:srgbClr val="1F2021"/>
                </a:solidFill>
                <a:latin typeface="Times New Roman" panose="02020603050405020304" charset="0"/>
                <a:cs typeface="Times New Roman" panose="02020603050405020304" charset="0"/>
                <a:sym typeface="+mn-ea"/>
              </a:rPr>
              <a:t>species </a:t>
            </a:r>
            <a:r>
              <a:rPr sz="2000" b="1" spc="-5" dirty="0">
                <a:solidFill>
                  <a:srgbClr val="1F2021"/>
                </a:solidFill>
                <a:latin typeface="Times New Roman" panose="02020603050405020304" charset="0"/>
                <a:cs typeface="Times New Roman" panose="02020603050405020304" charset="0"/>
                <a:sym typeface="+mn-ea"/>
              </a:rPr>
              <a:t>and </a:t>
            </a:r>
            <a:r>
              <a:rPr sz="2000" b="1" spc="-15" dirty="0">
                <a:solidFill>
                  <a:srgbClr val="1F2021"/>
                </a:solidFill>
                <a:latin typeface="Times New Roman" panose="02020603050405020304" charset="0"/>
                <a:cs typeface="Times New Roman" panose="02020603050405020304" charset="0"/>
                <a:sym typeface="+mn-ea"/>
              </a:rPr>
              <a:t>are </a:t>
            </a:r>
            <a:r>
              <a:rPr sz="2000" b="1" spc="-10" dirty="0">
                <a:solidFill>
                  <a:srgbClr val="1F2021"/>
                </a:solidFill>
                <a:latin typeface="Times New Roman" panose="02020603050405020304" charset="0"/>
                <a:cs typeface="Times New Roman" panose="02020603050405020304" charset="0"/>
                <a:sym typeface="+mn-ea"/>
              </a:rPr>
              <a:t>estimated to </a:t>
            </a:r>
            <a:r>
              <a:rPr sz="2000" b="1" spc="-15" dirty="0">
                <a:solidFill>
                  <a:srgbClr val="1F2021"/>
                </a:solidFill>
                <a:latin typeface="Times New Roman" panose="02020603050405020304" charset="0"/>
                <a:cs typeface="Times New Roman" panose="02020603050405020304" charset="0"/>
                <a:sym typeface="+mn-ea"/>
              </a:rPr>
              <a:t>represent </a:t>
            </a:r>
            <a:r>
              <a:rPr sz="2000" b="1" spc="-5" dirty="0">
                <a:solidFill>
                  <a:srgbClr val="1F2021"/>
                </a:solidFill>
                <a:latin typeface="Times New Roman" panose="02020603050405020304" charset="0"/>
                <a:cs typeface="Times New Roman" panose="02020603050405020304" charset="0"/>
                <a:sym typeface="+mn-ea"/>
              </a:rPr>
              <a:t>10-15% of bacteria  population in </a:t>
            </a:r>
            <a:r>
              <a:rPr sz="2000" b="1" spc="-35" dirty="0">
                <a:solidFill>
                  <a:srgbClr val="1F2021"/>
                </a:solidFill>
                <a:latin typeface="Times New Roman" panose="02020603050405020304" charset="0"/>
                <a:cs typeface="Times New Roman" panose="02020603050405020304" charset="0"/>
                <a:sym typeface="+mn-ea"/>
              </a:rPr>
              <a:t>water, </a:t>
            </a:r>
            <a:r>
              <a:rPr sz="2000" b="1" spc="-5" dirty="0">
                <a:solidFill>
                  <a:srgbClr val="1F2021"/>
                </a:solidFill>
                <a:latin typeface="Times New Roman" panose="02020603050405020304" charset="0"/>
                <a:cs typeface="Times New Roman" panose="02020603050405020304" charset="0"/>
                <a:sym typeface="+mn-ea"/>
              </a:rPr>
              <a:t>soil and</a:t>
            </a:r>
            <a:r>
              <a:rPr sz="2000" b="1" dirty="0">
                <a:solidFill>
                  <a:srgbClr val="1F2021"/>
                </a:solidFill>
                <a:latin typeface="Times New Roman" panose="02020603050405020304" charset="0"/>
                <a:cs typeface="Times New Roman" panose="02020603050405020304" charset="0"/>
                <a:sym typeface="+mn-ea"/>
              </a:rPr>
              <a:t> </a:t>
            </a:r>
            <a:r>
              <a:rPr sz="2000" b="1" spc="-10" dirty="0">
                <a:solidFill>
                  <a:srgbClr val="1F2021"/>
                </a:solidFill>
                <a:latin typeface="Times New Roman" panose="02020603050405020304" charset="0"/>
                <a:cs typeface="Times New Roman" panose="02020603050405020304" charset="0"/>
                <a:sym typeface="+mn-ea"/>
              </a:rPr>
              <a:t>sediment.</a:t>
            </a:r>
            <a:endParaRPr sz="2000" b="1" dirty="0">
              <a:latin typeface="Times New Roman" panose="02020603050405020304" charset="0"/>
              <a:cs typeface="Times New Roman" panose="02020603050405020304" charset="0"/>
            </a:endParaRPr>
          </a:p>
          <a:p>
            <a:pPr marL="91440">
              <a:lnSpc>
                <a:spcPct val="100000"/>
              </a:lnSpc>
              <a:spcBef>
                <a:spcPts val="5"/>
              </a:spcBef>
            </a:pPr>
            <a:r>
              <a:rPr sz="2000" b="1" spc="-5" dirty="0">
                <a:solidFill>
                  <a:srgbClr val="1F2021"/>
                </a:solidFill>
                <a:latin typeface="Times New Roman" panose="02020603050405020304" charset="0"/>
                <a:cs typeface="Times New Roman" panose="02020603050405020304" charset="0"/>
                <a:sym typeface="+mn-ea"/>
              </a:rPr>
              <a:t>Denitrifying include </a:t>
            </a:r>
            <a:r>
              <a:rPr sz="2000" b="1" spc="-15" dirty="0">
                <a:solidFill>
                  <a:srgbClr val="1F2021"/>
                </a:solidFill>
                <a:latin typeface="Times New Roman" panose="02020603050405020304" charset="0"/>
                <a:cs typeface="Times New Roman" panose="02020603050405020304" charset="0"/>
                <a:sym typeface="+mn-ea"/>
              </a:rPr>
              <a:t>for </a:t>
            </a:r>
            <a:r>
              <a:rPr sz="2000" b="1" spc="-10" dirty="0">
                <a:solidFill>
                  <a:srgbClr val="1F2021"/>
                </a:solidFill>
                <a:latin typeface="Times New Roman" panose="02020603050405020304" charset="0"/>
                <a:cs typeface="Times New Roman" panose="02020603050405020304" charset="0"/>
                <a:sym typeface="+mn-ea"/>
              </a:rPr>
              <a:t>example </a:t>
            </a:r>
            <a:r>
              <a:rPr sz="2000" b="1" spc="-15" dirty="0">
                <a:solidFill>
                  <a:srgbClr val="1F2021"/>
                </a:solidFill>
                <a:latin typeface="Times New Roman" panose="02020603050405020304" charset="0"/>
                <a:cs typeface="Times New Roman" panose="02020603050405020304" charset="0"/>
                <a:sym typeface="+mn-ea"/>
              </a:rPr>
              <a:t>several</a:t>
            </a:r>
            <a:r>
              <a:rPr sz="2000" b="1" spc="10" dirty="0">
                <a:solidFill>
                  <a:srgbClr val="1F2021"/>
                </a:solidFill>
                <a:latin typeface="Times New Roman" panose="02020603050405020304" charset="0"/>
                <a:cs typeface="Times New Roman" panose="02020603050405020304" charset="0"/>
                <a:sym typeface="+mn-ea"/>
              </a:rPr>
              <a:t> </a:t>
            </a:r>
            <a:r>
              <a:rPr sz="2000" b="1" spc="-10" dirty="0">
                <a:solidFill>
                  <a:srgbClr val="1F2021"/>
                </a:solidFill>
                <a:latin typeface="Times New Roman" panose="02020603050405020304" charset="0"/>
                <a:cs typeface="Times New Roman" panose="02020603050405020304" charset="0"/>
                <a:sym typeface="+mn-ea"/>
              </a:rPr>
              <a:t>species</a:t>
            </a:r>
            <a:r>
              <a:rPr lang="en-US" sz="2000" b="1" spc="-10" dirty="0">
                <a:solidFill>
                  <a:srgbClr val="1F2021"/>
                </a:solidFill>
                <a:latin typeface="Times New Roman" panose="02020603050405020304" charset="0"/>
                <a:cs typeface="Times New Roman" panose="02020603050405020304" charset="0"/>
                <a:sym typeface="+mn-ea"/>
              </a:rPr>
              <a:t> </a:t>
            </a:r>
            <a:r>
              <a:rPr sz="2000" b="1" spc="-5" dirty="0">
                <a:solidFill>
                  <a:srgbClr val="1F2021"/>
                </a:solidFill>
                <a:latin typeface="Times New Roman" panose="02020603050405020304" charset="0"/>
                <a:cs typeface="Times New Roman" panose="02020603050405020304" charset="0"/>
                <a:sym typeface="+mn-ea"/>
              </a:rPr>
              <a:t>of</a:t>
            </a:r>
            <a:r>
              <a:rPr lang="en-US" sz="2000" b="1" spc="-5" dirty="0">
                <a:solidFill>
                  <a:srgbClr val="1F2021"/>
                </a:solidFill>
                <a:latin typeface="Times New Roman" panose="02020603050405020304" charset="0"/>
                <a:cs typeface="Times New Roman" panose="02020603050405020304" charset="0"/>
                <a:sym typeface="+mn-ea"/>
              </a:rPr>
              <a:t>:</a:t>
            </a:r>
            <a:r>
              <a:rPr sz="2000" b="1" spc="-5" dirty="0">
                <a:solidFill>
                  <a:srgbClr val="1F2021"/>
                </a:solidFill>
                <a:latin typeface="Times New Roman" panose="02020603050405020304" charset="0"/>
                <a:cs typeface="Times New Roman" panose="02020603050405020304" charset="0"/>
                <a:sym typeface="+mn-ea"/>
              </a:rPr>
              <a:t>  </a:t>
            </a:r>
            <a:endParaRPr sz="2000" b="1" dirty="0">
              <a:latin typeface="Times New Roman" panose="02020603050405020304" charset="0"/>
              <a:cs typeface="Times New Roman" panose="02020603050405020304" charset="0"/>
            </a:endParaRPr>
          </a:p>
          <a:p>
            <a:pPr marL="330200">
              <a:lnSpc>
                <a:spcPct val="100000"/>
              </a:lnSpc>
              <a:spcBef>
                <a:spcPts val="605"/>
              </a:spcBef>
              <a:tabLst>
                <a:tab pos="1767205" algn="l"/>
              </a:tabLst>
            </a:pPr>
            <a:r>
              <a:rPr lang="en-US" sz="2000" b="1"/>
              <a:t> </a:t>
            </a:r>
            <a:r>
              <a:rPr sz="2000" b="1" spc="-5" dirty="0">
                <a:latin typeface="Times New Roman" panose="02020603050405020304"/>
                <a:cs typeface="Times New Roman" panose="02020603050405020304"/>
                <a:sym typeface="+mn-ea"/>
              </a:rPr>
              <a:t>	</a:t>
            </a:r>
            <a:r>
              <a:rPr sz="2000" b="1" i="1" u="sng" dirty="0">
                <a:solidFill>
                  <a:schemeClr val="tx1"/>
                </a:solidFill>
                <a:latin typeface="Times New Roman" panose="02020603050405020304"/>
                <a:cs typeface="Times New Roman" panose="02020603050405020304"/>
                <a:sym typeface="+mn-ea"/>
              </a:rPr>
              <a:t>Pesudomonas</a:t>
            </a:r>
            <a:endParaRPr sz="2000" b="1" u="sng" dirty="0">
              <a:solidFill>
                <a:schemeClr val="tx1"/>
              </a:solidFill>
              <a:latin typeface="Times New Roman" panose="02020603050405020304"/>
              <a:cs typeface="Times New Roman" panose="02020603050405020304"/>
            </a:endParaRPr>
          </a:p>
          <a:p>
            <a:pPr marL="1695450">
              <a:lnSpc>
                <a:spcPct val="100000"/>
              </a:lnSpc>
              <a:spcBef>
                <a:spcPts val="275"/>
              </a:spcBef>
            </a:pPr>
            <a:r>
              <a:rPr sz="2000" b="1" i="1" u="sng" spc="-20" dirty="0">
                <a:solidFill>
                  <a:schemeClr val="tx1"/>
                </a:solidFill>
                <a:latin typeface="Times New Roman" panose="02020603050405020304"/>
                <a:cs typeface="Times New Roman" panose="02020603050405020304"/>
                <a:sym typeface="+mn-ea"/>
              </a:rPr>
              <a:t>Achromobacter</a:t>
            </a:r>
            <a:endParaRPr sz="2000" b="1" u="sng" dirty="0">
              <a:solidFill>
                <a:schemeClr val="tx1"/>
              </a:solidFill>
              <a:latin typeface="Times New Roman" panose="02020603050405020304"/>
              <a:cs typeface="Times New Roman" panose="02020603050405020304"/>
            </a:endParaRPr>
          </a:p>
          <a:p>
            <a:pPr marL="1701800">
              <a:lnSpc>
                <a:spcPct val="100000"/>
              </a:lnSpc>
              <a:spcBef>
                <a:spcPts val="575"/>
              </a:spcBef>
            </a:pPr>
            <a:r>
              <a:rPr sz="2000" b="1" i="1" u="sng" spc="-20" dirty="0">
                <a:solidFill>
                  <a:schemeClr val="tx1"/>
                </a:solidFill>
                <a:latin typeface="Times New Roman" panose="02020603050405020304"/>
                <a:cs typeface="Times New Roman" panose="02020603050405020304"/>
                <a:sym typeface="+mn-ea"/>
              </a:rPr>
              <a:t>Comamonas</a:t>
            </a:r>
            <a:endParaRPr sz="2000" b="1" i="1" u="sng" spc="-20" dirty="0">
              <a:solidFill>
                <a:schemeClr val="tx1"/>
              </a:solidFill>
              <a:latin typeface="Times New Roman" panose="02020603050405020304"/>
              <a:cs typeface="Times New Roman" panose="02020603050405020304"/>
            </a:endParaRPr>
          </a:p>
          <a:p>
            <a:pPr marL="1701800">
              <a:lnSpc>
                <a:spcPct val="100000"/>
              </a:lnSpc>
              <a:spcBef>
                <a:spcPts val="575"/>
              </a:spcBef>
            </a:pPr>
            <a:r>
              <a:rPr sz="2000" b="1" i="1" u="sng" spc="-20" dirty="0">
                <a:solidFill>
                  <a:schemeClr val="tx1"/>
                </a:solidFill>
                <a:latin typeface="Times New Roman" panose="02020603050405020304"/>
                <a:cs typeface="Times New Roman" panose="02020603050405020304"/>
                <a:sym typeface="+mn-ea"/>
              </a:rPr>
              <a:t>Acinetobacter</a:t>
            </a:r>
            <a:endParaRPr sz="2000" b="1" i="1" u="sng" spc="-20" dirty="0">
              <a:solidFill>
                <a:schemeClr val="tx1"/>
              </a:solidFill>
              <a:latin typeface="Times New Roman" panose="02020603050405020304"/>
              <a:cs typeface="Times New Roman" panose="02020603050405020304"/>
            </a:endParaRPr>
          </a:p>
          <a:p>
            <a:pPr marL="1701800">
              <a:lnSpc>
                <a:spcPct val="100000"/>
              </a:lnSpc>
              <a:spcBef>
                <a:spcPts val="575"/>
              </a:spcBef>
            </a:pPr>
            <a:r>
              <a:rPr sz="2000" b="1" i="1" u="sng" spc="-20" dirty="0">
                <a:solidFill>
                  <a:schemeClr val="tx1"/>
                </a:solidFill>
                <a:latin typeface="Times New Roman" panose="02020603050405020304"/>
                <a:cs typeface="Times New Roman" panose="02020603050405020304"/>
                <a:sym typeface="+mn-ea"/>
              </a:rPr>
              <a:t>Acidithiobacillus thiooxidans </a:t>
            </a:r>
            <a:endParaRPr sz="2000" b="1" i="1" u="sng" spc="-20" dirty="0">
              <a:solidFill>
                <a:schemeClr val="tx1"/>
              </a:solidFill>
              <a:latin typeface="Times New Roman" panose="02020603050405020304"/>
              <a:cs typeface="Times New Roman" panose="02020603050405020304"/>
            </a:endParaRPr>
          </a:p>
          <a:p>
            <a:pPr marL="1701800">
              <a:lnSpc>
                <a:spcPct val="100000"/>
              </a:lnSpc>
              <a:spcBef>
                <a:spcPts val="575"/>
              </a:spcBef>
            </a:pPr>
            <a:r>
              <a:rPr sz="2000" b="1" i="1" u="sng" spc="-20" dirty="0">
                <a:solidFill>
                  <a:schemeClr val="tx1"/>
                </a:solidFill>
                <a:latin typeface="Times New Roman" panose="02020603050405020304"/>
                <a:cs typeface="Times New Roman" panose="02020603050405020304"/>
                <a:sym typeface="+mn-ea"/>
              </a:rPr>
              <a:t>Thiobacillus denitrificans</a:t>
            </a:r>
            <a:endParaRPr sz="2000" b="1" i="1" u="sng" spc="-20" dirty="0">
              <a:solidFill>
                <a:schemeClr val="tx1"/>
              </a:solidFill>
              <a:latin typeface="Times New Roman" panose="02020603050405020304"/>
              <a:cs typeface="Times New Roman" panose="02020603050405020304"/>
              <a:sym typeface="+mn-ea"/>
            </a:endParaRPr>
          </a:p>
          <a:p>
            <a:pPr marL="1701800" algn="l">
              <a:lnSpc>
                <a:spcPct val="100000"/>
              </a:lnSpc>
              <a:spcBef>
                <a:spcPts val="575"/>
              </a:spcBef>
              <a:buClrTx/>
              <a:buSzTx/>
              <a:buFontTx/>
            </a:pPr>
            <a:r>
              <a:rPr sz="2000" b="1" i="1" u="sng" spc="-20" dirty="0">
                <a:solidFill>
                  <a:schemeClr val="tx1"/>
                </a:solidFill>
                <a:latin typeface="Times New Roman" panose="02020603050405020304"/>
                <a:cs typeface="Times New Roman" panose="02020603050405020304"/>
                <a:sym typeface="+mn-ea"/>
                <a:hlinkClick r:id="rId1"/>
              </a:rPr>
              <a:t>Alkaligenes</a:t>
            </a:r>
            <a:r>
              <a:rPr lang="en-US" sz="2000" b="1" i="1" u="sng" spc="-20" dirty="0">
                <a:solidFill>
                  <a:schemeClr val="tx1"/>
                </a:solidFill>
                <a:latin typeface="Times New Roman" panose="02020603050405020304"/>
                <a:cs typeface="Times New Roman" panose="02020603050405020304"/>
                <a:sym typeface="+mn-ea"/>
                <a:hlinkClick r:id="rId1"/>
              </a:rPr>
              <a:t> </a:t>
            </a:r>
            <a:endParaRPr sz="2000" b="1" i="1" u="sng" spc="-20" dirty="0">
              <a:solidFill>
                <a:schemeClr val="tx1"/>
              </a:solidFill>
              <a:latin typeface="Times New Roman" panose="02020603050405020304"/>
              <a:cs typeface="Times New Roman" panose="02020603050405020304"/>
              <a:sym typeface="+mn-ea"/>
              <a:hlinkClick r:id="rId1"/>
            </a:endParaRPr>
          </a:p>
          <a:p>
            <a:pPr marL="1701800">
              <a:lnSpc>
                <a:spcPct val="100000"/>
              </a:lnSpc>
              <a:spcBef>
                <a:spcPts val="575"/>
              </a:spcBef>
            </a:pPr>
            <a:r>
              <a:rPr sz="2000" b="1" i="1" u="sng" spc="-5" dirty="0">
                <a:solidFill>
                  <a:schemeClr val="tx1"/>
                </a:solidFill>
                <a:uFill>
                  <a:solidFill>
                    <a:srgbClr val="0462C1"/>
                  </a:solidFill>
                </a:uFill>
                <a:latin typeface="Times New Roman" panose="02020603050405020304" charset="0"/>
                <a:cs typeface="Times New Roman" panose="02020603050405020304" charset="0"/>
                <a:sym typeface="+mn-ea"/>
                <a:hlinkClick r:id="rId2"/>
              </a:rPr>
              <a:t>Bacillus</a:t>
            </a:r>
            <a:r>
              <a:rPr sz="2000" b="1" i="1" u="sng" spc="-5" dirty="0">
                <a:solidFill>
                  <a:schemeClr val="tx1"/>
                </a:solidFill>
                <a:latin typeface="Times New Roman" panose="02020603050405020304" charset="0"/>
                <a:cs typeface="Times New Roman" panose="02020603050405020304" charset="0"/>
                <a:sym typeface="+mn-ea"/>
                <a:hlinkClick r:id="rId2"/>
              </a:rPr>
              <a:t> </a:t>
            </a:r>
            <a:endParaRPr sz="2000" b="1" i="1" u="sng" spc="-5" dirty="0">
              <a:solidFill>
                <a:schemeClr val="tx1"/>
              </a:solidFill>
              <a:latin typeface="Times New Roman" panose="02020603050405020304" charset="0"/>
              <a:cs typeface="Times New Roman" panose="02020603050405020304" charset="0"/>
              <a:sym typeface="+mn-ea"/>
              <a:hlinkClick r:id="rId2"/>
            </a:endParaRPr>
          </a:p>
          <a:p>
            <a:pPr marL="1701800" algn="l">
              <a:lnSpc>
                <a:spcPct val="100000"/>
              </a:lnSpc>
              <a:spcBef>
                <a:spcPts val="575"/>
              </a:spcBef>
            </a:pPr>
            <a:endParaRPr sz="2000" b="1" u="sng" spc="-5" dirty="0">
              <a:solidFill>
                <a:schemeClr val="tx1"/>
              </a:solidFill>
              <a:latin typeface="Times New Roman" panose="02020603050405020304" charset="0"/>
              <a:cs typeface="Times New Roman" panose="02020603050405020304" charset="0"/>
            </a:endParaRPr>
          </a:p>
          <a:p>
            <a:pPr marL="91440">
              <a:lnSpc>
                <a:spcPct val="100000"/>
              </a:lnSpc>
              <a:spcBef>
                <a:spcPts val="40"/>
              </a:spcBef>
            </a:pPr>
            <a:r>
              <a:rPr sz="2000" b="1" spc="-5" dirty="0">
                <a:latin typeface="Times New Roman" panose="02020603050405020304" charset="0"/>
                <a:cs typeface="Times New Roman" panose="02020603050405020304" charset="0"/>
                <a:sym typeface="+mn-ea"/>
              </a:rPr>
              <a:t>and</a:t>
            </a:r>
            <a:r>
              <a:rPr sz="2000" b="1" spc="85" dirty="0">
                <a:latin typeface="Times New Roman" panose="02020603050405020304" charset="0"/>
                <a:cs typeface="Times New Roman" panose="02020603050405020304" charset="0"/>
                <a:sym typeface="+mn-ea"/>
              </a:rPr>
              <a:t> </a:t>
            </a:r>
            <a:r>
              <a:rPr sz="2000" b="1" spc="-10" dirty="0">
                <a:latin typeface="Times New Roman" panose="02020603050405020304" charset="0"/>
                <a:cs typeface="Times New Roman" panose="02020603050405020304" charset="0"/>
                <a:sym typeface="+mn-ea"/>
              </a:rPr>
              <a:t>others..</a:t>
            </a:r>
            <a:endParaRPr sz="2000" b="1" spc="-5" dirty="0">
              <a:solidFill>
                <a:schemeClr val="tx1"/>
              </a:solidFill>
              <a:latin typeface="Times New Roman" panose="02020603050405020304" charset="0"/>
              <a:cs typeface="Times New Roman" panose="02020603050405020304" charset="0"/>
            </a:endParaRPr>
          </a:p>
          <a:p>
            <a:pPr marL="91440">
              <a:lnSpc>
                <a:spcPct val="100000"/>
              </a:lnSpc>
              <a:spcBef>
                <a:spcPts val="40"/>
              </a:spcBef>
            </a:pPr>
            <a:endParaRPr lang="en-US" sz="2000" b="1" spc="-5" dirty="0">
              <a:solidFill>
                <a:schemeClr val="tx1"/>
              </a:solidFill>
              <a:latin typeface="Times New Roman" panose="02020603050405020304" charset="0"/>
              <a:cs typeface="Times New Roman" panose="02020603050405020304" charset="0"/>
            </a:endParaRPr>
          </a:p>
        </p:txBody>
      </p:sp>
      <p:sp>
        <p:nvSpPr>
          <p:cNvPr id="4" name="Text Box 3"/>
          <p:cNvSpPr txBox="1"/>
          <p:nvPr/>
        </p:nvSpPr>
        <p:spPr>
          <a:xfrm>
            <a:off x="3731895" y="350520"/>
            <a:ext cx="4639945" cy="460375"/>
          </a:xfrm>
          <a:prstGeom prst="rect">
            <a:avLst/>
          </a:prstGeom>
          <a:noFill/>
        </p:spPr>
        <p:txBody>
          <a:bodyPr wrap="none" rtlCol="0" anchor="t">
            <a:spAutoFit/>
          </a:bodyPr>
          <a:p>
            <a:r>
              <a:rPr lang="en-US" sz="2400" b="1">
                <a:solidFill>
                  <a:schemeClr val="accent4"/>
                </a:solidFill>
                <a:effectLst/>
                <a:sym typeface="+mn-ea"/>
              </a:rPr>
              <a:t>Diversity of denitrifying bacteria</a:t>
            </a:r>
            <a:endParaRPr lang="en-US" sz="2400" b="1">
              <a:solidFill>
                <a:schemeClr val="accent4"/>
              </a:solidFill>
              <a:effectLst/>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object 2"/>
          <p:cNvSpPr/>
          <p:nvPr/>
        </p:nvSpPr>
        <p:spPr>
          <a:xfrm>
            <a:off x="1974850" y="151129"/>
            <a:ext cx="8242300" cy="1262380"/>
          </a:xfrm>
          <a:prstGeom prst="rect">
            <a:avLst/>
          </a:prstGeom>
          <a:blipFill>
            <a:blip r:embed="rId1" cstate="print"/>
            <a:stretch>
              <a:fillRect/>
            </a:stretch>
          </a:blipFill>
        </p:spPr>
        <p:txBody>
          <a:bodyPr wrap="square" lIns="0" tIns="0" rIns="0" bIns="0" rtlCol="0"/>
          <a:p/>
        </p:txBody>
      </p:sp>
      <p:sp>
        <p:nvSpPr>
          <p:cNvPr id="5" name="Text Box 4"/>
          <p:cNvSpPr txBox="1"/>
          <p:nvPr/>
        </p:nvSpPr>
        <p:spPr>
          <a:xfrm>
            <a:off x="832485" y="1413510"/>
            <a:ext cx="10157460" cy="4492625"/>
          </a:xfrm>
          <a:prstGeom prst="rect">
            <a:avLst/>
          </a:prstGeom>
          <a:noFill/>
        </p:spPr>
        <p:txBody>
          <a:bodyPr wrap="square" rtlCol="0" anchor="t">
            <a:spAutoFit/>
          </a:bodyPr>
          <a:p>
            <a:pPr marL="457200" indent="-457200">
              <a:buFont typeface="Wingdings" panose="05000000000000000000" charset="0"/>
              <a:buChar char="o"/>
            </a:pPr>
            <a:r>
              <a:rPr sz="2600" spc="-130" dirty="0">
                <a:latin typeface="Times New Roman" panose="02020603050405020304"/>
                <a:cs typeface="Times New Roman" panose="02020603050405020304"/>
              </a:rPr>
              <a:t>The strain is spherical or short rodlike, arranged</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in pairs or in columns, </a:t>
            </a:r>
            <a:endParaRPr sz="2600" spc="-130" dirty="0">
              <a:latin typeface="Times New Roman" panose="02020603050405020304"/>
              <a:cs typeface="Times New Roman" panose="02020603050405020304"/>
            </a:endParaRPr>
          </a:p>
          <a:p>
            <a:pPr marL="457200" indent="-457200">
              <a:buFont typeface="Wingdings" panose="05000000000000000000" charset="0"/>
              <a:buChar char="o"/>
            </a:pPr>
            <a:r>
              <a:rPr lang="en-US" sz="2600" spc="-130" dirty="0">
                <a:latin typeface="Times New Roman" panose="02020603050405020304"/>
                <a:cs typeface="Times New Roman" panose="02020603050405020304"/>
              </a:rPr>
              <a:t>T</a:t>
            </a:r>
            <a:r>
              <a:rPr sz="2600" spc="-130" dirty="0">
                <a:latin typeface="Times New Roman" panose="02020603050405020304"/>
                <a:cs typeface="Times New Roman" panose="02020603050405020304"/>
              </a:rPr>
              <a:t>he optimum growth temperature is 37C, </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and it can</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grow in the range of 15–42C </a:t>
            </a:r>
            <a:endParaRPr sz="2600" spc="-130" dirty="0">
              <a:latin typeface="Times New Roman" panose="02020603050405020304"/>
              <a:cs typeface="Times New Roman" panose="02020603050405020304"/>
            </a:endParaRPr>
          </a:p>
          <a:p>
            <a:pPr marL="457200" indent="-457200">
              <a:buFont typeface="Wingdings" panose="05000000000000000000" charset="0"/>
              <a:buChar char="o"/>
            </a:pPr>
            <a:r>
              <a:rPr lang="en-US" sz="2600" spc="-130" dirty="0">
                <a:latin typeface="Times New Roman" panose="02020603050405020304"/>
                <a:cs typeface="Times New Roman" panose="02020603050405020304"/>
              </a:rPr>
              <a:t>The</a:t>
            </a:r>
            <a:r>
              <a:rPr sz="2600" spc="-130" dirty="0">
                <a:latin typeface="Times New Roman" panose="02020603050405020304"/>
                <a:cs typeface="Times New Roman" panose="02020603050405020304"/>
              </a:rPr>
              <a:t> optimum pH range of 6.5–10.5. </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It can still</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reduce nitrate in the water dissolved oxyg</a:t>
            </a:r>
            <a:r>
              <a:rPr sz="2600" spc="-130" dirty="0">
                <a:latin typeface="Times New Roman" panose="02020603050405020304"/>
                <a:cs typeface="Times New Roman" panose="02020603050405020304"/>
              </a:rPr>
              <a:t>en saturation of 90%</a:t>
            </a:r>
            <a:r>
              <a:rPr lang="en-US"/>
              <a:t>.</a:t>
            </a:r>
            <a:endParaRPr lang="en-US"/>
          </a:p>
          <a:p>
            <a:pPr marL="457200" indent="-457200">
              <a:buFont typeface="Wingdings" panose="05000000000000000000" charset="0"/>
              <a:buChar char="o"/>
            </a:pPr>
            <a:r>
              <a:rPr sz="2600" spc="-130" dirty="0">
                <a:latin typeface="Times New Roman" panose="02020603050405020304"/>
                <a:cs typeface="Times New Roman" panose="02020603050405020304"/>
              </a:rPr>
              <a:t> </a:t>
            </a:r>
            <a:r>
              <a:rPr lang="en-US" sz="2600" spc="-130" dirty="0">
                <a:latin typeface="Times New Roman" panose="02020603050405020304"/>
                <a:cs typeface="Times New Roman" panose="02020603050405020304"/>
              </a:rPr>
              <a:t>T</a:t>
            </a:r>
            <a:r>
              <a:rPr sz="2600" spc="-130" dirty="0">
                <a:latin typeface="Times New Roman" panose="02020603050405020304"/>
                <a:cs typeface="Times New Roman" panose="02020603050405020304"/>
              </a:rPr>
              <a:t>he </a:t>
            </a:r>
            <a:r>
              <a:rPr lang="en-US" sz="2600" spc="-130" dirty="0">
                <a:latin typeface="Times New Roman" panose="02020603050405020304"/>
                <a:cs typeface="Times New Roman" panose="02020603050405020304"/>
              </a:rPr>
              <a:t>majority </a:t>
            </a:r>
            <a:r>
              <a:rPr sz="2600" spc="-130" dirty="0">
                <a:latin typeface="Times New Roman" panose="02020603050405020304"/>
                <a:cs typeface="Times New Roman" panose="02020603050405020304"/>
              </a:rPr>
              <a:t>of aerobic denitrifying bacteria has a good tolerance to oxygen and can maintain a high denitrification rate under aerobic conditions. </a:t>
            </a:r>
            <a:endParaRPr sz="2600" spc="-130" dirty="0">
              <a:latin typeface="Times New Roman" panose="02020603050405020304"/>
              <a:cs typeface="Times New Roman" panose="02020603050405020304"/>
            </a:endParaRPr>
          </a:p>
          <a:p>
            <a:pPr marL="457200" indent="-457200">
              <a:buFont typeface="Wingdings" panose="05000000000000000000" charset="0"/>
              <a:buChar char="o"/>
            </a:pPr>
            <a:r>
              <a:rPr sz="2600" spc="-130" dirty="0">
                <a:latin typeface="Times New Roman" panose="02020603050405020304"/>
                <a:cs typeface="Times New Roman" panose="02020603050405020304"/>
              </a:rPr>
              <a:t> </a:t>
            </a:r>
            <a:r>
              <a:rPr lang="en-US" sz="2600" spc="-130" dirty="0">
                <a:latin typeface="Times New Roman" panose="02020603050405020304"/>
                <a:cs typeface="Times New Roman" panose="02020603050405020304"/>
                <a:sym typeface="+mn-ea"/>
              </a:rPr>
              <a:t>Heterotrophic denitrification uses organic carbon resources such as acetate, acetic acid, methanol and ethanol as its energy resources.</a:t>
            </a:r>
            <a:endParaRPr lang="en-US" sz="2600" spc="-130" dirty="0">
              <a:latin typeface="Times New Roman" panose="02020603050405020304"/>
              <a:cs typeface="Times New Roman" panose="02020603050405020304"/>
            </a:endParaRPr>
          </a:p>
          <a:p>
            <a:pPr marL="457200" indent="-457200">
              <a:buFont typeface="Wingdings" panose="05000000000000000000" charset="0"/>
              <a:buChar char="o"/>
            </a:pPr>
            <a:r>
              <a:rPr lang="en-US" sz="2600" spc="-130" dirty="0">
                <a:latin typeface="Times New Roman" panose="02020603050405020304"/>
                <a:cs typeface="Times New Roman" panose="02020603050405020304"/>
                <a:sym typeface="+mn-ea"/>
              </a:rPr>
              <a:t>In </a:t>
            </a:r>
            <a:r>
              <a:rPr sz="2600" spc="-130" dirty="0">
                <a:latin typeface="Times New Roman" panose="02020603050405020304"/>
                <a:cs typeface="Times New Roman" panose="02020603050405020304"/>
                <a:sym typeface="+mn-ea"/>
              </a:rPr>
              <a:t>autotrophic denitrification</a:t>
            </a:r>
            <a:r>
              <a:rPr lang="en-US" sz="2600" spc="-130" dirty="0">
                <a:latin typeface="Times New Roman" panose="02020603050405020304"/>
                <a:cs typeface="Times New Roman" panose="02020603050405020304"/>
                <a:sym typeface="+mn-ea"/>
              </a:rPr>
              <a:t> </a:t>
            </a:r>
            <a:r>
              <a:rPr sz="2600" spc="-130" dirty="0">
                <a:latin typeface="Times New Roman" panose="02020603050405020304"/>
                <a:cs typeface="Times New Roman" panose="02020603050405020304"/>
              </a:rPr>
              <a:t>Micro</a:t>
            </a:r>
            <a:r>
              <a:rPr lang="en-US" sz="2600" spc="-130" dirty="0">
                <a:latin typeface="Times New Roman" panose="02020603050405020304"/>
                <a:cs typeface="Times New Roman" panose="02020603050405020304"/>
              </a:rPr>
              <a:t>be</a:t>
            </a:r>
            <a:r>
              <a:rPr sz="2600" spc="-130" dirty="0">
                <a:latin typeface="Times New Roman" panose="02020603050405020304"/>
                <a:cs typeface="Times New Roman" panose="02020603050405020304"/>
              </a:rPr>
              <a:t>s</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use hydrogen,</a:t>
            </a:r>
            <a:r>
              <a:rPr lang="en-US" sz="2600" spc="-1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iron, and sulfur as energy resources </a:t>
            </a:r>
            <a:endParaRPr lang="en-US" sz="2600" spc="-130" dirty="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aphicFrame>
        <p:nvGraphicFramePr>
          <p:cNvPr id="3" name="Table 2"/>
          <p:cNvGraphicFramePr/>
          <p:nvPr/>
        </p:nvGraphicFramePr>
        <p:xfrm>
          <a:off x="410845" y="1565910"/>
          <a:ext cx="11448415" cy="3876675"/>
        </p:xfrm>
        <a:graphic>
          <a:graphicData uri="http://schemas.openxmlformats.org/drawingml/2006/table">
            <a:tbl>
              <a:tblPr firstRow="1" bandRow="1">
                <a:tableStyleId>{5C22544A-7EE6-4342-B048-85BDC9FD1C3A}</a:tableStyleId>
              </a:tblPr>
              <a:tblGrid>
                <a:gridCol w="5472430"/>
                <a:gridCol w="1779270"/>
                <a:gridCol w="1149350"/>
                <a:gridCol w="1148715"/>
                <a:gridCol w="1898650"/>
              </a:tblGrid>
              <a:tr h="365760">
                <a:tc gridSpan="5">
                  <a:txBody>
                    <a:bodyPr/>
                    <a:p>
                      <a:pPr algn="ctr">
                        <a:buNone/>
                      </a:pPr>
                      <a:r>
                        <a:rPr lang="en-US">
                          <a:solidFill>
                            <a:schemeClr val="tx1"/>
                          </a:solidFill>
                        </a:rPr>
                        <a:t>Ammonium Oxidizing Bacteria</a:t>
                      </a:r>
                      <a:endParaRPr lang="en-US">
                        <a:solidFill>
                          <a:schemeClr val="tx1"/>
                        </a:solidFill>
                      </a:endParaRPr>
                    </a:p>
                  </a:txBody>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r>
              <a:tr h="914400">
                <a:tc>
                  <a:txBody>
                    <a:bodyPr/>
                    <a:p>
                      <a:pPr algn="ctr">
                        <a:buNone/>
                      </a:pPr>
                      <a:r>
                        <a:rPr lang="en-US" b="1">
                          <a:solidFill>
                            <a:schemeClr val="tx1"/>
                          </a:solidFill>
                        </a:rPr>
                        <a:t>Characteristics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Genus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Phylogenetic Group</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DNA (mol% GC)</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Habitat</a:t>
                      </a:r>
                      <a:endParaRPr lang="en-US" b="1">
                        <a:solidFill>
                          <a:schemeClr val="tx1"/>
                        </a:solidFill>
                      </a:endParaRPr>
                    </a:p>
                  </a:txBody>
                  <a:tcPr>
                    <a:solidFill>
                      <a:schemeClr val="accent1">
                        <a:lumMod val="20000"/>
                        <a:lumOff val="80000"/>
                      </a:schemeClr>
                    </a:solidFill>
                  </a:tcPr>
                </a:tc>
              </a:tr>
              <a:tr h="676275">
                <a:tc>
                  <a:txBody>
                    <a:bodyPr/>
                    <a:p>
                      <a:pPr>
                        <a:buNone/>
                      </a:pPr>
                      <a:r>
                        <a:rPr lang="en-US">
                          <a:solidFill>
                            <a:schemeClr val="tx1"/>
                          </a:solidFill>
                        </a:rPr>
                        <a:t>Gram-negative, rod-shaped, and polar-flagellated bacteria with some sporulating species: peripheral membran systems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Pseudomonas</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59.5-6.8</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freshwater, Vegetation</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Gram-negative bacilli, non-motile, twitching motility, outer membrane vesicles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Acinetobacter</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Gamma </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40.44</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water</a:t>
                      </a:r>
                      <a:endParaRPr lang="en-US">
                        <a:solidFill>
                          <a:schemeClr val="tx1"/>
                        </a:solidFill>
                      </a:endParaRPr>
                    </a:p>
                  </a:txBody>
                  <a:tcPr>
                    <a:solidFill>
                      <a:schemeClr val="accent1">
                        <a:lumMod val="20000"/>
                        <a:lumOff val="80000"/>
                      </a:schemeClr>
                    </a:solidFill>
                  </a:tcPr>
                </a:tc>
              </a:tr>
              <a:tr h="640080">
                <a:tc>
                  <a:txBody>
                    <a:bodyPr/>
                    <a:p>
                      <a:pPr>
                        <a:buNone/>
                      </a:pPr>
                      <a:r>
                        <a:rPr lang="en-US" sz="1800">
                          <a:solidFill>
                            <a:schemeClr val="tx1"/>
                          </a:solidFill>
                          <a:sym typeface="+mn-ea"/>
                        </a:rPr>
                        <a:t>Gram-negative bacteria,</a:t>
                      </a:r>
                      <a:r>
                        <a:rPr lang="en-US">
                          <a:solidFill>
                            <a:schemeClr val="tx1"/>
                          </a:solidFill>
                        </a:rPr>
                        <a:t> motile( flagella);no obious membrane system</a:t>
                      </a:r>
                      <a:endParaRPr lang="en-US">
                        <a:solidFill>
                          <a:schemeClr val="tx1"/>
                        </a:solidFill>
                      </a:endParaRPr>
                    </a:p>
                  </a:txBody>
                  <a:tcPr>
                    <a:solidFill>
                      <a:schemeClr val="accent1">
                        <a:lumMod val="20000"/>
                        <a:lumOff val="80000"/>
                      </a:schemeClr>
                    </a:solidFill>
                  </a:tcPr>
                </a:tc>
                <a:tc>
                  <a:txBody>
                    <a:bodyPr/>
                    <a:p>
                      <a:pPr>
                        <a:buNone/>
                      </a:pPr>
                      <a:r>
                        <a:rPr lang="en-US" sz="1800">
                          <a:solidFill>
                            <a:schemeClr val="tx1"/>
                          </a:solidFill>
                          <a:sym typeface="+mn-ea"/>
                        </a:rPr>
                        <a:t>Comamonas</a:t>
                      </a:r>
                      <a:endParaRPr lang="en-US" sz="1800">
                        <a:solidFill>
                          <a:schemeClr val="tx1"/>
                        </a:solidFill>
                        <a:sym typeface="+mn-ea"/>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65-75</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mud an water(polluted)</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 Pleomorphic.lobular,compartmented cells;motile(pentrichous flagella</a:t>
                      </a:r>
                      <a:endParaRPr lang="en-US">
                        <a:solidFill>
                          <a:schemeClr val="tx1"/>
                        </a:solidFill>
                      </a:endParaRPr>
                    </a:p>
                  </a:txBody>
                  <a:tcPr>
                    <a:solidFill>
                      <a:schemeClr val="accent1">
                        <a:lumMod val="20000"/>
                        <a:lumOff val="80000"/>
                      </a:schemeClr>
                    </a:solidFill>
                  </a:tcPr>
                </a:tc>
                <a:tc>
                  <a:txBody>
                    <a:bodyPr/>
                    <a:p>
                      <a:pPr>
                        <a:buNone/>
                      </a:pPr>
                      <a:r>
                        <a:rPr lang="en-US" sz="1800">
                          <a:solidFill>
                            <a:schemeClr val="tx1"/>
                          </a:solidFill>
                          <a:sym typeface="+mn-ea"/>
                        </a:rPr>
                        <a:t>Achromobacter</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65</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water</a:t>
                      </a:r>
                      <a:endParaRPr lang="en-US">
                        <a:solidFill>
                          <a:schemeClr val="tx1"/>
                        </a:solidFill>
                      </a:endParaRPr>
                    </a:p>
                  </a:txBody>
                  <a:tcPr>
                    <a:solidFill>
                      <a:schemeClr val="accent1">
                        <a:lumMod val="20000"/>
                        <a:lumOff val="80000"/>
                      </a:schemeClr>
                    </a:solidFill>
                  </a:tcPr>
                </a:tc>
              </a:tr>
            </a:tbl>
          </a:graphicData>
        </a:graphic>
      </p:graphicFrame>
      <p:sp>
        <p:nvSpPr>
          <p:cNvPr id="4" name="Text Box 3"/>
          <p:cNvSpPr txBox="1"/>
          <p:nvPr/>
        </p:nvSpPr>
        <p:spPr>
          <a:xfrm>
            <a:off x="2924810" y="729615"/>
            <a:ext cx="6658610" cy="368300"/>
          </a:xfrm>
          <a:prstGeom prst="rect">
            <a:avLst/>
          </a:prstGeom>
          <a:noFill/>
        </p:spPr>
        <p:txBody>
          <a:bodyPr wrap="square" rtlCol="0" anchor="t">
            <a:spAutoFit/>
          </a:bodyPr>
          <a:p>
            <a:r>
              <a:rPr lang="en-US" b="1">
                <a:solidFill>
                  <a:schemeClr val="accent4"/>
                </a:solidFill>
                <a:effectLst/>
              </a:rPr>
              <a:t>Properties and </a:t>
            </a:r>
            <a:r>
              <a:rPr lang="en-US" sz="1800" b="1">
                <a:solidFill>
                  <a:schemeClr val="accent4"/>
                </a:solidFill>
                <a:effectLst/>
              </a:rPr>
              <a:t>Characteristics </a:t>
            </a:r>
            <a:r>
              <a:rPr lang="en-US" b="1">
                <a:solidFill>
                  <a:schemeClr val="accent4"/>
                </a:solidFill>
                <a:effectLst/>
              </a:rPr>
              <a:t>of Denitrification Bacteria</a:t>
            </a:r>
            <a:endParaRPr lang="en-US" b="1">
              <a:solidFill>
                <a:schemeClr val="accent4"/>
              </a:solidFill>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072286" y="329306"/>
            <a:ext cx="7205345" cy="521970"/>
          </a:xfrm>
          <a:prstGeom prst="rect">
            <a:avLst/>
          </a:prstGeom>
          <a:noFill/>
        </p:spPr>
        <p:txBody>
          <a:bodyPr wrap="none" rtlCol="0">
            <a:spAutoFit/>
          </a:bodyPr>
          <a:lstStyle/>
          <a:p>
            <a:pPr algn="ctr"/>
            <a:r>
              <a:rPr lang="en-US" sz="2800" b="1">
                <a:solidFill>
                  <a:schemeClr val="accent4"/>
                </a:solidFill>
                <a:effectLst/>
                <a:sym typeface="+mn-ea"/>
              </a:rPr>
              <a:t>Purification theory of Denitrifying Bacterial </a:t>
            </a:r>
            <a:endParaRPr lang="zh-CN" altLang="en-US" sz="2000" dirty="0">
              <a:latin typeface="Microsoft YaHei Light" panose="020B0502040204020203" pitchFamily="34" charset="-122"/>
              <a:ea typeface="Microsoft YaHei Light" panose="020B0502040204020203" pitchFamily="34" charset="-122"/>
            </a:endParaRPr>
          </a:p>
        </p:txBody>
      </p:sp>
      <p:sp>
        <p:nvSpPr>
          <p:cNvPr id="18" name="矩形 17"/>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矩形 31"/>
          <p:cNvSpPr/>
          <p:nvPr/>
        </p:nvSpPr>
        <p:spPr>
          <a:xfrm>
            <a:off x="8329120" y="4045718"/>
            <a:ext cx="1727835" cy="368300"/>
          </a:xfrm>
          <a:prstGeom prst="rect">
            <a:avLst/>
          </a:prstGeom>
        </p:spPr>
        <p:txBody>
          <a:bodyPr wrap="none">
            <a:spAutoFit/>
          </a:bodyPr>
          <a:lstStyle/>
          <a:p>
            <a:pPr algn="l">
              <a:spcBef>
                <a:spcPct val="0"/>
              </a:spcBef>
            </a:pPr>
            <a:r>
              <a:rPr lang="en-US" altLang="zh-CN" dirty="0">
                <a:solidFill>
                  <a:schemeClr val="bg1"/>
                </a:solidFill>
                <a:latin typeface="Microsoft YaHei" panose="020B0503020204020204" pitchFamily="34" charset="-122"/>
                <a:ea typeface="Microsoft YaHei" panose="020B0503020204020204" pitchFamily="34" charset="-122"/>
                <a:sym typeface="+mn-ea"/>
              </a:rPr>
              <a:t>Add Your Title</a:t>
            </a:r>
            <a:endParaRPr lang="zh-CN" altLang="en-US" dirty="0">
              <a:solidFill>
                <a:schemeClr val="bg1"/>
              </a:solidFill>
              <a:latin typeface="Microsoft YaHei" panose="020B0503020204020204" pitchFamily="34" charset="-122"/>
              <a:ea typeface="Microsoft YaHei" panose="020B0503020204020204" pitchFamily="34" charset="-122"/>
            </a:endParaRPr>
          </a:p>
        </p:txBody>
      </p:sp>
      <p:grpSp>
        <p:nvGrpSpPr>
          <p:cNvPr id="15" name="Group 14"/>
          <p:cNvGrpSpPr/>
          <p:nvPr/>
        </p:nvGrpSpPr>
        <p:grpSpPr>
          <a:xfrm>
            <a:off x="8119745" y="1548765"/>
            <a:ext cx="3933190" cy="4130675"/>
            <a:chOff x="12787" y="1368"/>
            <a:chExt cx="6194" cy="6505"/>
          </a:xfrm>
        </p:grpSpPr>
        <p:sp>
          <p:nvSpPr>
            <p:cNvPr id="7" name="矩形 6"/>
            <p:cNvSpPr/>
            <p:nvPr/>
          </p:nvSpPr>
          <p:spPr>
            <a:xfrm>
              <a:off x="12787" y="1368"/>
              <a:ext cx="6086" cy="35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矩形 75"/>
            <p:cNvSpPr/>
            <p:nvPr>
              <p:custDataLst>
                <p:tags r:id="rId1"/>
              </p:custDataLst>
            </p:nvPr>
          </p:nvSpPr>
          <p:spPr>
            <a:xfrm>
              <a:off x="13085" y="1997"/>
              <a:ext cx="5164" cy="215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sz="1600" b="1" dirty="0">
                  <a:solidFill>
                    <a:schemeClr val="bg1"/>
                  </a:solidFill>
                  <a:latin typeface="冬青黑体简体中文 W3" panose="020B0300000000000000" pitchFamily="34" charset="-122"/>
                  <a:ea typeface="冬青黑体简体中文 W3" panose="020B0300000000000000" pitchFamily="34" charset="-122"/>
                  <a:sym typeface="+mn-ea"/>
                </a:rPr>
                <a:t>Balanced equations of reactions, in case of using sulfide, thiosulfate and Fe</a:t>
              </a:r>
              <a:r>
                <a:rPr lang="en-US" altLang="zh-CN" sz="1600" b="1" baseline="-25000" dirty="0">
                  <a:solidFill>
                    <a:schemeClr val="bg1"/>
                  </a:solidFill>
                  <a:latin typeface="冬青黑体简体中文 W3" panose="020B0300000000000000" pitchFamily="34" charset="-122"/>
                  <a:ea typeface="冬青黑体简体中文 W3" panose="020B0300000000000000" pitchFamily="34" charset="-122"/>
                  <a:sym typeface="+mn-ea"/>
                </a:rPr>
                <a:t>2</a:t>
              </a:r>
              <a:r>
                <a:rPr lang="en-US" altLang="zh-CN" sz="1600" b="1" baseline="30000" dirty="0">
                  <a:solidFill>
                    <a:schemeClr val="bg1"/>
                  </a:solidFill>
                  <a:latin typeface="冬青黑体简体中文 W3" panose="020B0300000000000000" pitchFamily="34" charset="-122"/>
                  <a:ea typeface="冬青黑体简体中文 W3" panose="020B0300000000000000" pitchFamily="34" charset="-122"/>
                  <a:sym typeface="+mn-ea"/>
                </a:rPr>
                <a:t>+</a:t>
              </a:r>
              <a:r>
                <a:rPr lang="en-US" altLang="zh-CN" sz="1600" b="1" dirty="0">
                  <a:solidFill>
                    <a:schemeClr val="bg1"/>
                  </a:solidFill>
                  <a:latin typeface="冬青黑体简体中文 W3" panose="020B0300000000000000" pitchFamily="34" charset="-122"/>
                  <a:ea typeface="冬青黑体简体中文 W3" panose="020B0300000000000000" pitchFamily="34" charset="-122"/>
                  <a:sym typeface="+mn-ea"/>
                </a:rPr>
                <a:t> as electron donors</a:t>
              </a:r>
              <a:endParaRPr lang="en-US" altLang="zh-CN" sz="1600" b="1" dirty="0">
                <a:solidFill>
                  <a:schemeClr val="bg1"/>
                </a:solidFill>
                <a:latin typeface="冬青黑体简体中文 W3" panose="020B0300000000000000" pitchFamily="34" charset="-122"/>
                <a:ea typeface="冬青黑体简体中文 W3" panose="020B0300000000000000" pitchFamily="34" charset="-122"/>
                <a:sym typeface="+mn-ea"/>
              </a:endParaRPr>
            </a:p>
          </p:txBody>
        </p:sp>
        <p:pic>
          <p:nvPicPr>
            <p:cNvPr id="9" name="Picture 8"/>
            <p:cNvPicPr>
              <a:picLocks noChangeAspect="1"/>
            </p:cNvPicPr>
            <p:nvPr/>
          </p:nvPicPr>
          <p:blipFill>
            <a:blip r:embed="rId2"/>
            <a:stretch>
              <a:fillRect/>
            </a:stretch>
          </p:blipFill>
          <p:spPr>
            <a:xfrm>
              <a:off x="12798" y="4354"/>
              <a:ext cx="6183" cy="3519"/>
            </a:xfrm>
            <a:prstGeom prst="rect">
              <a:avLst/>
            </a:prstGeom>
          </p:spPr>
        </p:pic>
      </p:grpSp>
      <p:grpSp>
        <p:nvGrpSpPr>
          <p:cNvPr id="13" name="Group 12"/>
          <p:cNvGrpSpPr/>
          <p:nvPr/>
        </p:nvGrpSpPr>
        <p:grpSpPr>
          <a:xfrm>
            <a:off x="3947160" y="1525905"/>
            <a:ext cx="3928745" cy="3265170"/>
            <a:chOff x="6216" y="1908"/>
            <a:chExt cx="6187" cy="5448"/>
          </a:xfrm>
        </p:grpSpPr>
        <p:sp>
          <p:nvSpPr>
            <p:cNvPr id="4" name="矩形 3"/>
            <p:cNvSpPr/>
            <p:nvPr/>
          </p:nvSpPr>
          <p:spPr>
            <a:xfrm>
              <a:off x="6259" y="1908"/>
              <a:ext cx="6127" cy="35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6257" y="2234"/>
              <a:ext cx="6146" cy="665"/>
            </a:xfrm>
            <a:prstGeom prst="rect">
              <a:avLst/>
            </a:prstGeom>
          </p:spPr>
          <p:txBody>
            <a:bodyPr wrap="square">
              <a:spAutoFit/>
            </a:bodyPr>
            <a:lstStyle/>
            <a:p>
              <a:pPr algn="l">
                <a:spcBef>
                  <a:spcPct val="0"/>
                </a:spcBef>
              </a:pPr>
              <a:r>
                <a:rPr lang="en-US" altLang="zh-CN" sz="2000" b="1" dirty="0">
                  <a:solidFill>
                    <a:schemeClr val="bg1"/>
                  </a:solidFill>
                  <a:latin typeface="冬青黑体简体中文 W3" panose="020B0300000000000000" pitchFamily="34" charset="-122"/>
                  <a:ea typeface="冬青黑体简体中文 W3" panose="020B0300000000000000" pitchFamily="34" charset="-122"/>
                  <a:sym typeface="+mn-ea"/>
                </a:rPr>
                <a:t>Heterotrophic denitrifyer</a:t>
              </a:r>
              <a:endParaRPr lang="en-US" altLang="zh-CN" sz="2000" b="1" dirty="0">
                <a:solidFill>
                  <a:schemeClr val="bg1"/>
                </a:solidFill>
                <a:latin typeface="冬青黑体简体中文 W3" panose="020B0300000000000000" pitchFamily="34" charset="-122"/>
                <a:ea typeface="冬青黑体简体中文 W3" panose="020B0300000000000000" pitchFamily="34" charset="-122"/>
                <a:sym typeface="+mn-ea"/>
              </a:endParaRPr>
            </a:p>
          </p:txBody>
        </p:sp>
        <p:cxnSp>
          <p:nvCxnSpPr>
            <p:cNvPr id="30" name="直接连接符 29"/>
            <p:cNvCxnSpPr/>
            <p:nvPr/>
          </p:nvCxnSpPr>
          <p:spPr>
            <a:xfrm>
              <a:off x="8802" y="2914"/>
              <a:ext cx="49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PA_矩形 75"/>
            <p:cNvSpPr/>
            <p:nvPr>
              <p:custDataLst>
                <p:tags r:id="rId3"/>
              </p:custDataLst>
            </p:nvPr>
          </p:nvSpPr>
          <p:spPr>
            <a:xfrm>
              <a:off x="6477" y="3160"/>
              <a:ext cx="5527" cy="201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sz="1400" b="1" dirty="0">
                  <a:solidFill>
                    <a:schemeClr val="bg1"/>
                  </a:solidFill>
                  <a:latin typeface="冬青黑体简体中文 W3" panose="020B0300000000000000" pitchFamily="34" charset="-122"/>
                  <a:ea typeface="冬青黑体简体中文 W3" panose="020B0300000000000000" pitchFamily="34" charset="-122"/>
                  <a:sym typeface="+mn-ea"/>
                </a:rPr>
                <a:t>Heterotrophic denitrification uses organic carbon resources such as acetate, acetic acid, methanol and ethanol as its energy resources.</a:t>
              </a:r>
              <a:endParaRPr lang="en-US" altLang="zh-CN" sz="1400" b="1" dirty="0">
                <a:solidFill>
                  <a:schemeClr val="bg1"/>
                </a:solidFill>
                <a:latin typeface="冬青黑体简体中文 W3" panose="020B0300000000000000" pitchFamily="34" charset="-122"/>
                <a:ea typeface="冬青黑体简体中文 W3" panose="020B0300000000000000" pitchFamily="34" charset="-122"/>
                <a:sym typeface="+mn-ea"/>
              </a:endParaRPr>
            </a:p>
          </p:txBody>
        </p:sp>
        <p:pic>
          <p:nvPicPr>
            <p:cNvPr id="10" name="Picture 9"/>
            <p:cNvPicPr>
              <a:picLocks noChangeAspect="1"/>
            </p:cNvPicPr>
            <p:nvPr/>
          </p:nvPicPr>
          <p:blipFill>
            <a:blip r:embed="rId4"/>
            <a:stretch>
              <a:fillRect/>
            </a:stretch>
          </p:blipFill>
          <p:spPr>
            <a:xfrm>
              <a:off x="6216" y="6483"/>
              <a:ext cx="5706" cy="873"/>
            </a:xfrm>
            <a:prstGeom prst="rect">
              <a:avLst/>
            </a:prstGeom>
          </p:spPr>
        </p:pic>
        <p:pic>
          <p:nvPicPr>
            <p:cNvPr id="11" name="Picture 10"/>
            <p:cNvPicPr>
              <a:picLocks noChangeAspect="1"/>
            </p:cNvPicPr>
            <p:nvPr/>
          </p:nvPicPr>
          <p:blipFill>
            <a:blip r:embed="rId5"/>
            <a:stretch>
              <a:fillRect/>
            </a:stretch>
          </p:blipFill>
          <p:spPr>
            <a:xfrm>
              <a:off x="6259" y="5608"/>
              <a:ext cx="5664" cy="749"/>
            </a:xfrm>
            <a:prstGeom prst="rect">
              <a:avLst/>
            </a:prstGeom>
          </p:spPr>
        </p:pic>
      </p:grpSp>
      <p:grpSp>
        <p:nvGrpSpPr>
          <p:cNvPr id="14" name="Group 13"/>
          <p:cNvGrpSpPr/>
          <p:nvPr/>
        </p:nvGrpSpPr>
        <p:grpSpPr>
          <a:xfrm>
            <a:off x="147320" y="1544320"/>
            <a:ext cx="3773805" cy="3958590"/>
            <a:chOff x="232" y="1983"/>
            <a:chExt cx="5943" cy="6660"/>
          </a:xfrm>
        </p:grpSpPr>
        <p:sp>
          <p:nvSpPr>
            <p:cNvPr id="3" name="矩形 2"/>
            <p:cNvSpPr/>
            <p:nvPr/>
          </p:nvSpPr>
          <p:spPr>
            <a:xfrm>
              <a:off x="233" y="1983"/>
              <a:ext cx="5709" cy="37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03" y="2297"/>
              <a:ext cx="3896" cy="671"/>
            </a:xfrm>
            <a:prstGeom prst="rect">
              <a:avLst/>
            </a:prstGeom>
          </p:spPr>
          <p:txBody>
            <a:bodyPr wrap="square">
              <a:spAutoFit/>
            </a:bodyPr>
            <a:lstStyle/>
            <a:p>
              <a:pPr algn="l">
                <a:spcBef>
                  <a:spcPct val="0"/>
                </a:spcBef>
              </a:pPr>
              <a:r>
                <a:rPr lang="en-US" altLang="zh-CN" sz="2000" b="1" dirty="0">
                  <a:solidFill>
                    <a:schemeClr val="bg1"/>
                  </a:solidFill>
                  <a:latin typeface="Microsoft YaHei" panose="020B0503020204020204" pitchFamily="34" charset="-122"/>
                  <a:ea typeface="Microsoft YaHei" panose="020B0503020204020204" pitchFamily="34" charset="-122"/>
                </a:rPr>
                <a:t>Anoxic conditions</a:t>
              </a:r>
              <a:endParaRPr lang="en-US" altLang="zh-CN" sz="2000" b="1" dirty="0">
                <a:solidFill>
                  <a:schemeClr val="bg1"/>
                </a:solidFill>
                <a:latin typeface="Microsoft YaHei" panose="020B0503020204020204" pitchFamily="34" charset="-122"/>
                <a:ea typeface="Microsoft YaHei" panose="020B0503020204020204" pitchFamily="34" charset="-122"/>
              </a:endParaRPr>
            </a:p>
          </p:txBody>
        </p:sp>
        <p:cxnSp>
          <p:nvCxnSpPr>
            <p:cNvPr id="27" name="直接连接符 26"/>
            <p:cNvCxnSpPr/>
            <p:nvPr/>
          </p:nvCxnSpPr>
          <p:spPr>
            <a:xfrm>
              <a:off x="2303" y="2883"/>
              <a:ext cx="49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PA_矩形 75"/>
            <p:cNvSpPr/>
            <p:nvPr>
              <p:custDataLst>
                <p:tags r:id="rId6"/>
              </p:custDataLst>
            </p:nvPr>
          </p:nvSpPr>
          <p:spPr>
            <a:xfrm>
              <a:off x="409" y="2864"/>
              <a:ext cx="5361" cy="25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pPr>
              <a:r>
                <a:rPr lang="en-US" altLang="zh-CN" sz="1400" b="1" dirty="0">
                  <a:solidFill>
                    <a:schemeClr val="bg1"/>
                  </a:solidFill>
                  <a:latin typeface="冬青黑体简体中文 W3" panose="020B0300000000000000" pitchFamily="34" charset="-122"/>
                  <a:ea typeface="冬青黑体简体中文 W3" panose="020B0300000000000000" pitchFamily="34" charset="-122"/>
                  <a:sym typeface="+mn-ea"/>
                </a:rPr>
                <a:t>Nitrate reduction to nitrogen gas in anoxic conditions consists of 4 steps,including: bacteria-induced reduction of NO</a:t>
              </a:r>
              <a:r>
                <a:rPr lang="en-US" altLang="zh-CN" sz="1400" b="1" baseline="-25000" dirty="0">
                  <a:solidFill>
                    <a:schemeClr val="bg1"/>
                  </a:solidFill>
                  <a:latin typeface="冬青黑体简体中文 W3" panose="020B0300000000000000" pitchFamily="34" charset="-122"/>
                  <a:ea typeface="冬青黑体简体中文 W3" panose="020B0300000000000000" pitchFamily="34" charset="-122"/>
                  <a:sym typeface="+mn-ea"/>
                </a:rPr>
                <a:t>3</a:t>
              </a:r>
              <a:r>
                <a:rPr lang="en-US" altLang="zh-CN" sz="1400" b="1" baseline="30000" dirty="0">
                  <a:solidFill>
                    <a:schemeClr val="bg1"/>
                  </a:solidFill>
                  <a:latin typeface="冬青黑体简体中文 W3" panose="020B0300000000000000" pitchFamily="34" charset="-122"/>
                  <a:ea typeface="冬青黑体简体中文 W3" panose="020B0300000000000000" pitchFamily="34" charset="-122"/>
                  <a:sym typeface="+mn-ea"/>
                </a:rPr>
                <a:t>-</a:t>
              </a:r>
              <a:r>
                <a:rPr lang="en-US" altLang="zh-CN" sz="1400" b="1" dirty="0">
                  <a:solidFill>
                    <a:schemeClr val="bg1"/>
                  </a:solidFill>
                  <a:latin typeface="冬青黑体简体中文 W3" panose="020B0300000000000000" pitchFamily="34" charset="-122"/>
                  <a:ea typeface="冬青黑体简体中文 W3" panose="020B0300000000000000" pitchFamily="34" charset="-122"/>
                  <a:sym typeface="+mn-ea"/>
                </a:rPr>
                <a:t> into NO</a:t>
              </a:r>
              <a:r>
                <a:rPr lang="en-US" altLang="zh-CN" sz="1400" b="1" baseline="-25000" dirty="0">
                  <a:solidFill>
                    <a:schemeClr val="bg1"/>
                  </a:solidFill>
                  <a:latin typeface="冬青黑体简体中文 W3" panose="020B0300000000000000" pitchFamily="34" charset="-122"/>
                  <a:ea typeface="冬青黑体简体中文 W3" panose="020B0300000000000000" pitchFamily="34" charset="-122"/>
                  <a:sym typeface="+mn-ea"/>
                </a:rPr>
                <a:t>2</a:t>
              </a:r>
              <a:r>
                <a:rPr lang="en-US" altLang="zh-CN" sz="1400" b="1" baseline="30000" dirty="0">
                  <a:solidFill>
                    <a:schemeClr val="bg1"/>
                  </a:solidFill>
                  <a:latin typeface="冬青黑体简体中文 W3" panose="020B0300000000000000" pitchFamily="34" charset="-122"/>
                  <a:ea typeface="冬青黑体简体中文 W3" panose="020B0300000000000000" pitchFamily="34" charset="-122"/>
                  <a:sym typeface="+mn-ea"/>
                </a:rPr>
                <a:t>-</a:t>
              </a:r>
              <a:r>
                <a:rPr lang="en-US" altLang="zh-CN" sz="1400" b="1" dirty="0">
                  <a:solidFill>
                    <a:schemeClr val="bg1"/>
                  </a:solidFill>
                  <a:latin typeface="冬青黑体简体中文 W3" panose="020B0300000000000000" pitchFamily="34" charset="-122"/>
                  <a:ea typeface="冬青黑体简体中文 W3" panose="020B0300000000000000" pitchFamily="34" charset="-122"/>
                  <a:sym typeface="+mn-ea"/>
                </a:rPr>
                <a:t>,then NO2- more reducedinto NO, N</a:t>
              </a:r>
              <a:r>
                <a:rPr lang="en-US" altLang="zh-CN" sz="1400" b="1" baseline="-25000" dirty="0">
                  <a:solidFill>
                    <a:schemeClr val="bg1"/>
                  </a:solidFill>
                  <a:latin typeface="冬青黑体简体中文 W3" panose="020B0300000000000000" pitchFamily="34" charset="-122"/>
                  <a:ea typeface="冬青黑体简体中文 W3" panose="020B0300000000000000" pitchFamily="34" charset="-122"/>
                  <a:sym typeface="+mn-ea"/>
                </a:rPr>
                <a:t>2</a:t>
              </a:r>
              <a:r>
                <a:rPr lang="en-US" altLang="zh-CN" sz="1400" b="1" dirty="0">
                  <a:solidFill>
                    <a:schemeClr val="bg1"/>
                  </a:solidFill>
                  <a:latin typeface="冬青黑体简体中文 W3" panose="020B0300000000000000" pitchFamily="34" charset="-122"/>
                  <a:ea typeface="冬青黑体简体中文 W3" panose="020B0300000000000000" pitchFamily="34" charset="-122"/>
                  <a:sym typeface="+mn-ea"/>
                </a:rPr>
                <a:t>O and N</a:t>
              </a:r>
              <a:r>
                <a:rPr lang="en-US" altLang="zh-CN" sz="1400" b="1" baseline="-25000" dirty="0">
                  <a:solidFill>
                    <a:schemeClr val="bg1"/>
                  </a:solidFill>
                  <a:latin typeface="冬青黑体简体中文 W3" panose="020B0300000000000000" pitchFamily="34" charset="-122"/>
                  <a:ea typeface="冬青黑体简体中文 W3" panose="020B0300000000000000" pitchFamily="34" charset="-122"/>
                  <a:sym typeface="+mn-ea"/>
                </a:rPr>
                <a:t>2</a:t>
              </a:r>
              <a:endParaRPr lang="en-US" altLang="zh-CN" sz="1400" b="1" baseline="-25000" dirty="0">
                <a:solidFill>
                  <a:schemeClr val="bg1"/>
                </a:solidFill>
                <a:latin typeface="冬青黑体简体中文 W3" panose="020B0300000000000000" pitchFamily="34" charset="-122"/>
                <a:ea typeface="冬青黑体简体中文 W3" panose="020B0300000000000000" pitchFamily="34" charset="-122"/>
                <a:sym typeface="+mn-ea"/>
              </a:endParaRPr>
            </a:p>
          </p:txBody>
        </p:sp>
        <p:pic>
          <p:nvPicPr>
            <p:cNvPr id="12" name="Picture 11"/>
            <p:cNvPicPr>
              <a:picLocks noChangeAspect="1"/>
            </p:cNvPicPr>
            <p:nvPr/>
          </p:nvPicPr>
          <p:blipFill>
            <a:blip r:embed="rId7"/>
            <a:stretch>
              <a:fillRect/>
            </a:stretch>
          </p:blipFill>
          <p:spPr>
            <a:xfrm>
              <a:off x="232" y="5884"/>
              <a:ext cx="5943" cy="2759"/>
            </a:xfrm>
            <a:prstGeom prst="rect">
              <a:avLst/>
            </a:prstGeom>
          </p:spPr>
        </p:pic>
      </p:grpSp>
      <p:sp>
        <p:nvSpPr>
          <p:cNvPr id="19" name="矩形 28"/>
          <p:cNvSpPr/>
          <p:nvPr/>
        </p:nvSpPr>
        <p:spPr>
          <a:xfrm>
            <a:off x="8247380" y="1621593"/>
            <a:ext cx="3902710" cy="398780"/>
          </a:xfrm>
          <a:prstGeom prst="rect">
            <a:avLst/>
          </a:prstGeom>
        </p:spPr>
        <p:txBody>
          <a:bodyPr wrap="square">
            <a:spAutoFit/>
          </a:bodyPr>
          <a:p>
            <a:pPr algn="l">
              <a:spcBef>
                <a:spcPct val="0"/>
              </a:spcBef>
            </a:pPr>
            <a:r>
              <a:rPr lang="en-US" altLang="zh-CN" sz="2000" b="1" dirty="0">
                <a:solidFill>
                  <a:schemeClr val="bg1"/>
                </a:solidFill>
                <a:latin typeface="冬青黑体简体中文 W3" panose="020B0300000000000000" pitchFamily="34" charset="-122"/>
                <a:ea typeface="冬青黑体简体中文 W3" panose="020B0300000000000000" pitchFamily="34" charset="-122"/>
                <a:sym typeface="+mn-ea"/>
              </a:rPr>
              <a:t>Autotrophic denitrifyer</a:t>
            </a:r>
            <a:endParaRPr lang="en-US" altLang="zh-CN" sz="2000" b="1" dirty="0">
              <a:solidFill>
                <a:schemeClr val="bg1"/>
              </a:solidFill>
              <a:latin typeface="冬青黑体简体中文 W3" panose="020B0300000000000000" pitchFamily="34" charset="-122"/>
              <a:ea typeface="冬青黑体简体中文 W3" panose="020B0300000000000000" pitchFamily="34" charset="-122"/>
              <a:sym typeface="+mn-ea"/>
            </a:endParaRPr>
          </a:p>
        </p:txBody>
      </p:sp>
      <p:cxnSp>
        <p:nvCxnSpPr>
          <p:cNvPr id="20" name="直接连接符 29"/>
          <p:cNvCxnSpPr/>
          <p:nvPr/>
        </p:nvCxnSpPr>
        <p:spPr>
          <a:xfrm>
            <a:off x="9863455" y="2029140"/>
            <a:ext cx="31432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2072286" y="329306"/>
            <a:ext cx="7205345" cy="521970"/>
          </a:xfrm>
          <a:prstGeom prst="rect">
            <a:avLst/>
          </a:prstGeom>
          <a:noFill/>
        </p:spPr>
        <p:txBody>
          <a:bodyPr wrap="none" rtlCol="0">
            <a:spAutoFit/>
          </a:bodyPr>
          <a:p>
            <a:pPr algn="ctr"/>
            <a:r>
              <a:rPr lang="en-US" sz="2800" b="1">
                <a:solidFill>
                  <a:schemeClr val="accent4"/>
                </a:solidFill>
                <a:effectLst/>
                <a:sym typeface="+mn-ea"/>
              </a:rPr>
              <a:t>Purification theory of Denitrifying Bacterial </a:t>
            </a:r>
            <a:endParaRPr lang="zh-CN" altLang="en-US" sz="2000" dirty="0">
              <a:latin typeface="Microsoft YaHei Light" panose="020B0502040204020203" pitchFamily="34" charset="-122"/>
              <a:ea typeface="Microsoft YaHei Light" panose="020B0502040204020203" pitchFamily="34" charset="-122"/>
            </a:endParaRPr>
          </a:p>
        </p:txBody>
      </p:sp>
      <p:sp>
        <p:nvSpPr>
          <p:cNvPr id="2" name="Text Box 1"/>
          <p:cNvSpPr txBox="1"/>
          <p:nvPr/>
        </p:nvSpPr>
        <p:spPr>
          <a:xfrm>
            <a:off x="374015" y="824865"/>
            <a:ext cx="11443970" cy="5943600"/>
          </a:xfrm>
          <a:prstGeom prst="rect">
            <a:avLst/>
          </a:prstGeom>
          <a:noFill/>
          <a:ln w="22225">
            <a:solidFill>
              <a:schemeClr val="accent1"/>
            </a:solidFill>
          </a:ln>
        </p:spPr>
        <p:txBody>
          <a:bodyPr wrap="square" rtlCol="0">
            <a:spAutoFit/>
          </a:bodyPr>
          <a:p>
            <a:pPr indent="0">
              <a:buFont typeface="+mj-lt"/>
              <a:buNone/>
            </a:pPr>
            <a:r>
              <a:rPr lang="en-US"/>
              <a:t>Nitrate Reductase (NAR)</a:t>
            </a:r>
            <a:endParaRPr lang="en-US"/>
          </a:p>
          <a:p>
            <a:pPr indent="0">
              <a:buFont typeface="+mj-lt"/>
              <a:buNone/>
            </a:pPr>
            <a:r>
              <a:rPr lang="en-US"/>
              <a:t>Nitrate reductase catalyzes the first step of the denitrification process, the process of nitrate reduction to nitrite. There are two different types of nitrate reductase, i.e., membranous nitrate reductase (NAR) and periplasmic nitrate reductase (NAP) :    </a:t>
            </a:r>
            <a:endParaRPr lang="en-US"/>
          </a:p>
          <a:p>
            <a:pPr indent="0">
              <a:buFont typeface="+mj-lt"/>
              <a:buNone/>
            </a:pPr>
            <a:endParaRPr lang="en-US"/>
          </a:p>
          <a:p>
            <a:pPr indent="0">
              <a:buFont typeface="+mj-lt"/>
              <a:buNone/>
            </a:pPr>
            <a:endParaRPr lang="en-US"/>
          </a:p>
          <a:p>
            <a:pPr indent="0">
              <a:buFont typeface="+mj-lt"/>
              <a:buNone/>
            </a:pPr>
            <a:r>
              <a:rPr lang="en-US"/>
              <a:t>Nitrite Reductase (NIR)</a:t>
            </a:r>
            <a:endParaRPr lang="en-US"/>
          </a:p>
          <a:p>
            <a:pPr indent="0">
              <a:buFont typeface="+mj-lt"/>
              <a:buNone/>
            </a:pPr>
            <a:r>
              <a:rPr lang="en-US"/>
              <a:t>Nitrite reductase is the key enzyme of the denitrification pathway. The reduction reaction of nitrite to NO is a marked reaction between denitrification and other nitrate metabolism: </a:t>
            </a:r>
            <a:endParaRPr lang="en-US"/>
          </a:p>
          <a:p>
            <a:pPr indent="0">
              <a:buFont typeface="+mj-lt"/>
              <a:buNone/>
            </a:pPr>
            <a:endParaRPr lang="en-US"/>
          </a:p>
          <a:p>
            <a:pPr indent="0">
              <a:buFont typeface="+mj-lt"/>
              <a:buNone/>
            </a:pPr>
            <a:endParaRPr lang="en-US"/>
          </a:p>
          <a:p>
            <a:pPr indent="0">
              <a:buFont typeface="+mj-lt"/>
              <a:buNone/>
            </a:pPr>
            <a:r>
              <a:rPr lang="en-US"/>
              <a:t>Nitric Oxide Reductase (NOR) </a:t>
            </a:r>
            <a:endParaRPr lang="en-US"/>
          </a:p>
          <a:p>
            <a:pPr indent="0">
              <a:buFont typeface="+mj-lt"/>
              <a:buNone/>
            </a:pPr>
            <a:r>
              <a:rPr lang="en-US"/>
              <a:t>NO reductase plays a key role in the process of denitrification  it participates in the aerobic denitrification process.  NO reductase has a high affinity for NO; it can be limited to the concentration of electrons for NO reduction, thereby reducing the concentration of NO maintained at a very low level and to avoid the body itself caused by toxic effects: </a:t>
            </a:r>
            <a:endParaRPr lang="en-US"/>
          </a:p>
          <a:p>
            <a:pPr indent="0">
              <a:buFont typeface="+mj-lt"/>
              <a:buNone/>
            </a:pPr>
            <a:endParaRPr lang="en-US"/>
          </a:p>
          <a:p>
            <a:pPr indent="0">
              <a:buFont typeface="+mj-lt"/>
              <a:buNone/>
            </a:pPr>
            <a:r>
              <a:rPr lang="en-US"/>
              <a:t>N</a:t>
            </a:r>
            <a:r>
              <a:rPr lang="en-US" baseline="-25000"/>
              <a:t>2</a:t>
            </a:r>
            <a:r>
              <a:rPr lang="en-US"/>
              <a:t>O Reductase (N</a:t>
            </a:r>
            <a:r>
              <a:rPr lang="en-US" baseline="-25000"/>
              <a:t>2</a:t>
            </a:r>
            <a:r>
              <a:rPr lang="en-US"/>
              <a:t>OR) </a:t>
            </a:r>
            <a:endParaRPr lang="en-US"/>
          </a:p>
          <a:p>
            <a:pPr indent="0">
              <a:buFont typeface="+mj-lt"/>
              <a:buNone/>
            </a:pPr>
            <a:r>
              <a:rPr lang="en-US"/>
              <a:t>The final step of the denitrification process N2O reductase catalysis is the reduction of N</a:t>
            </a:r>
            <a:r>
              <a:rPr lang="en-US" baseline="-25000"/>
              <a:t>2</a:t>
            </a:r>
            <a:r>
              <a:rPr lang="en-US"/>
              <a:t>O to N</a:t>
            </a:r>
            <a:r>
              <a:rPr lang="en-US" baseline="-25000"/>
              <a:t>2</a:t>
            </a:r>
            <a:r>
              <a:rPr lang="en-US"/>
              <a:t>.</a:t>
            </a:r>
            <a:endParaRPr lang="en-US"/>
          </a:p>
          <a:p>
            <a:endParaRPr lang="en-US"/>
          </a:p>
        </p:txBody>
      </p:sp>
      <p:pic>
        <p:nvPicPr>
          <p:cNvPr id="11" name="Picture 10"/>
          <p:cNvPicPr>
            <a:picLocks noChangeAspect="1"/>
          </p:cNvPicPr>
          <p:nvPr/>
        </p:nvPicPr>
        <p:blipFill>
          <a:blip r:embed="rId1"/>
          <a:stretch>
            <a:fillRect/>
          </a:stretch>
        </p:blipFill>
        <p:spPr>
          <a:xfrm>
            <a:off x="4196080" y="1989455"/>
            <a:ext cx="3596640" cy="340360"/>
          </a:xfrm>
          <a:prstGeom prst="rect">
            <a:avLst/>
          </a:prstGeom>
        </p:spPr>
      </p:pic>
      <p:pic>
        <p:nvPicPr>
          <p:cNvPr id="5" name="Picture 4"/>
          <p:cNvPicPr>
            <a:picLocks noChangeAspect="1"/>
          </p:cNvPicPr>
          <p:nvPr/>
        </p:nvPicPr>
        <p:blipFill>
          <a:blip r:embed="rId2"/>
          <a:stretch>
            <a:fillRect/>
          </a:stretch>
        </p:blipFill>
        <p:spPr>
          <a:xfrm>
            <a:off x="4196080" y="3490595"/>
            <a:ext cx="3147695" cy="298450"/>
          </a:xfrm>
          <a:prstGeom prst="rect">
            <a:avLst/>
          </a:prstGeom>
        </p:spPr>
      </p:pic>
      <p:pic>
        <p:nvPicPr>
          <p:cNvPr id="6" name="Picture 5"/>
          <p:cNvPicPr>
            <a:picLocks noChangeAspect="1"/>
          </p:cNvPicPr>
          <p:nvPr/>
        </p:nvPicPr>
        <p:blipFill>
          <a:blip r:embed="rId3"/>
          <a:stretch>
            <a:fillRect/>
          </a:stretch>
        </p:blipFill>
        <p:spPr>
          <a:xfrm>
            <a:off x="4196080" y="5078095"/>
            <a:ext cx="2399665" cy="285750"/>
          </a:xfrm>
          <a:prstGeom prst="rect">
            <a:avLst/>
          </a:prstGeom>
        </p:spPr>
      </p:pic>
      <p:pic>
        <p:nvPicPr>
          <p:cNvPr id="7" name="Picture 6"/>
          <p:cNvPicPr>
            <a:picLocks noChangeAspect="1"/>
          </p:cNvPicPr>
          <p:nvPr/>
        </p:nvPicPr>
        <p:blipFill>
          <a:blip r:embed="rId4"/>
          <a:stretch>
            <a:fillRect/>
          </a:stretch>
        </p:blipFill>
        <p:spPr>
          <a:xfrm>
            <a:off x="4196080" y="6294755"/>
            <a:ext cx="2199640" cy="2857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396328" y="415031"/>
            <a:ext cx="9634220" cy="521970"/>
          </a:xfrm>
          <a:prstGeom prst="rect">
            <a:avLst/>
          </a:prstGeom>
          <a:noFill/>
        </p:spPr>
        <p:txBody>
          <a:bodyPr wrap="none" rtlCol="0">
            <a:spAutoFit/>
          </a:bodyPr>
          <a:p>
            <a:r>
              <a:rPr lang="en-US" sz="2800" b="1">
                <a:solidFill>
                  <a:schemeClr val="accent4"/>
                </a:solidFill>
                <a:effectLst/>
              </a:rPr>
              <a:t>Application and Progress in study of Denitrifying Microbes</a:t>
            </a:r>
            <a:endParaRPr lang="en-US" altLang="zh-CN" sz="2000" dirty="0">
              <a:latin typeface="Microsoft YaHei Light" panose="020B0502040204020203" pitchFamily="34" charset="-122"/>
              <a:ea typeface="Microsoft YaHei Light" panose="020B0502040204020203" pitchFamily="34" charset="-122"/>
            </a:endParaRPr>
          </a:p>
        </p:txBody>
      </p:sp>
      <p:sp>
        <p:nvSpPr>
          <p:cNvPr id="2" name="Text Box 1"/>
          <p:cNvSpPr txBox="1"/>
          <p:nvPr/>
        </p:nvSpPr>
        <p:spPr>
          <a:xfrm>
            <a:off x="676910" y="1271905"/>
            <a:ext cx="10912475" cy="5077460"/>
          </a:xfrm>
          <a:prstGeom prst="rect">
            <a:avLst/>
          </a:prstGeom>
          <a:noFill/>
          <a:ln w="38100">
            <a:solidFill>
              <a:schemeClr val="accent1"/>
            </a:solidFill>
          </a:ln>
        </p:spPr>
        <p:txBody>
          <a:bodyPr wrap="square" rtlCol="0">
            <a:spAutoFit/>
          </a:bodyPr>
          <a:p>
            <a:r>
              <a:rPr lang="en-US"/>
              <a:t>Denitrifying Microbes are very essential for biological treatment of wastewater. They are applied to bio-reactors with a combination of different technologies. Some recent technologies that use denitrifying microbes includes the following:</a:t>
            </a:r>
            <a:endParaRPr lang="en-US"/>
          </a:p>
          <a:p>
            <a:pPr marL="342900" indent="-342900">
              <a:buFont typeface="+mj-lt"/>
              <a:buAutoNum type="alphaUcPeriod"/>
            </a:pPr>
            <a:endParaRPr lang="en-US"/>
          </a:p>
          <a:p>
            <a:pPr marL="342900" indent="-342900">
              <a:buFont typeface="+mj-lt"/>
              <a:buAutoNum type="alphaUcPeriod"/>
            </a:pPr>
            <a:r>
              <a:rPr lang="en-US" b="1"/>
              <a:t>Simultaneous nitrification and denitrification (SND): </a:t>
            </a:r>
            <a:r>
              <a:rPr lang="en-US"/>
              <a:t>- SND particularly for treating wastewaters with low C/N ratio (&lt; 5) is the occurrence of both nitrification and denitrification simultaneously in the same reactor and saving cost for anoxic tank. the biological mechanism of SND is based on the activity of heterotrophic nitrifiers and aerobic denitrifiers with the capacity of denitrification even at oxygen-saturated condition</a:t>
            </a:r>
            <a:endParaRPr lang="en-US"/>
          </a:p>
          <a:p>
            <a:pPr marL="342900" indent="-342900">
              <a:buFont typeface="+mj-lt"/>
              <a:buAutoNum type="alphaUcPeriod"/>
            </a:pPr>
            <a:endParaRPr lang="en-US"/>
          </a:p>
          <a:p>
            <a:pPr marL="342900" indent="-342900">
              <a:buFont typeface="+mj-lt"/>
              <a:buAutoNum type="alphaUcPeriod"/>
            </a:pPr>
            <a:r>
              <a:rPr lang="en-US" b="1"/>
              <a:t>Shortcut Nitrification and Denitrification:</a:t>
            </a:r>
            <a:r>
              <a:rPr lang="en-US"/>
              <a:t>-Shortcut nitrification and denitrification. Shortcut nitrificationand denitrification also called as partial nitrification-denitrification, is feasible technology for treatment of wastewaters with high ammonium concentrations or low C/N ratios. In this case, nitrite is produced by nitrification as an intermediate product instead of nitrate and subsequently reduced to N2 by nitrite denitrification</a:t>
            </a:r>
            <a:endParaRPr lang="en-US"/>
          </a:p>
          <a:p>
            <a:pPr indent="0">
              <a:buFont typeface="+mj-lt"/>
              <a:buNone/>
            </a:pPr>
            <a:endParaRPr lang="en-US"/>
          </a:p>
          <a:p>
            <a:pPr marL="342900" indent="-342900">
              <a:buFont typeface="+mj-lt"/>
              <a:buAutoNum type="alphaUcPeriod"/>
            </a:pPr>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75205" y="398145"/>
            <a:ext cx="6825615" cy="460375"/>
          </a:xfrm>
          <a:prstGeom prst="rect">
            <a:avLst/>
          </a:prstGeom>
          <a:noFill/>
        </p:spPr>
        <p:txBody>
          <a:bodyPr wrap="square" rtlCol="0" anchor="t">
            <a:spAutoFit/>
          </a:bodyPr>
          <a:p>
            <a:pPr algn="ctr"/>
            <a:r>
              <a:rPr lang="en-US" sz="2400" b="1">
                <a:solidFill>
                  <a:schemeClr val="accent4"/>
                </a:solidFill>
                <a:effectLst/>
              </a:rPr>
              <a:t>Anaerobic Ammonium Oxidation (ANAMMOX)</a:t>
            </a:r>
            <a:endParaRPr lang="en-US" sz="2400" b="1">
              <a:solidFill>
                <a:schemeClr val="accent4"/>
              </a:solidFill>
              <a:effectLst/>
            </a:endParaRPr>
          </a:p>
        </p:txBody>
      </p:sp>
      <p:sp>
        <p:nvSpPr>
          <p:cNvPr id="4" name="Text Box 3"/>
          <p:cNvSpPr txBox="1"/>
          <p:nvPr/>
        </p:nvSpPr>
        <p:spPr>
          <a:xfrm>
            <a:off x="1029970" y="1532890"/>
            <a:ext cx="10253980" cy="4831080"/>
          </a:xfrm>
          <a:prstGeom prst="rect">
            <a:avLst/>
          </a:prstGeom>
          <a:noFill/>
        </p:spPr>
        <p:txBody>
          <a:bodyPr wrap="square" rtlCol="0" anchor="t">
            <a:spAutoFit/>
          </a:bodyPr>
          <a:p>
            <a:pPr algn="just"/>
            <a:r>
              <a:rPr lang="en-US" sz="2800"/>
              <a:t>Anammox bacteria oxidize ammonium using nitrite as the electron acceptor. Nitrite can be obtained from nitritation (oxidizing ammonium to nitrite) and partial denitrification (reducing nitrate to nitrite).</a:t>
            </a:r>
            <a:endParaRPr lang="en-US" sz="2800"/>
          </a:p>
          <a:p>
            <a:pPr algn="just"/>
            <a:r>
              <a:rPr lang="en-US" sz="2800"/>
              <a:t>This unique method of oxidation in wastewater treatment has obvious advantages, for example oxygen demand is reduced by 60%, organic carbon demand is reduced by 100% and the sludge yield is reduced by 90%. Nearly energy-neutral or even energy-positive treatment schemes are possible, when anammox technology is included. Therefore, it has become a hot spot of water treatment research.</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iṡľïḑè"/>
          <p:cNvSpPr txBox="1"/>
          <p:nvPr/>
        </p:nvSpPr>
        <p:spPr bwMode="auto">
          <a:xfrm>
            <a:off x="3242179" y="1780800"/>
            <a:ext cx="8009703" cy="4003616"/>
          </a:xfrm>
          <a:prstGeom prst="rect">
            <a:avLst/>
          </a:prstGeom>
        </p:spPr>
        <p:txBody>
          <a:bodyPr wrap="square" tIns="0" anchor="t">
            <a:noAutofit/>
          </a:bodyPr>
          <a:lstStyle>
            <a:defPPr>
              <a:defRPr lang="zh-CN"/>
            </a:defPPr>
            <a:lvl1pPr>
              <a:defRPr sz="1600" b="1">
                <a:latin typeface="Arial" panose="020B0604020202020204" pitchFamily="34" charset="0"/>
                <a:ea typeface="Microsoft YaHei" panose="020B0503020204020204" pitchFamily="34" charset="-122"/>
                <a:cs typeface="+mn-ea"/>
              </a:defRPr>
            </a:lvl1pPr>
            <a:lvl2pPr marL="742950" indent="-285750">
              <a:defRPr sz="3200" b="1">
                <a:solidFill>
                  <a:srgbClr val="4D4D4D"/>
                </a:solidFill>
                <a:latin typeface="Arial" panose="020B0604020202020204" pitchFamily="34" charset="0"/>
                <a:ea typeface="SimHei" panose="02010609060101010101" charset="-122"/>
              </a:defRPr>
            </a:lvl2pPr>
            <a:lvl3pPr marL="1143000" indent="-228600">
              <a:defRPr sz="3200" b="1">
                <a:solidFill>
                  <a:srgbClr val="4D4D4D"/>
                </a:solidFill>
                <a:latin typeface="Arial" panose="020B0604020202020204" pitchFamily="34" charset="0"/>
                <a:ea typeface="SimHei" panose="02010609060101010101" charset="-122"/>
              </a:defRPr>
            </a:lvl3pPr>
            <a:lvl4pPr marL="1600200" indent="-228600">
              <a:defRPr sz="3200" b="1">
                <a:solidFill>
                  <a:srgbClr val="4D4D4D"/>
                </a:solidFill>
                <a:latin typeface="Arial" panose="020B0604020202020204" pitchFamily="34" charset="0"/>
                <a:ea typeface="SimHei" panose="02010609060101010101" charset="-122"/>
              </a:defRPr>
            </a:lvl4pPr>
            <a:lvl5pPr marL="2057400" indent="-228600">
              <a:defRPr sz="3200" b="1">
                <a:solidFill>
                  <a:srgbClr val="4D4D4D"/>
                </a:solidFill>
                <a:latin typeface="Arial" panose="020B0604020202020204" pitchFamily="34" charset="0"/>
                <a:ea typeface="SimHei" panose="02010609060101010101"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SimHei" panose="02010609060101010101" charset="-122"/>
              </a:defRPr>
            </a:lvl9pPr>
          </a:lstStyle>
          <a:p>
            <a:pPr marL="342900" indent="-342900">
              <a:lnSpc>
                <a:spcPct val="150000"/>
              </a:lnSpc>
              <a:buFont typeface="+mj-lt"/>
              <a:buAutoNum type="arabicPeriod"/>
            </a:pPr>
            <a:r>
              <a:rPr lang="en-US" altLang="zh-CN" sz="2000" b="0" dirty="0">
                <a:solidFill>
                  <a:schemeClr val="bg1">
                    <a:lumMod val="50000"/>
                  </a:schemeClr>
                </a:solidFill>
                <a:latin typeface="+mn-lt"/>
                <a:ea typeface="+mn-ea"/>
                <a:sym typeface="+mn-lt"/>
              </a:rPr>
              <a:t>Background and Signification</a:t>
            </a:r>
            <a:endParaRPr lang="en-US" altLang="zh-CN"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000" b="0" dirty="0">
                <a:solidFill>
                  <a:schemeClr val="bg1">
                    <a:lumMod val="50000"/>
                  </a:schemeClr>
                </a:solidFill>
                <a:latin typeface="+mn-lt"/>
                <a:ea typeface="+mn-ea"/>
                <a:sym typeface="+mn-lt"/>
              </a:rPr>
              <a:t>Types of Nitrogen Removal Microbes </a:t>
            </a:r>
            <a:endParaRPr lang="en-US" altLang="zh-CN"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sz="2000" b="0" dirty="0">
                <a:solidFill>
                  <a:schemeClr val="bg1">
                    <a:lumMod val="50000"/>
                  </a:schemeClr>
                </a:solidFill>
                <a:latin typeface="+mn-lt"/>
                <a:ea typeface="+mn-ea"/>
                <a:sym typeface="+mn-lt"/>
              </a:rPr>
              <a:t>Nitrification Microbes</a:t>
            </a:r>
            <a:endParaRPr lang="en-US"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sz="2000" b="0" dirty="0">
                <a:solidFill>
                  <a:schemeClr val="bg1">
                    <a:lumMod val="50000"/>
                  </a:schemeClr>
                </a:solidFill>
                <a:latin typeface="+mn-lt"/>
                <a:ea typeface="+mn-ea"/>
                <a:sym typeface="+mn-lt"/>
              </a:rPr>
              <a:t>Denitrification Microbes</a:t>
            </a:r>
            <a:endParaRPr lang="zh-CN" altLang="en-US"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000" b="0" dirty="0">
                <a:solidFill>
                  <a:schemeClr val="bg1">
                    <a:lumMod val="50000"/>
                  </a:schemeClr>
                </a:solidFill>
                <a:latin typeface="+mn-lt"/>
                <a:ea typeface="+mn-ea"/>
                <a:sym typeface="+mn-lt"/>
              </a:rPr>
              <a:t>Newly identified complete ammonia oxidizers (Comammox)</a:t>
            </a:r>
            <a:endParaRPr lang="en-US" altLang="zh-CN" sz="2000" b="0" dirty="0">
              <a:solidFill>
                <a:schemeClr val="bg1">
                  <a:lumMod val="50000"/>
                </a:schemeClr>
              </a:solidFill>
              <a:latin typeface="+mn-lt"/>
              <a:ea typeface="+mn-ea"/>
              <a:sym typeface="+mn-lt"/>
            </a:endParaRPr>
          </a:p>
          <a:p>
            <a:pPr marL="342900" indent="-342900">
              <a:lnSpc>
                <a:spcPct val="150000"/>
              </a:lnSpc>
              <a:buFont typeface="+mj-lt"/>
              <a:buAutoNum type="arabicPeriod"/>
            </a:pPr>
            <a:r>
              <a:rPr lang="en-US" altLang="zh-CN" sz="2000" b="0" dirty="0">
                <a:solidFill>
                  <a:schemeClr val="bg1">
                    <a:lumMod val="50000"/>
                  </a:schemeClr>
                </a:solidFill>
                <a:latin typeface="+mn-lt"/>
                <a:ea typeface="+mn-ea"/>
                <a:sym typeface="+mn-lt"/>
              </a:rPr>
              <a:t>Anammox Microbes</a:t>
            </a:r>
            <a:endParaRPr lang="en-US" altLang="zh-CN" sz="2000" b="0" dirty="0">
              <a:solidFill>
                <a:schemeClr val="bg1">
                  <a:lumMod val="50000"/>
                </a:schemeClr>
              </a:solidFill>
              <a:latin typeface="+mn-lt"/>
              <a:ea typeface="+mn-ea"/>
              <a:sym typeface="+mn-lt"/>
            </a:endParaRPr>
          </a:p>
          <a:p>
            <a:pPr indent="0">
              <a:lnSpc>
                <a:spcPct val="150000"/>
              </a:lnSpc>
              <a:buFont typeface="+mj-lt"/>
              <a:buNone/>
            </a:pPr>
            <a:endParaRPr lang="en-US" altLang="zh-CN" sz="2000" b="0" dirty="0">
              <a:solidFill>
                <a:schemeClr val="bg1">
                  <a:lumMod val="50000"/>
                </a:schemeClr>
              </a:solidFill>
              <a:latin typeface="+mn-lt"/>
              <a:ea typeface="+mn-ea"/>
              <a:sym typeface="+mn-lt"/>
            </a:endParaRPr>
          </a:p>
          <a:p>
            <a:pPr marL="342900" indent="-342900">
              <a:lnSpc>
                <a:spcPct val="150000"/>
              </a:lnSpc>
              <a:buFont typeface="+mj-lt"/>
              <a:buAutoNum type="arabicPeriod"/>
            </a:pPr>
            <a:endParaRPr lang="en-US" altLang="zh-CN" sz="2000" b="0" dirty="0">
              <a:solidFill>
                <a:schemeClr val="bg1">
                  <a:lumMod val="50000"/>
                </a:schemeClr>
              </a:solidFill>
              <a:latin typeface="+mn-lt"/>
              <a:ea typeface="+mn-ea"/>
              <a:sym typeface="+mn-lt"/>
            </a:endParaRPr>
          </a:p>
        </p:txBody>
      </p:sp>
      <p:cxnSp>
        <p:nvCxnSpPr>
          <p:cNvPr id="6" name="直接连接符 5"/>
          <p:cNvCxnSpPr/>
          <p:nvPr/>
        </p:nvCxnSpPr>
        <p:spPr>
          <a:xfrm>
            <a:off x="2741601"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7" name="išľïḋé"/>
          <p:cNvSpPr txBox="1"/>
          <p:nvPr/>
        </p:nvSpPr>
        <p:spPr>
          <a:xfrm>
            <a:off x="535667" y="1700808"/>
            <a:ext cx="2623091"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endParaRPr lang="tr-TR" sz="2800" b="1" dirty="0">
              <a:solidFill>
                <a:schemeClr val="accent1"/>
              </a:solidFill>
              <a:cs typeface="+mn-ea"/>
              <a:sym typeface="+mn-lt"/>
            </a:endParaRPr>
          </a:p>
        </p:txBody>
      </p:sp>
      <p:sp>
        <p:nvSpPr>
          <p:cNvPr id="4" name="poetry_91022"/>
          <p:cNvSpPr>
            <a:spLocks noChangeAspect="1"/>
          </p:cNvSpPr>
          <p:nvPr/>
        </p:nvSpPr>
        <p:spPr bwMode="auto">
          <a:xfrm>
            <a:off x="213950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solidFill>
                <a:schemeClr val="accent1"/>
              </a:solidFill>
              <a:cs typeface="+mn-ea"/>
              <a:sym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rcRect l="-1815" r="58568"/>
          <a:stretch>
            <a:fillRect/>
          </a:stretch>
        </p:blipFill>
        <p:spPr>
          <a:xfrm>
            <a:off x="1402080" y="1644650"/>
            <a:ext cx="3796030" cy="4620260"/>
          </a:xfrm>
          <a:prstGeom prst="rect">
            <a:avLst/>
          </a:prstGeom>
        </p:spPr>
      </p:pic>
      <p:sp>
        <p:nvSpPr>
          <p:cNvPr id="6" name="Text Box 5"/>
          <p:cNvSpPr txBox="1"/>
          <p:nvPr/>
        </p:nvSpPr>
        <p:spPr>
          <a:xfrm>
            <a:off x="1358265" y="215265"/>
            <a:ext cx="9475470" cy="1322070"/>
          </a:xfrm>
          <a:prstGeom prst="rect">
            <a:avLst/>
          </a:prstGeom>
          <a:noFill/>
        </p:spPr>
        <p:txBody>
          <a:bodyPr wrap="square" rtlCol="0" anchor="t">
            <a:spAutoFit/>
          </a:bodyPr>
          <a:p>
            <a:pPr algn="just"/>
            <a:r>
              <a:rPr lang="en-US" sz="1600"/>
              <a:t>(A) Strategies for partial nitritation and anammox by ammonium oxidizing bacteria (AOB) and suppression of nitrite oxidizing bacteria (NOB). (B) Anammox process with the need of post denitrification treatment leading SNAD (simultaneous nitrification, anammox and denitrification) process (A). In</a:t>
            </a:r>
            <a:endParaRPr lang="en-US" sz="1600"/>
          </a:p>
          <a:p>
            <a:pPr algn="just"/>
            <a:r>
              <a:rPr lang="en-US" sz="1600"/>
              <a:t>SNAD process, ammonia is partially oxidized to form nitrite, and then anammox and denitrification together remove ammonia and nitrate, respectively.</a:t>
            </a:r>
            <a:endParaRPr lang="en-US" sz="1600"/>
          </a:p>
        </p:txBody>
      </p:sp>
      <p:pic>
        <p:nvPicPr>
          <p:cNvPr id="2" name="Picture 1"/>
          <p:cNvPicPr>
            <a:picLocks noChangeAspect="1"/>
          </p:cNvPicPr>
          <p:nvPr/>
        </p:nvPicPr>
        <p:blipFill>
          <a:blip r:embed="rId2"/>
          <a:stretch>
            <a:fillRect/>
          </a:stretch>
        </p:blipFill>
        <p:spPr>
          <a:xfrm>
            <a:off x="5916295" y="1611630"/>
            <a:ext cx="4419600" cy="45142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95"/>
          <p:cNvSpPr/>
          <p:nvPr/>
        </p:nvSpPr>
        <p:spPr>
          <a:xfrm>
            <a:off x="4472255" y="3325514"/>
            <a:ext cx="649514" cy="649514"/>
          </a:xfrm>
          <a:prstGeom prst="roundRect">
            <a:avLst/>
          </a:prstGeom>
          <a:solidFill>
            <a:srgbClr val="FFFFFF"/>
          </a:solidFill>
        </p:spPr>
        <p:txBody>
          <a:bodyPr wrap="none" rtlCol="0" anchor="ctr">
            <a:spAutoFit/>
          </a:bodyPr>
          <a:lstStyle/>
          <a:p>
            <a:pPr algn="ctr">
              <a:spcBef>
                <a:spcPct val="0"/>
              </a:spcBef>
            </a:pPr>
            <a:endParaRPr lang="zh-CN" altLang="en-US" sz="2000">
              <a:solidFill>
                <a:srgbClr val="222B33"/>
              </a:solidFill>
              <a:latin typeface="Microsoft YaHei" panose="020B0503020204020204" pitchFamily="34" charset="-122"/>
              <a:ea typeface="Microsoft YaHei" panose="020B0503020204020204" pitchFamily="34" charset="-122"/>
            </a:endParaRPr>
          </a:p>
        </p:txBody>
      </p:sp>
      <p:sp>
        <p:nvSpPr>
          <p:cNvPr id="12" name="圆角矩形 96"/>
          <p:cNvSpPr/>
          <p:nvPr/>
        </p:nvSpPr>
        <p:spPr>
          <a:xfrm>
            <a:off x="4472255" y="4470229"/>
            <a:ext cx="649514" cy="649514"/>
          </a:xfrm>
          <a:prstGeom prst="roundRect">
            <a:avLst/>
          </a:prstGeom>
          <a:solidFill>
            <a:srgbClr val="FFFFFF"/>
          </a:solidFill>
        </p:spPr>
        <p:txBody>
          <a:bodyPr wrap="none" rtlCol="0" anchor="ctr">
            <a:spAutoFit/>
          </a:bodyPr>
          <a:lstStyle/>
          <a:p>
            <a:pPr algn="ctr">
              <a:spcBef>
                <a:spcPct val="0"/>
              </a:spcBef>
            </a:pPr>
            <a:endParaRPr lang="zh-CN" altLang="en-US" sz="2000">
              <a:solidFill>
                <a:srgbClr val="222B33"/>
              </a:solidFill>
              <a:latin typeface="Microsoft YaHei" panose="020B0503020204020204" pitchFamily="34" charset="-122"/>
              <a:ea typeface="Microsoft YaHei" panose="020B0503020204020204" pitchFamily="34" charset="-122"/>
            </a:endParaRPr>
          </a:p>
        </p:txBody>
      </p:sp>
      <p:sp>
        <p:nvSpPr>
          <p:cNvPr id="18" name="圆角矩形 94"/>
          <p:cNvSpPr/>
          <p:nvPr/>
        </p:nvSpPr>
        <p:spPr>
          <a:xfrm>
            <a:off x="4472255" y="2180799"/>
            <a:ext cx="649514" cy="649514"/>
          </a:xfrm>
          <a:prstGeom prst="roundRect">
            <a:avLst/>
          </a:prstGeom>
          <a:solidFill>
            <a:srgbClr val="FFFFFF"/>
          </a:solidFill>
        </p:spPr>
        <p:txBody>
          <a:bodyPr wrap="none" rtlCol="0" anchor="ctr">
            <a:spAutoFit/>
          </a:bodyPr>
          <a:lstStyle/>
          <a:p>
            <a:pPr algn="ctr">
              <a:spcBef>
                <a:spcPct val="0"/>
              </a:spcBef>
            </a:pPr>
            <a:endParaRPr lang="zh-CN" altLang="en-US" sz="2000">
              <a:solidFill>
                <a:srgbClr val="222B33"/>
              </a:solidFill>
              <a:latin typeface="Microsoft YaHei" panose="020B0503020204020204" pitchFamily="34" charset="-122"/>
              <a:ea typeface="Microsoft YaHei" panose="020B0503020204020204" pitchFamily="34" charset="-122"/>
            </a:endParaRPr>
          </a:p>
        </p:txBody>
      </p:sp>
      <p:sp>
        <p:nvSpPr>
          <p:cNvPr id="27" name="矩形 26"/>
          <p:cNvSpPr/>
          <p:nvPr/>
        </p:nvSpPr>
        <p:spPr>
          <a:xfrm>
            <a:off x="5386547" y="2127794"/>
            <a:ext cx="1732053" cy="423545"/>
          </a:xfrm>
          <a:prstGeom prst="rect">
            <a:avLst/>
          </a:prstGeom>
        </p:spPr>
        <p:txBody>
          <a:bodyPr wrap="square">
            <a:spAutoFit/>
          </a:bodyPr>
          <a:lstStyle/>
          <a:p>
            <a:pPr>
              <a:lnSpc>
                <a:spcPct val="120000"/>
              </a:lnSpc>
              <a:spcBef>
                <a:spcPct val="0"/>
              </a:spcBef>
            </a:pPr>
            <a:r>
              <a:rPr lang="en-US" altLang="zh-CN">
                <a:solidFill>
                  <a:srgbClr val="FFFFFF"/>
                </a:solidFill>
                <a:latin typeface="Microsoft YaHei" panose="020B0503020204020204" pitchFamily="34" charset="-122"/>
                <a:ea typeface="Microsoft YaHei" panose="020B0503020204020204" pitchFamily="34" charset="-122"/>
              </a:rPr>
              <a:t>Add Title</a:t>
            </a:r>
            <a:endParaRPr lang="en-US" altLang="zh-CN">
              <a:solidFill>
                <a:srgbClr val="FFFFFF"/>
              </a:solidFill>
              <a:latin typeface="Microsoft YaHei" panose="020B0503020204020204" pitchFamily="34" charset="-122"/>
              <a:ea typeface="Microsoft YaHei" panose="020B0503020204020204" pitchFamily="34" charset="-122"/>
            </a:endParaRPr>
          </a:p>
        </p:txBody>
      </p:sp>
      <p:cxnSp>
        <p:nvCxnSpPr>
          <p:cNvPr id="28" name="直接连接符 27"/>
          <p:cNvCxnSpPr/>
          <p:nvPr/>
        </p:nvCxnSpPr>
        <p:spPr>
          <a:xfrm>
            <a:off x="5488595" y="2551151"/>
            <a:ext cx="314325"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488595" y="3690394"/>
            <a:ext cx="314325"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32" name="PA_矩形 75"/>
          <p:cNvSpPr/>
          <p:nvPr>
            <p:custDataLst>
              <p:tags r:id="rId1"/>
            </p:custDataLst>
          </p:nvPr>
        </p:nvSpPr>
        <p:spPr>
          <a:xfrm>
            <a:off x="5386547" y="3715216"/>
            <a:ext cx="5000401" cy="9296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a:solidFill>
                  <a:schemeClr val="bg1"/>
                </a:solidFill>
                <a:latin typeface="冬青黑体简体中文 W3" panose="020B0300000000000000" pitchFamily="34" charset="-122"/>
                <a:ea typeface="冬青黑体简体中文 W3" panose="020B0300000000000000" pitchFamily="34" charset="-122"/>
                <a:sym typeface="+mn-ea"/>
              </a:rPr>
              <a:t>Add Text Add Text Add Text Add Text Add Text Add Text Add Text</a:t>
            </a:r>
            <a:endParaRPr lang="en-US" altLang="zh-CN" sz="1400" dirty="0">
              <a:solidFill>
                <a:schemeClr val="bg1"/>
              </a:solidFill>
              <a:latin typeface="冬青黑体简体中文 W3" panose="020B0300000000000000" pitchFamily="34" charset="-122"/>
              <a:ea typeface="冬青黑体简体中文 W3" panose="020B0300000000000000" pitchFamily="34" charset="-122"/>
              <a:sym typeface="+mn-ea"/>
            </a:endParaRPr>
          </a:p>
          <a:p>
            <a:pPr>
              <a:lnSpc>
                <a:spcPct val="130000"/>
              </a:lnSpc>
            </a:pPr>
            <a:endParaRPr lang="zh-CN" altLang="en-US" sz="1400">
              <a:solidFill>
                <a:srgbClr val="FFFFFF"/>
              </a:solidFill>
              <a:latin typeface="冬青黑体简体中文 W3" panose="020B0300000000000000" pitchFamily="34" charset="-122"/>
              <a:ea typeface="冬青黑体简体中文 W3" panose="020B0300000000000000" pitchFamily="34" charset="-122"/>
            </a:endParaRPr>
          </a:p>
        </p:txBody>
      </p:sp>
      <p:cxnSp>
        <p:nvCxnSpPr>
          <p:cNvPr id="34" name="直接连接符 33"/>
          <p:cNvCxnSpPr/>
          <p:nvPr/>
        </p:nvCxnSpPr>
        <p:spPr>
          <a:xfrm>
            <a:off x="5488595" y="4833604"/>
            <a:ext cx="314325" cy="0"/>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矩形 26"/>
          <p:cNvSpPr/>
          <p:nvPr/>
        </p:nvSpPr>
        <p:spPr>
          <a:xfrm>
            <a:off x="5386547" y="4409984"/>
            <a:ext cx="1732053" cy="423545"/>
          </a:xfrm>
          <a:prstGeom prst="rect">
            <a:avLst/>
          </a:prstGeom>
        </p:spPr>
        <p:txBody>
          <a:bodyPr wrap="square">
            <a:spAutoFit/>
          </a:bodyPr>
          <a:p>
            <a:pPr>
              <a:lnSpc>
                <a:spcPct val="120000"/>
              </a:lnSpc>
              <a:spcBef>
                <a:spcPct val="0"/>
              </a:spcBef>
            </a:pPr>
            <a:r>
              <a:rPr lang="en-US" altLang="zh-CN">
                <a:solidFill>
                  <a:srgbClr val="FFFFFF"/>
                </a:solidFill>
                <a:latin typeface="Microsoft YaHei" panose="020B0503020204020204" pitchFamily="34" charset="-122"/>
                <a:ea typeface="Microsoft YaHei" panose="020B0503020204020204" pitchFamily="34" charset="-122"/>
              </a:rPr>
              <a:t>Add Title</a:t>
            </a:r>
            <a:endParaRPr lang="en-US" altLang="zh-CN">
              <a:solidFill>
                <a:srgbClr val="FFFFFF"/>
              </a:solidFill>
              <a:latin typeface="Microsoft YaHei" panose="020B0503020204020204" pitchFamily="34" charset="-122"/>
              <a:ea typeface="Microsoft YaHei" panose="020B0503020204020204" pitchFamily="34" charset="-122"/>
            </a:endParaRPr>
          </a:p>
        </p:txBody>
      </p:sp>
      <p:sp>
        <p:nvSpPr>
          <p:cNvPr id="38" name="矩形 26"/>
          <p:cNvSpPr/>
          <p:nvPr/>
        </p:nvSpPr>
        <p:spPr>
          <a:xfrm>
            <a:off x="5386547" y="3254919"/>
            <a:ext cx="1732053" cy="423545"/>
          </a:xfrm>
          <a:prstGeom prst="rect">
            <a:avLst/>
          </a:prstGeom>
        </p:spPr>
        <p:txBody>
          <a:bodyPr wrap="square">
            <a:spAutoFit/>
          </a:bodyPr>
          <a:lstStyle/>
          <a:p>
            <a:pPr>
              <a:lnSpc>
                <a:spcPct val="120000"/>
              </a:lnSpc>
              <a:spcBef>
                <a:spcPct val="0"/>
              </a:spcBef>
            </a:pPr>
            <a:r>
              <a:rPr lang="en-US" altLang="zh-CN">
                <a:solidFill>
                  <a:srgbClr val="FFFFFF"/>
                </a:solidFill>
                <a:latin typeface="Microsoft YaHei" panose="020B0503020204020204" pitchFamily="34" charset="-122"/>
                <a:ea typeface="Microsoft YaHei" panose="020B0503020204020204" pitchFamily="34" charset="-122"/>
              </a:rPr>
              <a:t>Add Title</a:t>
            </a:r>
            <a:endParaRPr lang="en-US" altLang="zh-CN">
              <a:solidFill>
                <a:srgbClr val="FFFFFF"/>
              </a:solidFill>
              <a:latin typeface="Microsoft YaHei" panose="020B0503020204020204" pitchFamily="34" charset="-122"/>
              <a:ea typeface="Microsoft YaHei" panose="020B0503020204020204" pitchFamily="34" charset="-122"/>
            </a:endParaRPr>
          </a:p>
        </p:txBody>
      </p:sp>
      <p:sp>
        <p:nvSpPr>
          <p:cNvPr id="33" name="Text Box 32"/>
          <p:cNvSpPr txBox="1"/>
          <p:nvPr/>
        </p:nvSpPr>
        <p:spPr>
          <a:xfrm>
            <a:off x="1101725" y="900430"/>
            <a:ext cx="9578340" cy="1568450"/>
          </a:xfrm>
          <a:prstGeom prst="rect">
            <a:avLst/>
          </a:prstGeom>
          <a:noFill/>
        </p:spPr>
        <p:txBody>
          <a:bodyPr wrap="square" rtlCol="0" anchor="t">
            <a:spAutoFit/>
          </a:bodyPr>
          <a:p>
            <a:r>
              <a:rPr lang="en-US" sz="2400"/>
              <a:t>Six genera of anammox bacteria within the phylum Planctomycetes have been confirmed, including </a:t>
            </a:r>
            <a:r>
              <a:rPr lang="en-US" sz="2400">
                <a:solidFill>
                  <a:srgbClr val="00B050"/>
                </a:solidFill>
              </a:rPr>
              <a:t>Candidatus Kuenenia</a:t>
            </a:r>
            <a:r>
              <a:rPr lang="en-US" sz="2400"/>
              <a:t>, </a:t>
            </a:r>
            <a:r>
              <a:rPr lang="en-US" sz="2400">
                <a:solidFill>
                  <a:srgbClr val="00B050"/>
                </a:solidFill>
              </a:rPr>
              <a:t>Ca</a:t>
            </a:r>
            <a:r>
              <a:rPr lang="en-US" sz="2400"/>
              <a:t>.</a:t>
            </a:r>
            <a:r>
              <a:rPr lang="en-US" sz="2400">
                <a:solidFill>
                  <a:srgbClr val="00B050"/>
                </a:solidFill>
              </a:rPr>
              <a:t>Brocadia</a:t>
            </a:r>
            <a:r>
              <a:rPr lang="en-US" sz="2400"/>
              <a:t>, </a:t>
            </a:r>
            <a:r>
              <a:rPr lang="en-US" sz="2400">
                <a:solidFill>
                  <a:srgbClr val="00B050"/>
                </a:solidFill>
              </a:rPr>
              <a:t>Ca</a:t>
            </a:r>
            <a:r>
              <a:rPr lang="en-US" sz="2400"/>
              <a:t>.</a:t>
            </a:r>
            <a:r>
              <a:rPr lang="en-US" sz="2400">
                <a:solidFill>
                  <a:srgbClr val="00B050"/>
                </a:solidFill>
              </a:rPr>
              <a:t>Anammoxoglobus</a:t>
            </a:r>
            <a:r>
              <a:rPr lang="en-US" sz="2400"/>
              <a:t>, </a:t>
            </a:r>
            <a:r>
              <a:rPr lang="en-US" sz="2400">
                <a:solidFill>
                  <a:srgbClr val="00B050"/>
                </a:solidFill>
              </a:rPr>
              <a:t>Ca</a:t>
            </a:r>
            <a:r>
              <a:rPr lang="en-US" sz="2400"/>
              <a:t>.</a:t>
            </a:r>
            <a:r>
              <a:rPr lang="en-US" sz="2400">
                <a:solidFill>
                  <a:srgbClr val="00B050"/>
                </a:solidFill>
              </a:rPr>
              <a:t>Anammoximicrobium</a:t>
            </a:r>
            <a:r>
              <a:rPr lang="en-US" sz="2400"/>
              <a:t>, </a:t>
            </a:r>
            <a:r>
              <a:rPr lang="en-US" sz="2400">
                <a:solidFill>
                  <a:srgbClr val="00B050"/>
                </a:solidFill>
              </a:rPr>
              <a:t>Ca</a:t>
            </a:r>
            <a:r>
              <a:rPr lang="en-US" sz="2400"/>
              <a:t>.</a:t>
            </a:r>
            <a:r>
              <a:rPr lang="en-US" sz="2400">
                <a:solidFill>
                  <a:srgbClr val="00B050"/>
                </a:solidFill>
              </a:rPr>
              <a:t>Jettenia</a:t>
            </a:r>
            <a:r>
              <a:rPr lang="en-US" sz="2400"/>
              <a:t>, and Ca.Scalindua</a:t>
            </a:r>
            <a:endParaRPr lang="en-US" sz="2400"/>
          </a:p>
        </p:txBody>
      </p:sp>
      <p:sp>
        <p:nvSpPr>
          <p:cNvPr id="40" name="Text Box 39"/>
          <p:cNvSpPr txBox="1"/>
          <p:nvPr/>
        </p:nvSpPr>
        <p:spPr>
          <a:xfrm>
            <a:off x="3731895" y="350520"/>
            <a:ext cx="6072505" cy="460375"/>
          </a:xfrm>
          <a:prstGeom prst="rect">
            <a:avLst/>
          </a:prstGeom>
          <a:noFill/>
        </p:spPr>
        <p:txBody>
          <a:bodyPr wrap="none" rtlCol="0" anchor="t">
            <a:spAutoFit/>
          </a:bodyPr>
          <a:p>
            <a:r>
              <a:rPr lang="en-US" sz="2400" b="1">
                <a:solidFill>
                  <a:schemeClr val="accent4"/>
                </a:solidFill>
                <a:effectLst/>
                <a:sym typeface="+mn-ea"/>
              </a:rPr>
              <a:t>Diversity and habitat of anammox bacteria</a:t>
            </a:r>
            <a:endParaRPr lang="en-US" sz="2400" b="1">
              <a:solidFill>
                <a:schemeClr val="accent4"/>
              </a:solidFill>
              <a:effectLst/>
              <a:sym typeface="+mn-ea"/>
            </a:endParaRPr>
          </a:p>
        </p:txBody>
      </p:sp>
      <p:sp>
        <p:nvSpPr>
          <p:cNvPr id="41" name="Text Box 40"/>
          <p:cNvSpPr txBox="1"/>
          <p:nvPr/>
        </p:nvSpPr>
        <p:spPr>
          <a:xfrm>
            <a:off x="1101725" y="2325370"/>
            <a:ext cx="9911715" cy="4154170"/>
          </a:xfrm>
          <a:prstGeom prst="rect">
            <a:avLst/>
          </a:prstGeom>
          <a:noFill/>
        </p:spPr>
        <p:txBody>
          <a:bodyPr wrap="square" rtlCol="0" anchor="t">
            <a:spAutoFit/>
          </a:bodyPr>
          <a:p>
            <a:r>
              <a:rPr lang="en-US" sz="2400"/>
              <a:t>Among these, the first five types are commonly found in wastewater treatment and freshwater systems, </a:t>
            </a:r>
            <a:r>
              <a:rPr lang="en-US" sz="2400"/>
              <a:t>while the last one is commonly found in saline environments such as seawater and sediments. </a:t>
            </a:r>
            <a:endParaRPr lang="en-US" sz="2400"/>
          </a:p>
          <a:p>
            <a:endParaRPr lang="en-US" sz="2400"/>
          </a:p>
          <a:p>
            <a:r>
              <a:rPr lang="en-US" sz="2400"/>
              <a:t>Physiology and environmental factors affect the distribution of types of anammox bacteria significantly. </a:t>
            </a:r>
            <a:endParaRPr lang="en-US" sz="2400"/>
          </a:p>
          <a:p>
            <a:pPr marL="457200" indent="-457200">
              <a:buFont typeface="+mj-lt"/>
              <a:buAutoNum type="alphaLcParenR"/>
            </a:pPr>
            <a:r>
              <a:rPr lang="en-US" sz="2400"/>
              <a:t>under low nitrogen loading rate (NLR) conditions, Ca.Brocadia anammoxidans, Ca.Jettenia, Ca.Anammoxoglobus, and Ca.Kuenenia are dominant, </a:t>
            </a:r>
            <a:endParaRPr lang="en-US" sz="2400"/>
          </a:p>
          <a:p>
            <a:pPr marL="457200" indent="-457200">
              <a:buFont typeface="+mj-lt"/>
              <a:buAutoNum type="alphaLcParenR"/>
            </a:pPr>
            <a:r>
              <a:rPr lang="en-US" sz="2400"/>
              <a:t>while underhigh NLR conditions, Ca.Brocadia sinica and Ca.Kueneniastuttgartiensis dominate.</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78585" y="1155065"/>
            <a:ext cx="9257482" cy="5303520"/>
          </a:xfrm>
          <a:prstGeom prst="rect">
            <a:avLst/>
          </a:prstGeom>
        </p:spPr>
      </p:pic>
      <p:sp>
        <p:nvSpPr>
          <p:cNvPr id="3" name="Text Box 2"/>
          <p:cNvSpPr txBox="1"/>
          <p:nvPr/>
        </p:nvSpPr>
        <p:spPr>
          <a:xfrm>
            <a:off x="902970" y="280035"/>
            <a:ext cx="10448925" cy="829945"/>
          </a:xfrm>
          <a:prstGeom prst="rect">
            <a:avLst/>
          </a:prstGeom>
          <a:noFill/>
        </p:spPr>
        <p:txBody>
          <a:bodyPr wrap="square" rtlCol="0" anchor="t">
            <a:spAutoFit/>
          </a:bodyPr>
          <a:p>
            <a:pPr algn="ctr"/>
            <a:r>
              <a:rPr lang="en-US" sz="2400" b="1">
                <a:solidFill>
                  <a:schemeClr val="accent4"/>
                </a:solidFill>
                <a:effectLst/>
              </a:rPr>
              <a:t>Physiological characteristics of Brocadia anammoxidans</a:t>
            </a:r>
            <a:r>
              <a:rPr lang="en-US" b="1"/>
              <a:t>, </a:t>
            </a:r>
            <a:r>
              <a:rPr lang="en-US" sz="2400" b="1">
                <a:solidFill>
                  <a:schemeClr val="accent4"/>
                </a:solidFill>
                <a:effectLst/>
              </a:rPr>
              <a:t>Brocadia sinica</a:t>
            </a:r>
            <a:r>
              <a:rPr lang="en-US" b="1"/>
              <a:t>,</a:t>
            </a:r>
            <a:endParaRPr lang="en-US" b="1"/>
          </a:p>
          <a:p>
            <a:pPr algn="ctr"/>
            <a:r>
              <a:rPr lang="en-US" sz="2400" b="1">
                <a:solidFill>
                  <a:schemeClr val="accent4"/>
                </a:solidFill>
                <a:effectLst/>
              </a:rPr>
              <a:t>and Kuenenia stuttgartiensis</a:t>
            </a:r>
            <a:r>
              <a:rPr lang="en-US" b="1"/>
              <a:t>.</a:t>
            </a:r>
            <a:endParaRPr lang="en-US"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793048" y="387350"/>
            <a:ext cx="5979160" cy="460375"/>
          </a:xfrm>
          <a:prstGeom prst="rect">
            <a:avLst/>
          </a:prstGeom>
          <a:noFill/>
        </p:spPr>
        <p:txBody>
          <a:bodyPr wrap="none" rtlCol="0" anchor="t">
            <a:spAutoFit/>
          </a:bodyPr>
          <a:p>
            <a:pPr algn="ctr"/>
            <a:r>
              <a:rPr lang="en-US" sz="2400" b="1">
                <a:solidFill>
                  <a:schemeClr val="accent4"/>
                </a:solidFill>
                <a:effectLst/>
                <a:sym typeface="+mn-ea"/>
              </a:rPr>
              <a:t>Purification theory of Anammox Bacterial </a:t>
            </a:r>
            <a:endParaRPr lang="en-US" sz="2400" b="1">
              <a:solidFill>
                <a:schemeClr val="accent4"/>
              </a:solidFill>
              <a:effectLst/>
              <a:sym typeface="+mn-ea"/>
            </a:endParaRPr>
          </a:p>
        </p:txBody>
      </p:sp>
      <p:sp>
        <p:nvSpPr>
          <p:cNvPr id="6" name="Text Box 5"/>
          <p:cNvSpPr txBox="1"/>
          <p:nvPr/>
        </p:nvSpPr>
        <p:spPr>
          <a:xfrm>
            <a:off x="248920" y="1167130"/>
            <a:ext cx="3413760" cy="3169285"/>
          </a:xfrm>
          <a:prstGeom prst="rect">
            <a:avLst/>
          </a:prstGeom>
          <a:noFill/>
        </p:spPr>
        <p:txBody>
          <a:bodyPr wrap="square" rtlCol="0" anchor="t">
            <a:spAutoFit/>
          </a:bodyPr>
          <a:p>
            <a:pPr algn="just"/>
            <a:r>
              <a:rPr lang="en-US" sz="2000"/>
              <a:t>Anammox bacteria grow on the conversion of ammonium and nitrite with CO</a:t>
            </a:r>
            <a:r>
              <a:rPr lang="en-US" sz="2000" baseline="-25000"/>
              <a:t>2</a:t>
            </a:r>
            <a:r>
              <a:rPr lang="en-US" sz="2000"/>
              <a:t>/bicarbonate as the sole carbon source. Operating under steady-state conditions in lab-scale bioreactors, the compounds are metabolized according to this overall equation.</a:t>
            </a:r>
            <a:endParaRPr lang="en-US" sz="2000"/>
          </a:p>
        </p:txBody>
      </p:sp>
      <p:pic>
        <p:nvPicPr>
          <p:cNvPr id="7" name="Picture 6"/>
          <p:cNvPicPr>
            <a:picLocks noChangeAspect="1"/>
          </p:cNvPicPr>
          <p:nvPr/>
        </p:nvPicPr>
        <p:blipFill>
          <a:blip r:embed="rId1"/>
          <a:stretch>
            <a:fillRect/>
          </a:stretch>
        </p:blipFill>
        <p:spPr>
          <a:xfrm>
            <a:off x="4098290" y="1167130"/>
            <a:ext cx="6854825" cy="2713355"/>
          </a:xfrm>
          <a:prstGeom prst="rect">
            <a:avLst/>
          </a:prstGeom>
        </p:spPr>
      </p:pic>
      <p:sp>
        <p:nvSpPr>
          <p:cNvPr id="9" name="Text Box 8"/>
          <p:cNvSpPr txBox="1"/>
          <p:nvPr/>
        </p:nvSpPr>
        <p:spPr>
          <a:xfrm>
            <a:off x="245745" y="4229735"/>
            <a:ext cx="10888345" cy="1630045"/>
          </a:xfrm>
          <a:prstGeom prst="rect">
            <a:avLst/>
          </a:prstGeom>
          <a:noFill/>
        </p:spPr>
        <p:txBody>
          <a:bodyPr wrap="square" rtlCol="0" anchor="t">
            <a:spAutoFit/>
          </a:bodyPr>
          <a:p>
            <a:pPr algn="just"/>
            <a:r>
              <a:rPr lang="en-US" sz="2000">
                <a:sym typeface="+mn-ea"/>
              </a:rPr>
              <a:t>The overall reaction is the net sum of two partial reactions: the energy generating process, viz., the oxidation of ammonium coupled to nitrite reduction to make dinitrogen gas (Eq. 2), and bicarbonate fixation into cell biomass (CH</a:t>
            </a:r>
            <a:r>
              <a:rPr lang="en-US" sz="2000" baseline="-25000">
                <a:sym typeface="+mn-ea"/>
              </a:rPr>
              <a:t>2</a:t>
            </a:r>
            <a:r>
              <a:rPr lang="en-US" sz="2000">
                <a:sym typeface="+mn-ea"/>
              </a:rPr>
              <a:t>O</a:t>
            </a:r>
            <a:r>
              <a:rPr lang="en-US" sz="2000" baseline="-25000">
                <a:sym typeface="+mn-ea"/>
              </a:rPr>
              <a:t>0.5</a:t>
            </a:r>
            <a:r>
              <a:rPr lang="en-US" sz="2000">
                <a:sym typeface="+mn-ea"/>
              </a:rPr>
              <a:t>N0</a:t>
            </a:r>
            <a:r>
              <a:rPr lang="en-US" sz="2000" baseline="-25000">
                <a:sym typeface="+mn-ea"/>
              </a:rPr>
              <a:t>.15</a:t>
            </a:r>
            <a:r>
              <a:rPr lang="en-US" sz="2000">
                <a:sym typeface="+mn-ea"/>
              </a:rPr>
              <a:t>) (Eq. 3). One may note that both nitrogen atoms derive from two different substrates, ammonium and nitrite. Using 15N-labeled substrates (</a:t>
            </a:r>
            <a:r>
              <a:rPr lang="en-US" sz="2000" baseline="30000">
                <a:sym typeface="+mn-ea"/>
              </a:rPr>
              <a:t>15</a:t>
            </a:r>
            <a:r>
              <a:rPr lang="en-US" sz="2000">
                <a:sym typeface="+mn-ea"/>
              </a:rPr>
              <a:t>NH</a:t>
            </a:r>
            <a:r>
              <a:rPr lang="en-US" sz="2000" baseline="-25000">
                <a:sym typeface="+mn-ea"/>
              </a:rPr>
              <a:t>4</a:t>
            </a:r>
            <a:r>
              <a:rPr lang="en-US" sz="2000" baseline="30000">
                <a:sym typeface="+mn-ea"/>
              </a:rPr>
              <a:t>+</a:t>
            </a:r>
            <a:r>
              <a:rPr lang="en-US" sz="2000">
                <a:sym typeface="+mn-ea"/>
              </a:rPr>
              <a:t> or </a:t>
            </a:r>
            <a:r>
              <a:rPr lang="en-US" sz="2000" baseline="30000">
                <a:sym typeface="+mn-ea"/>
              </a:rPr>
              <a:t>15</a:t>
            </a:r>
            <a:r>
              <a:rPr lang="en-US" sz="2000">
                <a:sym typeface="+mn-ea"/>
              </a:rPr>
              <a:t>NO</a:t>
            </a:r>
            <a:r>
              <a:rPr lang="en-US" sz="2000" baseline="-25000">
                <a:sym typeface="+mn-ea"/>
              </a:rPr>
              <a:t>2</a:t>
            </a:r>
            <a:r>
              <a:rPr lang="en-US" sz="2000" baseline="30000">
                <a:sym typeface="+mn-ea"/>
              </a:rPr>
              <a:t>-</a:t>
            </a:r>
            <a:r>
              <a:rPr lang="en-US" sz="2000">
                <a:sym typeface="+mn-ea"/>
              </a:rPr>
              <a:t>), </a:t>
            </a:r>
            <a:r>
              <a:rPr lang="en-US" sz="2000" baseline="30000">
                <a:sym typeface="+mn-ea"/>
              </a:rPr>
              <a:t>29</a:t>
            </a:r>
            <a:r>
              <a:rPr lang="en-US" sz="2000">
                <a:sym typeface="+mn-ea"/>
              </a:rPr>
              <a:t>N</a:t>
            </a:r>
            <a:r>
              <a:rPr lang="en-US" sz="2000" baseline="-25000">
                <a:sym typeface="+mn-ea"/>
              </a:rPr>
              <a:t>2</a:t>
            </a:r>
            <a:r>
              <a:rPr lang="en-US" sz="2000">
                <a:sym typeface="+mn-ea"/>
              </a:rPr>
              <a:t> is the specific end product of the anammox reaction.</a:t>
            </a:r>
            <a:endParaRPr lang="en-US" sz="200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2300" y="1116965"/>
            <a:ext cx="10621010" cy="3138170"/>
          </a:xfrm>
          <a:prstGeom prst="rect">
            <a:avLst/>
          </a:prstGeom>
          <a:noFill/>
        </p:spPr>
        <p:txBody>
          <a:bodyPr wrap="square" rtlCol="0" anchor="t">
            <a:spAutoFit/>
          </a:bodyPr>
          <a:p>
            <a:r>
              <a:rPr lang="en-US"/>
              <a:t> Anammox microbes can be combined with other microbes and be applied to biological reactors for wastewater treatment. Anammox microbes can be applied to the following biological nitrogen removal technology:</a:t>
            </a:r>
            <a:endParaRPr lang="en-US"/>
          </a:p>
          <a:p>
            <a:endParaRPr lang="en-US"/>
          </a:p>
          <a:p>
            <a:pPr marL="342900" indent="-342900">
              <a:buFont typeface="+mj-lt"/>
              <a:buAutoNum type="arabicPeriod"/>
            </a:pPr>
            <a:r>
              <a:rPr lang="en-US"/>
              <a:t>SNAD process (simultaneous partial nitrification, anammox, and denitrification):- It conducts three chemical reactions by three bacterial communities aerobic AOB, anammox, and denitrifying bacteria in a single reactor under oxygen limiting conditions.</a:t>
            </a:r>
            <a:endParaRPr lang="en-US"/>
          </a:p>
          <a:p>
            <a:pPr indent="0">
              <a:buFont typeface="+mj-lt"/>
              <a:buNone/>
            </a:pPr>
            <a:endParaRPr lang="en-US"/>
          </a:p>
          <a:p>
            <a:pPr indent="0">
              <a:buFont typeface="+mj-lt"/>
              <a:buNone/>
            </a:pPr>
            <a:r>
              <a:rPr lang="en-US"/>
              <a:t>2.  SHARON (single reactor high activity ammonia removal over nitrite) anammox (two-reactor system)</a:t>
            </a:r>
            <a:endParaRPr lang="en-US"/>
          </a:p>
          <a:p>
            <a:pPr indent="0">
              <a:buFont typeface="+mj-lt"/>
              <a:buNone/>
            </a:pPr>
            <a:endParaRPr lang="en-US"/>
          </a:p>
          <a:p>
            <a:pPr indent="0">
              <a:buFont typeface="+mj-lt"/>
              <a:buNone/>
            </a:pPr>
            <a:r>
              <a:rPr lang="en-US"/>
              <a:t>3.  CANON (completely autotrophic  nitrogen removal over nitrite in single reactor system)</a:t>
            </a:r>
            <a:endParaRPr lang="en-US"/>
          </a:p>
        </p:txBody>
      </p:sp>
      <p:sp>
        <p:nvSpPr>
          <p:cNvPr id="3" name="Text Box 2"/>
          <p:cNvSpPr txBox="1"/>
          <p:nvPr/>
        </p:nvSpPr>
        <p:spPr>
          <a:xfrm>
            <a:off x="2082165" y="365125"/>
            <a:ext cx="8062595" cy="460375"/>
          </a:xfrm>
          <a:prstGeom prst="rect">
            <a:avLst/>
          </a:prstGeom>
          <a:noFill/>
        </p:spPr>
        <p:txBody>
          <a:bodyPr wrap="none" rtlCol="0" anchor="t">
            <a:spAutoFit/>
          </a:bodyPr>
          <a:p>
            <a:r>
              <a:rPr lang="en-US" sz="2400" b="1">
                <a:solidFill>
                  <a:schemeClr val="accent4"/>
                </a:solidFill>
                <a:effectLst/>
                <a:sym typeface="+mn-ea"/>
              </a:rPr>
              <a:t>Application and Progress in study of Anammox Microbes</a:t>
            </a:r>
            <a:endParaRPr lang="en-US" sz="2400" b="1">
              <a:solidFill>
                <a:schemeClr val="accent4"/>
              </a:solidFill>
              <a:effectLst/>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1">
            <a:extLst>
              <a:ext uri="{28A0092B-C50C-407E-A947-70E740481C1C}">
                <a14:useLocalDpi xmlns:a14="http://schemas.microsoft.com/office/drawing/2010/main" val="0"/>
              </a:ext>
            </a:extLst>
          </a:blip>
          <a:srcRect l="23670" t="3433" r="1695" b="9987"/>
          <a:stretch>
            <a:fillRect/>
          </a:stretch>
        </p:blipFill>
        <p:spPr>
          <a:xfrm flipH="1">
            <a:off x="0" y="1319263"/>
            <a:ext cx="9099455" cy="4535714"/>
          </a:xfrm>
          <a:prstGeom prst="rect">
            <a:avLst/>
          </a:prstGeom>
        </p:spPr>
      </p:pic>
      <p:sp>
        <p:nvSpPr>
          <p:cNvPr id="26" name="文本框 25"/>
          <p:cNvSpPr txBox="1"/>
          <p:nvPr/>
        </p:nvSpPr>
        <p:spPr>
          <a:xfrm>
            <a:off x="746088" y="475991"/>
            <a:ext cx="1788160" cy="398780"/>
          </a:xfrm>
          <a:prstGeom prst="rect">
            <a:avLst/>
          </a:prstGeom>
          <a:noFill/>
        </p:spPr>
        <p:txBody>
          <a:bodyPr wrap="none" rtlCol="0">
            <a:spAutoFit/>
          </a:bodyPr>
          <a:lstStyle/>
          <a:p>
            <a:r>
              <a:rPr lang="zh-CN" altLang="en-US" sz="2000" dirty="0">
                <a:latin typeface="Microsoft YaHei Light" panose="020B0502040204020203" pitchFamily="34" charset="-122"/>
                <a:ea typeface="Microsoft YaHei Light" panose="020B0502040204020203" pitchFamily="34" charset="-122"/>
              </a:rPr>
              <a:t>Add Your Title</a:t>
            </a:r>
            <a:endParaRPr lang="zh-CN" altLang="en-US" sz="2000" dirty="0">
              <a:latin typeface="Microsoft YaHei Light" panose="020B0502040204020203" pitchFamily="34" charset="-122"/>
              <a:ea typeface="Microsoft YaHei Light" panose="020B0502040204020203" pitchFamily="34" charset="-122"/>
            </a:endParaRPr>
          </a:p>
        </p:txBody>
      </p:sp>
      <p:sp>
        <p:nvSpPr>
          <p:cNvPr id="27" name="矩形 26"/>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 name="组合 7"/>
          <p:cNvGrpSpPr/>
          <p:nvPr/>
        </p:nvGrpSpPr>
        <p:grpSpPr>
          <a:xfrm>
            <a:off x="6321806" y="2267113"/>
            <a:ext cx="5874619" cy="3019598"/>
            <a:chOff x="6321806" y="2267113"/>
            <a:chExt cx="5874619" cy="3019598"/>
          </a:xfrm>
          <a:effectLst>
            <a:outerShdw blurRad="63500" sx="102000" sy="102000" algn="ctr" rotWithShape="0">
              <a:prstClr val="black">
                <a:alpha val="14000"/>
              </a:prstClr>
            </a:outerShdw>
          </a:effectLst>
        </p:grpSpPr>
        <p:sp>
          <p:nvSpPr>
            <p:cNvPr id="28" name="PA_矩形 9"/>
            <p:cNvSpPr/>
            <p:nvPr>
              <p:custDataLst>
                <p:tags r:id="rId2"/>
              </p:custDataLst>
            </p:nvPr>
          </p:nvSpPr>
          <p:spPr>
            <a:xfrm>
              <a:off x="6321806" y="2267113"/>
              <a:ext cx="5874619" cy="2677746"/>
            </a:xfrm>
            <a:prstGeom prst="rect">
              <a:avLst/>
            </a:prstGeom>
            <a:solidFill>
              <a:srgbClr val="112B37">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PA_矩形 9"/>
            <p:cNvSpPr/>
            <p:nvPr>
              <p:custDataLst>
                <p:tags r:id="rId3"/>
              </p:custDataLst>
            </p:nvPr>
          </p:nvSpPr>
          <p:spPr>
            <a:xfrm>
              <a:off x="9394317" y="4944859"/>
              <a:ext cx="1054177" cy="3181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PA_文本框 32"/>
            <p:cNvSpPr txBox="1"/>
            <p:nvPr>
              <p:custDataLst>
                <p:tags r:id="rId4"/>
              </p:custDataLst>
            </p:nvPr>
          </p:nvSpPr>
          <p:spPr>
            <a:xfrm>
              <a:off x="9457627" y="4918411"/>
              <a:ext cx="927303" cy="368300"/>
            </a:xfrm>
            <a:prstGeom prst="rect">
              <a:avLst/>
            </a:prstGeom>
            <a:noFill/>
          </p:spPr>
          <p:txBody>
            <a:bodyPr wrap="square" rtlCol="0">
              <a:spAutoFit/>
            </a:bodyPr>
            <a:lstStyle/>
            <a:p>
              <a:pPr algn="ctr"/>
              <a:r>
                <a:rPr lang="en-US">
                  <a:solidFill>
                    <a:srgbClr val="FFFFFF"/>
                  </a:solidFill>
                  <a:latin typeface="Century Gothic" panose="020B0502020202020204" pitchFamily="34" charset="0"/>
                  <a:ea typeface="冬青黑体简体中文 W3" panose="020B0300000000000000" pitchFamily="34" charset="-122"/>
                </a:rPr>
                <a:t>WPS</a:t>
              </a:r>
              <a:endParaRPr lang="en-US">
                <a:solidFill>
                  <a:srgbClr val="FFFFFF"/>
                </a:solidFill>
                <a:latin typeface="Century Gothic" panose="020B0502020202020204" pitchFamily="34" charset="0"/>
                <a:ea typeface="冬青黑体简体中文 W3" panose="020B0300000000000000" pitchFamily="34" charset="-122"/>
              </a:endParaRPr>
            </a:p>
          </p:txBody>
        </p:sp>
        <p:sp>
          <p:nvSpPr>
            <p:cNvPr id="35" name="PA_矩形 9"/>
            <p:cNvSpPr/>
            <p:nvPr>
              <p:custDataLst>
                <p:tags r:id="rId5"/>
              </p:custDataLst>
            </p:nvPr>
          </p:nvSpPr>
          <p:spPr>
            <a:xfrm>
              <a:off x="6321806" y="2270256"/>
              <a:ext cx="5870194" cy="2601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PA_文本框 32"/>
            <p:cNvSpPr txBox="1"/>
            <p:nvPr>
              <p:custDataLst>
                <p:tags r:id="rId6"/>
              </p:custDataLst>
            </p:nvPr>
          </p:nvSpPr>
          <p:spPr>
            <a:xfrm>
              <a:off x="6983476" y="2793528"/>
              <a:ext cx="4024630" cy="583565"/>
            </a:xfrm>
            <a:prstGeom prst="rect">
              <a:avLst/>
            </a:prstGeom>
            <a:noFill/>
          </p:spPr>
          <p:txBody>
            <a:bodyPr wrap="square" rtlCol="0">
              <a:spAutoFit/>
            </a:bodyPr>
            <a:lstStyle/>
            <a:p>
              <a:r>
                <a:rPr lang="en-US" altLang="zh-CN" sz="3200" b="1">
                  <a:solidFill>
                    <a:srgbClr val="FFFFFF"/>
                  </a:solidFill>
                  <a:latin typeface="Century Gothic" panose="020B0502020202020204" pitchFamily="34" charset="0"/>
                  <a:ea typeface="冬青黑体简体中文 W3" panose="020B0300000000000000" pitchFamily="34" charset="-122"/>
                </a:rPr>
                <a:t>ADD YOUR TITLE</a:t>
              </a:r>
              <a:endParaRPr lang="en-US" altLang="zh-CN" sz="3200" b="1">
                <a:solidFill>
                  <a:srgbClr val="FFFFFF"/>
                </a:solidFill>
                <a:latin typeface="Century Gothic" panose="020B0502020202020204" pitchFamily="34" charset="0"/>
                <a:ea typeface="冬青黑体简体中文 W3" panose="020B0300000000000000" pitchFamily="34" charset="-122"/>
              </a:endParaRPr>
            </a:p>
          </p:txBody>
        </p:sp>
        <p:sp>
          <p:nvSpPr>
            <p:cNvPr id="37" name="PA_矩形 220"/>
            <p:cNvSpPr/>
            <p:nvPr>
              <p:custDataLst>
                <p:tags r:id="rId7"/>
              </p:custDataLst>
            </p:nvPr>
          </p:nvSpPr>
          <p:spPr>
            <a:xfrm>
              <a:off x="7002255" y="3436594"/>
              <a:ext cx="4896902" cy="152971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dirty="0">
                  <a:solidFill>
                    <a:schemeClr val="bg1"/>
                  </a:solidFill>
                  <a:latin typeface="冬青黑体简体中文 W3" panose="020B0300000000000000" pitchFamily="34" charset="-122"/>
                  <a:ea typeface="冬青黑体简体中文 W3" panose="020B0300000000000000" pitchFamily="34" charset="-122"/>
                  <a:sym typeface="+mn-ea"/>
                </a:rPr>
                <a:t>Add Text Add Text Add Text Add Text Add Text Add Text Add Text Add Text Add Text Add Text Add Text Add Text Add Text</a:t>
              </a:r>
              <a:endParaRPr lang="en-US" altLang="zh-CN" dirty="0">
                <a:solidFill>
                  <a:schemeClr val="bg1"/>
                </a:solidFill>
                <a:latin typeface="冬青黑体简体中文 W3" panose="020B0300000000000000" pitchFamily="34" charset="-122"/>
                <a:ea typeface="冬青黑体简体中文 W3" panose="020B0300000000000000" pitchFamily="34" charset="-122"/>
                <a:sym typeface="+mn-ea"/>
              </a:endParaRPr>
            </a:p>
            <a:p>
              <a:pPr>
                <a:lnSpc>
                  <a:spcPct val="130000"/>
                </a:lnSpc>
              </a:pPr>
              <a:endParaRPr lang="zh-CN" altLang="en-US">
                <a:solidFill>
                  <a:srgbClr val="FFFFFF"/>
                </a:solidFill>
                <a:latin typeface="冬青黑体简体中文 W3" panose="020B0300000000000000" pitchFamily="34" charset="-122"/>
                <a:ea typeface="冬青黑体简体中文 W3" panose="020B0300000000000000" pitchFamily="34"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4034"/>
          <p:cNvPicPr>
            <a:picLocks noChangeAspect="1"/>
          </p:cNvPicPr>
          <p:nvPr/>
        </p:nvPicPr>
        <p:blipFill>
          <a:blip r:embed="rId1"/>
          <a:srcRect t="816"/>
          <a:stretch>
            <a:fillRect/>
          </a:stretch>
        </p:blipFill>
        <p:spPr>
          <a:xfrm>
            <a:off x="0" y="-11430"/>
            <a:ext cx="12192000" cy="6869430"/>
          </a:xfrm>
          <a:prstGeom prst="rect">
            <a:avLst/>
          </a:prstGeom>
        </p:spPr>
      </p:pic>
      <p:sp>
        <p:nvSpPr>
          <p:cNvPr id="25" name="任意多边形 107"/>
          <p:cNvSpPr/>
          <p:nvPr/>
        </p:nvSpPr>
        <p:spPr>
          <a:xfrm>
            <a:off x="0" y="0"/>
            <a:ext cx="9769475" cy="6858000"/>
          </a:xfrm>
          <a:custGeom>
            <a:avLst/>
            <a:gdLst>
              <a:gd name="connsiteX0" fmla="*/ 0 w 7899400"/>
              <a:gd name="connsiteY0" fmla="*/ 0 h 6858000"/>
              <a:gd name="connsiteX1" fmla="*/ 3409947 w 7899400"/>
              <a:gd name="connsiteY1" fmla="*/ 0 h 6858000"/>
              <a:gd name="connsiteX2" fmla="*/ 7899400 w 7899400"/>
              <a:gd name="connsiteY2" fmla="*/ 6858000 h 6858000"/>
              <a:gd name="connsiteX3" fmla="*/ 0 w 7899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99400" h="6858000">
                <a:moveTo>
                  <a:pt x="0" y="0"/>
                </a:moveTo>
                <a:lnTo>
                  <a:pt x="3409947" y="0"/>
                </a:lnTo>
                <a:lnTo>
                  <a:pt x="7899400" y="6858000"/>
                </a:lnTo>
                <a:lnTo>
                  <a:pt x="0" y="6858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E3A93"/>
              </a:solidFill>
              <a:effectLst/>
              <a:uLnTx/>
              <a:uFillTx/>
              <a:latin typeface="DengXian" panose="02010600030101010101" charset="-122"/>
              <a:ea typeface="DengXian" panose="02010600030101010101" charset="-122"/>
              <a:cs typeface="+mn-cs"/>
            </a:endParaRPr>
          </a:p>
        </p:txBody>
      </p:sp>
      <p:sp>
        <p:nvSpPr>
          <p:cNvPr id="72" name="文本框 71"/>
          <p:cNvSpPr txBox="1"/>
          <p:nvPr/>
        </p:nvSpPr>
        <p:spPr>
          <a:xfrm>
            <a:off x="582930" y="2719705"/>
            <a:ext cx="6072505" cy="2122805"/>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lang="en-US" altLang="zh-CN" sz="6600" b="1">
                <a:solidFill>
                  <a:schemeClr val="bg1"/>
                </a:solidFill>
              </a:rPr>
              <a:t>Thank You</a:t>
            </a:r>
            <a:endParaRPr lang="en-US" altLang="zh-CN" sz="6600" b="1">
              <a:solidFill>
                <a:schemeClr val="bg1"/>
              </a:solidFill>
            </a:endParaRPr>
          </a:p>
          <a:p>
            <a:pPr marL="0" marR="0" lvl="0" indent="0" algn="l" defTabSz="913765" rtl="0" eaLnBrk="1" fontAlgn="auto" latinLnBrk="0" hangingPunct="1">
              <a:lnSpc>
                <a:spcPct val="100000"/>
              </a:lnSpc>
              <a:spcBef>
                <a:spcPts val="0"/>
              </a:spcBef>
              <a:spcAft>
                <a:spcPts val="0"/>
              </a:spcAft>
              <a:buClrTx/>
              <a:buSzTx/>
              <a:buFontTx/>
              <a:buNone/>
              <a:defRPr/>
            </a:pPr>
            <a:endParaRPr kumimoji="0" lang="en-US" altLang="zh-CN" sz="6600" b="1"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82" name="平行四边形 81"/>
          <p:cNvSpPr/>
          <p:nvPr/>
        </p:nvSpPr>
        <p:spPr>
          <a:xfrm flipH="1">
            <a:off x="6654800" y="2992755"/>
            <a:ext cx="3364230" cy="3865245"/>
          </a:xfrm>
          <a:prstGeom prst="parallelogram">
            <a:avLst>
              <a:gd name="adj" fmla="val 91551"/>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DengXian" panose="02010600030101010101" charset="-122"/>
              <a:ea typeface="DengXian" panose="02010600030101010101" charset="-122"/>
              <a:cs typeface="+mn-cs"/>
            </a:endParaRPr>
          </a:p>
        </p:txBody>
      </p:sp>
      <p:sp>
        <p:nvSpPr>
          <p:cNvPr id="83" name="PA_文本框 10"/>
          <p:cNvSpPr txBox="1"/>
          <p:nvPr>
            <p:custDataLst>
              <p:tags r:id="rId2"/>
            </p:custDataLst>
          </p:nvPr>
        </p:nvSpPr>
        <p:spPr>
          <a:xfrm>
            <a:off x="582930" y="4269740"/>
            <a:ext cx="5342890" cy="583565"/>
          </a:xfrm>
          <a:prstGeom prst="rect">
            <a:avLst/>
          </a:prstGeom>
        </p:spPr>
        <p:txBody>
          <a:bodyPr wrap="square" rtlCol="0">
            <a:spAutoFit/>
          </a:bodyPr>
          <a:lstStyle/>
          <a:p>
            <a:r>
              <a:rPr lang="en-US" altLang="zh-CN" sz="3200" dirty="0">
                <a:solidFill>
                  <a:schemeClr val="bg1"/>
                </a:solidFill>
                <a:latin typeface="Century Gothic" panose="020B0502020202020204" pitchFamily="34" charset="0"/>
                <a:ea typeface="Microsoft YaHei" panose="020B0503020204020204" pitchFamily="34" charset="-122"/>
              </a:rPr>
              <a:t>Reporter: XXX     Date: XXX</a:t>
            </a:r>
            <a:endParaRPr lang="en-US" altLang="zh-CN" sz="3200" dirty="0">
              <a:solidFill>
                <a:schemeClr val="bg1"/>
              </a:solidFill>
              <a:latin typeface="Century Gothic" panose="020B0502020202020204" pitchFamily="34" charset="0"/>
              <a:ea typeface="Microsoft YaHei" panose="020B0503020204020204" pitchFamily="34" charset="-122"/>
            </a:endParaRPr>
          </a:p>
        </p:txBody>
      </p:sp>
      <p:cxnSp>
        <p:nvCxnSpPr>
          <p:cNvPr id="17" name="直接连接符 16"/>
          <p:cNvCxnSpPr/>
          <p:nvPr/>
        </p:nvCxnSpPr>
        <p:spPr>
          <a:xfrm>
            <a:off x="774700" y="6223000"/>
            <a:ext cx="5080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6458" y="701675"/>
            <a:ext cx="4935220" cy="521970"/>
          </a:xfrm>
          <a:prstGeom prst="rect">
            <a:avLst/>
          </a:prstGeom>
          <a:noFill/>
        </p:spPr>
        <p:txBody>
          <a:bodyPr wrap="none" rtlCol="0" anchor="t">
            <a:spAutoFit/>
          </a:bodyPr>
          <a:p>
            <a:pPr algn="ctr"/>
            <a:r>
              <a:rPr lang="en-US" altLang="zh-CN" sz="2800" b="1" dirty="0">
                <a:solidFill>
                  <a:schemeClr val="bg1">
                    <a:lumMod val="50000"/>
                  </a:schemeClr>
                </a:solidFill>
                <a:sym typeface="+mn-lt"/>
              </a:rPr>
              <a:t>Background and Signification</a:t>
            </a:r>
            <a:endParaRPr lang="en-US" altLang="zh-CN" sz="2800" b="1" dirty="0">
              <a:solidFill>
                <a:schemeClr val="bg1">
                  <a:lumMod val="50000"/>
                </a:schemeClr>
              </a:solidFill>
              <a:sym typeface="+mn-lt"/>
            </a:endParaRPr>
          </a:p>
        </p:txBody>
      </p:sp>
      <p:sp>
        <p:nvSpPr>
          <p:cNvPr id="5" name="Text Box 4"/>
          <p:cNvSpPr txBox="1"/>
          <p:nvPr/>
        </p:nvSpPr>
        <p:spPr>
          <a:xfrm>
            <a:off x="1439545" y="1456690"/>
            <a:ext cx="9845345" cy="4154170"/>
          </a:xfrm>
          <a:prstGeom prst="rect">
            <a:avLst/>
          </a:prstGeom>
          <a:noFill/>
        </p:spPr>
        <p:txBody>
          <a:bodyPr wrap="square" rtlCol="0">
            <a:spAutoFit/>
          </a:bodyPr>
          <a:p>
            <a:pPr algn="just"/>
            <a:r>
              <a:rPr lang="en-US" sz="2400"/>
              <a:t>Groundwater and surface waters are contaminated by nitrogen via numerous routes. Nitrogen exists in different oxidation states which makes the process of its removal from water complex and challenging. Adsorption or co-precipitation treatment is most often not feasible due to the stability and high solubility of nitrate, resulting in high energy and cost for treatment of nitrate-contaminated water. However, microbes have proven to be effective agent in transforming or removing nitrogen from wastewater. </a:t>
            </a:r>
            <a:r>
              <a:rPr lang="en-US" sz="2400">
                <a:sym typeface="+mn-ea"/>
              </a:rPr>
              <a:t>Biological approaches are known to effectively remove nitrogen compounds in wastewater. The activated sludge process, as the most common biological wastewater treatment method, was developed to enhance the effectiveness of nutrient removal. </a:t>
            </a:r>
            <a:endParaRPr lang="en-US" sz="24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222463" y="415031"/>
            <a:ext cx="7747000" cy="521970"/>
          </a:xfrm>
          <a:prstGeom prst="rect">
            <a:avLst/>
          </a:prstGeom>
          <a:noFill/>
        </p:spPr>
        <p:txBody>
          <a:bodyPr wrap="none" rtlCol="0">
            <a:spAutoFit/>
          </a:bodyPr>
          <a:lstStyle/>
          <a:p>
            <a:pPr algn="l"/>
            <a:r>
              <a:rPr lang="en-US" altLang="zh-CN" sz="2800" b="1" dirty="0">
                <a:solidFill>
                  <a:schemeClr val="bg1">
                    <a:lumMod val="50000"/>
                  </a:schemeClr>
                </a:solidFill>
                <a:sym typeface="+mn-lt"/>
              </a:rPr>
              <a:t>Types of Nitrogen Removal Microbes  in Water</a:t>
            </a:r>
            <a:endParaRPr lang="en-US" altLang="zh-CN" sz="2800" b="1" dirty="0">
              <a:solidFill>
                <a:schemeClr val="bg1">
                  <a:lumMod val="50000"/>
                </a:schemeClr>
              </a:solidFill>
            </a:endParaRPr>
          </a:p>
        </p:txBody>
      </p:sp>
      <p:sp>
        <p:nvSpPr>
          <p:cNvPr id="2" name="矩形 1"/>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 name="Straight Connector 13"/>
          <p:cNvCxnSpPr/>
          <p:nvPr/>
        </p:nvCxnSpPr>
        <p:spPr>
          <a:xfrm>
            <a:off x="879679" y="6158533"/>
            <a:ext cx="4355261" cy="0"/>
          </a:xfrm>
          <a:prstGeom prst="line">
            <a:avLst/>
          </a:prstGeom>
          <a:ln w="381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14"/>
          <p:cNvCxnSpPr/>
          <p:nvPr/>
        </p:nvCxnSpPr>
        <p:spPr>
          <a:xfrm>
            <a:off x="5224054" y="6158533"/>
            <a:ext cx="771911" cy="0"/>
          </a:xfrm>
          <a:prstGeom prst="line">
            <a:avLst/>
          </a:prstGeom>
          <a:ln w="38100">
            <a:solidFill>
              <a:srgbClr val="40A693"/>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p:cNvGraphicFramePr/>
          <p:nvPr/>
        </p:nvGraphicFramePr>
        <p:xfrm>
          <a:off x="5117465" y="1806575"/>
          <a:ext cx="5969000" cy="36328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Right Arrow 4"/>
          <p:cNvSpPr/>
          <p:nvPr/>
        </p:nvSpPr>
        <p:spPr>
          <a:xfrm>
            <a:off x="467995" y="2476500"/>
            <a:ext cx="4095115" cy="2063750"/>
          </a:xfrm>
          <a:prstGeom prst="rightArrow">
            <a:avLst/>
          </a:prstGeom>
          <a:scene3d>
            <a:camera prst="orthographicFront">
              <a:rot lat="20700000" lon="600000" rev="0"/>
            </a:camera>
            <a:lightRig rig="twoPt" dir="t">
              <a:rot lat="0" lon="0" rev="6000000"/>
            </a:lightRig>
          </a:scene3d>
          <a:sp3d contourW="12700" prstMaterial="metal"/>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p>
            <a:pPr algn="l"/>
            <a:r>
              <a:rPr lang="en-US" b="1">
                <a:solidFill>
                  <a:schemeClr val="tx1"/>
                </a:solidFill>
                <a:latin typeface="Times New Roman" panose="02020603050405020304" charset="0"/>
                <a:cs typeface="Times New Roman" panose="02020603050405020304" charset="0"/>
                <a:sym typeface="+mn-ea"/>
              </a:rPr>
              <a:t>Biological nitrogen  </a:t>
            </a:r>
            <a:r>
              <a:rPr lang="en-US" b="1">
                <a:solidFill>
                  <a:schemeClr val="tx1"/>
                </a:solidFill>
                <a:latin typeface="Times New Roman" panose="02020603050405020304" charset="0"/>
                <a:cs typeface="Times New Roman" panose="02020603050405020304" charset="0"/>
                <a:sym typeface="+mn-ea"/>
              </a:rPr>
              <a:t>removing microbes</a:t>
            </a:r>
            <a:r>
              <a:rPr lang="en-US" b="1">
                <a:solidFill>
                  <a:schemeClr val="tx1"/>
                </a:solidFill>
                <a:latin typeface="Times New Roman" panose="02020603050405020304" charset="0"/>
                <a:cs typeface="Times New Roman" panose="02020603050405020304" charset="0"/>
                <a:sym typeface="+mn-ea"/>
              </a:rPr>
              <a:t> in, are generally classified into three groups: </a:t>
            </a:r>
            <a:endParaRPr lang="en-US" b="1">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399878" y="662681"/>
            <a:ext cx="2109470" cy="521970"/>
          </a:xfrm>
          <a:prstGeom prst="rect">
            <a:avLst/>
          </a:prstGeom>
          <a:noFill/>
        </p:spPr>
        <p:txBody>
          <a:bodyPr wrap="none" rtlCol="0">
            <a:spAutoFit/>
          </a:bodyPr>
          <a:lstStyle/>
          <a:p>
            <a:pPr lvl="0" algn="l">
              <a:lnSpc>
                <a:spcPct val="100000"/>
              </a:lnSpc>
              <a:spcBef>
                <a:spcPct val="0"/>
              </a:spcBef>
              <a:spcAft>
                <a:spcPct val="35000"/>
              </a:spcAft>
            </a:pPr>
            <a:r>
              <a:rPr lang="en-US" sz="2800" b="1">
                <a:solidFill>
                  <a:schemeClr val="accent4"/>
                </a:solidFill>
                <a:effectLst/>
                <a:sym typeface="+mn-ea"/>
              </a:rPr>
              <a:t>Nitrification</a:t>
            </a:r>
            <a:endParaRPr lang="en-US" altLang="en-US" sz="2400" b="1" dirty="0">
              <a:latin typeface="Microsoft YaHei Light" panose="020B0502040204020203" pitchFamily="34" charset="-122"/>
              <a:ea typeface="Microsoft YaHei Light" panose="020B0502040204020203" pitchFamily="34" charset="-122"/>
              <a:sym typeface="+mn-ea"/>
            </a:endParaRPr>
          </a:p>
        </p:txBody>
      </p:sp>
      <p:sp>
        <p:nvSpPr>
          <p:cNvPr id="21" name="矩形 20"/>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 name="矩形 24"/>
          <p:cNvSpPr/>
          <p:nvPr/>
        </p:nvSpPr>
        <p:spPr>
          <a:xfrm>
            <a:off x="1753870" y="1836420"/>
            <a:ext cx="7842250" cy="2489200"/>
          </a:xfrm>
          <a:prstGeom prst="rect">
            <a:avLst/>
          </a:prstGeom>
          <a:noFill/>
        </p:spPr>
        <p:txBody>
          <a:bodyPr wrap="square" rtlCol="0">
            <a:spAutoFit/>
          </a:bodyPr>
          <a:lstStyle/>
          <a:p>
            <a:pPr algn="just">
              <a:lnSpc>
                <a:spcPct val="120000"/>
              </a:lnSpc>
            </a:pPr>
            <a:r>
              <a:rPr sz="2600" spc="-140" dirty="0">
                <a:latin typeface="Times New Roman" panose="02020603050405020304"/>
                <a:cs typeface="Times New Roman" panose="02020603050405020304"/>
              </a:rPr>
              <a:t>Nitrification refers to the process of biological conversion of ammonium to nitrate. This process uses Nitrosomonas bacteria to convert ammonium and ammonia into nitrite in two steps. Eventually, the process of nitrite conversion to nitrate is done by the use of Nitrobacter.</a:t>
            </a:r>
            <a:endParaRPr sz="2600" spc="-140" dirty="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3"/>
          <p:cNvSpPr txBox="1"/>
          <p:nvPr/>
        </p:nvSpPr>
        <p:spPr>
          <a:xfrm>
            <a:off x="838835" y="1294765"/>
            <a:ext cx="10514965" cy="5011420"/>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365" marR="43180" indent="-457200">
              <a:lnSpc>
                <a:spcPct val="100000"/>
              </a:lnSpc>
              <a:spcBef>
                <a:spcPts val="100"/>
              </a:spcBef>
              <a:buClr>
                <a:srgbClr val="EFAC00"/>
              </a:buClr>
              <a:buSzPct val="80000"/>
              <a:buFont typeface="Wingdings" panose="05000000000000000000" charset="0"/>
              <a:buChar char="q"/>
              <a:tabLst>
                <a:tab pos="369570" algn="l"/>
              </a:tabLst>
            </a:pPr>
            <a:r>
              <a:rPr sz="2700" spc="-160" dirty="0">
                <a:latin typeface="+mn-ea"/>
                <a:cs typeface="+mn-ea"/>
              </a:rPr>
              <a:t>Known </a:t>
            </a:r>
            <a:r>
              <a:rPr sz="2700" spc="-215" dirty="0">
                <a:latin typeface="+mn-ea"/>
                <a:cs typeface="+mn-ea"/>
              </a:rPr>
              <a:t>as </a:t>
            </a:r>
            <a:r>
              <a:rPr sz="2700" spc="-80" dirty="0">
                <a:latin typeface="+mn-ea"/>
                <a:cs typeface="+mn-ea"/>
              </a:rPr>
              <a:t>the </a:t>
            </a:r>
            <a:r>
              <a:rPr sz="2700" b="1" dirty="0">
                <a:latin typeface="+mn-ea"/>
                <a:cs typeface="+mn-ea"/>
              </a:rPr>
              <a:t>nitrifying </a:t>
            </a:r>
            <a:r>
              <a:rPr sz="2700" b="1" spc="-25" dirty="0">
                <a:latin typeface="+mn-ea"/>
                <a:cs typeface="+mn-ea"/>
              </a:rPr>
              <a:t>bacteria </a:t>
            </a:r>
            <a:r>
              <a:rPr sz="2700" spc="-95" dirty="0">
                <a:latin typeface="+mn-ea"/>
                <a:cs typeface="+mn-ea"/>
              </a:rPr>
              <a:t>strictly </a:t>
            </a:r>
            <a:r>
              <a:rPr sz="2700" spc="-105" dirty="0">
                <a:latin typeface="+mn-ea"/>
                <a:cs typeface="+mn-ea"/>
              </a:rPr>
              <a:t>autotrophic.</a:t>
            </a:r>
            <a:endParaRPr sz="2700" spc="-105" dirty="0">
              <a:latin typeface="+mn-ea"/>
              <a:cs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rPr>
              <a:t>Chemolitrophically </a:t>
            </a:r>
            <a:r>
              <a:rPr sz="2700" spc="-95" dirty="0">
                <a:latin typeface="+mn-ea"/>
                <a:cs typeface="+mn-ea"/>
              </a:rPr>
              <a:t>at </a:t>
            </a:r>
            <a:r>
              <a:rPr sz="2700" spc="-80" dirty="0">
                <a:latin typeface="+mn-ea"/>
                <a:cs typeface="+mn-ea"/>
              </a:rPr>
              <a:t>the </a:t>
            </a:r>
            <a:r>
              <a:rPr sz="2700" spc="-130" dirty="0">
                <a:latin typeface="+mn-ea"/>
                <a:cs typeface="+mn-ea"/>
              </a:rPr>
              <a:t>expense </a:t>
            </a:r>
            <a:r>
              <a:rPr lang="en-US" sz="2700" spc="-130" dirty="0">
                <a:latin typeface="+mn-ea"/>
                <a:cs typeface="+mn-ea"/>
              </a:rPr>
              <a:t>of </a:t>
            </a:r>
            <a:r>
              <a:rPr sz="2700" spc="-100" dirty="0" smtClean="0">
                <a:latin typeface="+mn-ea"/>
                <a:cs typeface="+mn-ea"/>
              </a:rPr>
              <a:t>reduced </a:t>
            </a:r>
            <a:r>
              <a:rPr sz="2700" spc="-135" dirty="0" smtClean="0">
                <a:latin typeface="+mn-ea"/>
                <a:cs typeface="+mn-ea"/>
              </a:rPr>
              <a:t>inorganic </a:t>
            </a:r>
            <a:r>
              <a:rPr sz="2700" spc="-95" dirty="0">
                <a:latin typeface="+mn-ea"/>
                <a:cs typeface="+mn-ea"/>
              </a:rPr>
              <a:t>nitrogen </a:t>
            </a:r>
            <a:r>
              <a:rPr sz="2700" spc="-140" dirty="0">
                <a:latin typeface="+mn-ea"/>
                <a:cs typeface="+mn-ea"/>
              </a:rPr>
              <a:t>compounds </a:t>
            </a:r>
            <a:r>
              <a:rPr sz="2700" spc="-110" dirty="0">
                <a:latin typeface="+mn-ea"/>
                <a:cs typeface="+mn-ea"/>
              </a:rPr>
              <a:t>(oxidation </a:t>
            </a:r>
            <a:r>
              <a:rPr sz="2700" spc="-160" dirty="0">
                <a:latin typeface="+mn-ea"/>
                <a:cs typeface="+mn-ea"/>
              </a:rPr>
              <a:t>of </a:t>
            </a:r>
            <a:r>
              <a:rPr sz="2700" spc="-165" dirty="0">
                <a:latin typeface="+mn-ea"/>
                <a:cs typeface="+mn-ea"/>
              </a:rPr>
              <a:t>ammonia  </a:t>
            </a:r>
            <a:r>
              <a:rPr sz="2700" spc="-40" dirty="0">
                <a:latin typeface="+mn-ea"/>
                <a:cs typeface="+mn-ea"/>
              </a:rPr>
              <a:t>to</a:t>
            </a:r>
            <a:r>
              <a:rPr sz="2700" spc="-75" dirty="0">
                <a:latin typeface="+mn-ea"/>
                <a:cs typeface="+mn-ea"/>
              </a:rPr>
              <a:t> </a:t>
            </a:r>
            <a:r>
              <a:rPr sz="2700" spc="-65" dirty="0">
                <a:latin typeface="+mn-ea"/>
                <a:cs typeface="+mn-ea"/>
              </a:rPr>
              <a:t>nitrates)</a:t>
            </a:r>
            <a:endParaRPr sz="2700" spc="-65" dirty="0">
              <a:latin typeface="+mn-ea"/>
              <a:cs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There are currently four</a:t>
            </a:r>
            <a:r>
              <a:rPr lang="en-US" sz="2700" spc="-105" dirty="0">
                <a:latin typeface="+mn-ea"/>
                <a:cs typeface="+mn-ea"/>
                <a:sym typeface="+mn-ea"/>
              </a:rPr>
              <a:t> major</a:t>
            </a:r>
            <a:r>
              <a:rPr sz="2700" spc="-105" dirty="0">
                <a:latin typeface="+mn-ea"/>
                <a:cs typeface="+mn-ea"/>
                <a:sym typeface="+mn-ea"/>
              </a:rPr>
              <a:t> genera accepted in the family. The genus Nitrobacter</a:t>
            </a:r>
            <a:r>
              <a:rPr lang="en-US" sz="2700" spc="-105" dirty="0">
                <a:latin typeface="+mn-ea"/>
                <a:cs typeface="+mn-ea"/>
                <a:sym typeface="+mn-ea"/>
              </a:rPr>
              <a:t>, </a:t>
            </a:r>
            <a:r>
              <a:rPr sz="2700" spc="-105" dirty="0">
                <a:latin typeface="+mn-ea"/>
                <a:cs typeface="+mn-ea"/>
                <a:sym typeface="+mn-ea"/>
              </a:rPr>
              <a:t>Nitrospina, Nitrococcus and Nitrosipra. </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The GC content of the DNA is 50-62 mol%.</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Ammonia-oxidizing bacteria-the nitrosifyers (Nitrosification)</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Nitrate-oxidizing bacteria-the nitrifying (Nitrification)</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Higher plants cannot utilize nitrites as their source of nitrogen.</a:t>
            </a:r>
            <a:endParaRPr sz="2700" spc="-105" dirty="0">
              <a:latin typeface="+mn-ea"/>
              <a:cs typeface="+mn-ea"/>
              <a:sym typeface="+mn-ea"/>
            </a:endParaRPr>
          </a:p>
          <a:p>
            <a:pPr marL="507365" marR="72390" indent="-457200">
              <a:lnSpc>
                <a:spcPct val="100000"/>
              </a:lnSpc>
              <a:buClr>
                <a:srgbClr val="EFAC00"/>
              </a:buClr>
              <a:buSzPct val="80000"/>
              <a:buFont typeface="Wingdings" panose="05000000000000000000" charset="0"/>
              <a:buChar char="q"/>
              <a:tabLst>
                <a:tab pos="369570" algn="l"/>
              </a:tabLst>
            </a:pPr>
            <a:r>
              <a:rPr sz="2700" spc="-105" dirty="0">
                <a:latin typeface="+mn-ea"/>
                <a:cs typeface="+mn-ea"/>
                <a:sym typeface="+mn-ea"/>
              </a:rPr>
              <a:t>Nitrate is the most useful form of nitrogen in agricultural purposes.  Nitrobacter oxidizes nitrite to nitrates. </a:t>
            </a:r>
            <a:endParaRPr sz="2700" spc="-105" dirty="0">
              <a:latin typeface="+mn-ea"/>
              <a:cs typeface="+mn-ea"/>
              <a:sym typeface="+mn-ea"/>
            </a:endParaRPr>
          </a:p>
          <a:p>
            <a:pPr marR="17780">
              <a:lnSpc>
                <a:spcPct val="100000"/>
              </a:lnSpc>
              <a:spcBef>
                <a:spcPts val="100"/>
              </a:spcBef>
            </a:pPr>
            <a:endParaRPr sz="2700" dirty="0">
              <a:latin typeface="+mn-ea"/>
              <a:cs typeface="+mn-ea"/>
            </a:endParaRPr>
          </a:p>
        </p:txBody>
      </p:sp>
      <p:sp>
        <p:nvSpPr>
          <p:cNvPr id="2" name="Text Box 1"/>
          <p:cNvSpPr txBox="1"/>
          <p:nvPr/>
        </p:nvSpPr>
        <p:spPr>
          <a:xfrm>
            <a:off x="4749165" y="595630"/>
            <a:ext cx="3305175" cy="52197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lvl="0">
              <a:lnSpc>
                <a:spcPct val="100000"/>
              </a:lnSpc>
              <a:spcBef>
                <a:spcPct val="0"/>
              </a:spcBef>
              <a:spcAft>
                <a:spcPct val="35000"/>
              </a:spcAft>
            </a:pPr>
            <a:r>
              <a:rPr lang="en-US" sz="2800" b="1">
                <a:solidFill>
                  <a:schemeClr val="accent4"/>
                </a:solidFill>
                <a:effectLst/>
                <a:sym typeface="+mn-ea"/>
              </a:rPr>
              <a:t>Nitrifying Microbes</a:t>
            </a:r>
            <a:endParaRPr lang="en-US" sz="2800" b="1">
              <a:solidFill>
                <a:schemeClr val="accent4"/>
              </a:solidFill>
              <a:effectLst/>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74850" y="151129"/>
            <a:ext cx="8242300" cy="1262380"/>
          </a:xfrm>
          <a:prstGeom prst="rect">
            <a:avLst/>
          </a:prstGeom>
          <a:blipFill>
            <a:blip r:embed="rId1" cstate="print"/>
            <a:stretch>
              <a:fillRect/>
            </a:stretch>
          </a:blipFill>
        </p:spPr>
        <p:txBody>
          <a:bodyPr wrap="square" lIns="0" tIns="0" rIns="0" bIns="0" rtlCol="0"/>
          <a:lstStyle/>
          <a:p/>
        </p:txBody>
      </p:sp>
      <p:sp>
        <p:nvSpPr>
          <p:cNvPr id="3" name="object 3"/>
          <p:cNvSpPr txBox="1"/>
          <p:nvPr/>
        </p:nvSpPr>
        <p:spPr>
          <a:xfrm>
            <a:off x="421005" y="1590040"/>
            <a:ext cx="11338560" cy="4153535"/>
          </a:xfrm>
          <a:prstGeom prst="rect">
            <a:avLst/>
          </a:prstGeom>
        </p:spPr>
        <p:txBody>
          <a:bodyPr vert="horz" wrap="square" lIns="0" tIns="12700" rIns="0" bIns="0" rtlCol="0">
            <a:spAutoFit/>
          </a:bodyPr>
          <a:lstStyle/>
          <a:p>
            <a:pPr marL="331470" indent="-318770" algn="just">
              <a:lnSpc>
                <a:spcPct val="100000"/>
              </a:lnSpc>
              <a:spcBef>
                <a:spcPts val="100"/>
              </a:spcBef>
              <a:buClr>
                <a:srgbClr val="EFAC00"/>
              </a:buClr>
              <a:buSzPct val="79000"/>
              <a:buFont typeface="OpenSymbol"/>
              <a:buChar char=""/>
              <a:tabLst>
                <a:tab pos="331470" algn="l"/>
              </a:tabLst>
            </a:pPr>
            <a:r>
              <a:rPr sz="2600" spc="-140" dirty="0">
                <a:latin typeface="Times New Roman" panose="02020603050405020304"/>
                <a:cs typeface="Times New Roman" panose="02020603050405020304"/>
              </a:rPr>
              <a:t>These </a:t>
            </a:r>
            <a:r>
              <a:rPr sz="2600" spc="-95" dirty="0">
                <a:latin typeface="Times New Roman" panose="02020603050405020304"/>
                <a:cs typeface="Times New Roman" panose="02020603050405020304"/>
              </a:rPr>
              <a:t>are </a:t>
            </a:r>
            <a:r>
              <a:rPr sz="2600" spc="-130" dirty="0">
                <a:latin typeface="Times New Roman" panose="02020603050405020304"/>
                <a:cs typeface="Times New Roman" panose="02020603050405020304"/>
              </a:rPr>
              <a:t>Gram-negative</a:t>
            </a:r>
            <a:r>
              <a:rPr sz="2600" spc="35" dirty="0">
                <a:latin typeface="Times New Roman" panose="02020603050405020304"/>
                <a:cs typeface="Times New Roman" panose="02020603050405020304"/>
              </a:rPr>
              <a:t> </a:t>
            </a:r>
            <a:r>
              <a:rPr sz="2600" spc="-90" dirty="0">
                <a:latin typeface="Times New Roman" panose="02020603050405020304"/>
                <a:cs typeface="Times New Roman" panose="02020603050405020304"/>
              </a:rPr>
              <a:t>bacteria.</a:t>
            </a:r>
            <a:endParaRPr sz="2600" dirty="0">
              <a:latin typeface="Times New Roman" panose="02020603050405020304"/>
              <a:cs typeface="Times New Roman" panose="02020603050405020304"/>
            </a:endParaRPr>
          </a:p>
          <a:p>
            <a:pPr marL="330835" marR="212725" indent="-318770" algn="just">
              <a:lnSpc>
                <a:spcPct val="100000"/>
              </a:lnSpc>
              <a:spcBef>
                <a:spcPts val="355"/>
              </a:spcBef>
              <a:buClr>
                <a:srgbClr val="EFAC00"/>
              </a:buClr>
              <a:buSzPct val="79000"/>
              <a:buFont typeface="OpenSymbol"/>
              <a:buChar char=""/>
              <a:tabLst>
                <a:tab pos="331470" algn="l"/>
              </a:tabLst>
            </a:pPr>
            <a:r>
              <a:rPr sz="2600" spc="-114" dirty="0">
                <a:latin typeface="Times New Roman" panose="02020603050405020304"/>
                <a:cs typeface="Times New Roman" panose="02020603050405020304"/>
              </a:rPr>
              <a:t>Non-sporing </a:t>
            </a:r>
            <a:r>
              <a:rPr sz="2600" spc="-125" dirty="0">
                <a:latin typeface="Times New Roman" panose="02020603050405020304"/>
                <a:cs typeface="Times New Roman" panose="02020603050405020304"/>
              </a:rPr>
              <a:t>non-acid </a:t>
            </a:r>
            <a:r>
              <a:rPr sz="2600" spc="-145" dirty="0">
                <a:latin typeface="Times New Roman" panose="02020603050405020304"/>
                <a:cs typeface="Times New Roman" panose="02020603050405020304"/>
              </a:rPr>
              <a:t>fast </a:t>
            </a:r>
            <a:r>
              <a:rPr sz="2600" spc="-60" dirty="0">
                <a:latin typeface="Times New Roman" panose="02020603050405020304"/>
                <a:cs typeface="Times New Roman" panose="02020603050405020304"/>
              </a:rPr>
              <a:t>rods, </a:t>
            </a:r>
            <a:r>
              <a:rPr sz="2600" spc="-150" dirty="0">
                <a:latin typeface="Times New Roman" panose="02020603050405020304"/>
                <a:cs typeface="Times New Roman" panose="02020603050405020304"/>
              </a:rPr>
              <a:t>which </a:t>
            </a:r>
            <a:r>
              <a:rPr sz="2600" spc="-195" dirty="0">
                <a:latin typeface="Times New Roman" panose="02020603050405020304"/>
                <a:cs typeface="Times New Roman" panose="02020603050405020304"/>
              </a:rPr>
              <a:t>may </a:t>
            </a:r>
            <a:r>
              <a:rPr sz="2600" spc="-120" dirty="0">
                <a:latin typeface="Times New Roman" panose="02020603050405020304"/>
                <a:cs typeface="Times New Roman" panose="02020603050405020304"/>
              </a:rPr>
              <a:t>be </a:t>
            </a:r>
            <a:r>
              <a:rPr sz="2600" spc="-130" dirty="0">
                <a:latin typeface="Times New Roman" panose="02020603050405020304"/>
                <a:cs typeface="Times New Roman" panose="02020603050405020304"/>
              </a:rPr>
              <a:t>pleomorphic </a:t>
            </a:r>
            <a:r>
              <a:rPr sz="2600" spc="-40" dirty="0">
                <a:latin typeface="Times New Roman" panose="02020603050405020304"/>
                <a:cs typeface="Times New Roman" panose="02020603050405020304"/>
              </a:rPr>
              <a:t>or  </a:t>
            </a:r>
            <a:r>
              <a:rPr sz="2600" spc="-130" dirty="0">
                <a:latin typeface="Times New Roman" panose="02020603050405020304"/>
                <a:cs typeface="Times New Roman" panose="02020603050405020304"/>
              </a:rPr>
              <a:t>coccoid </a:t>
            </a:r>
            <a:r>
              <a:rPr sz="2600" spc="-190" dirty="0">
                <a:latin typeface="Times New Roman" panose="02020603050405020304"/>
                <a:cs typeface="Times New Roman" panose="02020603050405020304"/>
              </a:rPr>
              <a:t>(</a:t>
            </a:r>
            <a:r>
              <a:rPr sz="2600" i="1" spc="-190" dirty="0">
                <a:latin typeface="Times New Roman" panose="02020603050405020304"/>
                <a:cs typeface="Times New Roman" panose="02020603050405020304"/>
              </a:rPr>
              <a:t>Nitrobacter</a:t>
            </a:r>
            <a:r>
              <a:rPr sz="2600" spc="-190" dirty="0">
                <a:latin typeface="Times New Roman" panose="02020603050405020304"/>
                <a:cs typeface="Times New Roman" panose="02020603050405020304"/>
              </a:rPr>
              <a:t>), </a:t>
            </a:r>
            <a:r>
              <a:rPr sz="2600" spc="-145" dirty="0">
                <a:latin typeface="Times New Roman" panose="02020603050405020304"/>
                <a:cs typeface="Times New Roman" panose="02020603050405020304"/>
              </a:rPr>
              <a:t>some </a:t>
            </a:r>
            <a:r>
              <a:rPr sz="2600" spc="-95" dirty="0">
                <a:latin typeface="Times New Roman" panose="02020603050405020304"/>
                <a:cs typeface="Times New Roman" panose="02020603050405020304"/>
              </a:rPr>
              <a:t>are </a:t>
            </a:r>
            <a:r>
              <a:rPr sz="2600" spc="-105" dirty="0">
                <a:latin typeface="Times New Roman" panose="02020603050405020304"/>
                <a:cs typeface="Times New Roman" panose="02020603050405020304"/>
              </a:rPr>
              <a:t>slender rods </a:t>
            </a:r>
            <a:r>
              <a:rPr sz="2600" spc="-170" dirty="0">
                <a:latin typeface="Times New Roman" panose="02020603050405020304"/>
                <a:cs typeface="Times New Roman" panose="02020603050405020304"/>
              </a:rPr>
              <a:t>(</a:t>
            </a:r>
            <a:r>
              <a:rPr sz="2600" i="1" spc="-170" dirty="0">
                <a:latin typeface="Times New Roman" panose="02020603050405020304"/>
                <a:cs typeface="Times New Roman" panose="02020603050405020304"/>
              </a:rPr>
              <a:t>Nitrospina</a:t>
            </a:r>
            <a:r>
              <a:rPr sz="2600" spc="-170" dirty="0">
                <a:latin typeface="Times New Roman" panose="02020603050405020304"/>
                <a:cs typeface="Times New Roman" panose="02020603050405020304"/>
              </a:rPr>
              <a:t>), </a:t>
            </a:r>
            <a:r>
              <a:rPr sz="2600" spc="-140" dirty="0">
                <a:latin typeface="Times New Roman" panose="02020603050405020304"/>
                <a:cs typeface="Times New Roman" panose="02020603050405020304"/>
              </a:rPr>
              <a:t>cocci  </a:t>
            </a:r>
            <a:r>
              <a:rPr sz="2600" spc="-245" dirty="0">
                <a:latin typeface="Times New Roman" panose="02020603050405020304"/>
                <a:cs typeface="Times New Roman" panose="02020603050405020304"/>
              </a:rPr>
              <a:t>(</a:t>
            </a:r>
            <a:r>
              <a:rPr sz="2600" i="1" spc="-245" dirty="0">
                <a:latin typeface="Times New Roman" panose="02020603050405020304"/>
                <a:cs typeface="Times New Roman" panose="02020603050405020304"/>
              </a:rPr>
              <a:t>Nitrococcus</a:t>
            </a:r>
            <a:r>
              <a:rPr sz="2600" spc="-245" dirty="0">
                <a:latin typeface="Times New Roman" panose="02020603050405020304"/>
                <a:cs typeface="Times New Roman" panose="02020603050405020304"/>
              </a:rPr>
              <a:t>) </a:t>
            </a:r>
            <a:r>
              <a:rPr sz="2600" spc="-40" dirty="0">
                <a:latin typeface="Times New Roman" panose="02020603050405020304"/>
                <a:cs typeface="Times New Roman" panose="02020603050405020304"/>
              </a:rPr>
              <a:t>or </a:t>
            </a:r>
            <a:r>
              <a:rPr sz="2600" spc="-125" dirty="0">
                <a:latin typeface="Times New Roman" panose="02020603050405020304"/>
                <a:cs typeface="Times New Roman" panose="02020603050405020304"/>
              </a:rPr>
              <a:t>spiral </a:t>
            </a:r>
            <a:r>
              <a:rPr sz="2600" spc="-45" dirty="0">
                <a:latin typeface="Times New Roman" panose="02020603050405020304"/>
                <a:cs typeface="Times New Roman" panose="02020603050405020304"/>
              </a:rPr>
              <a:t>to </a:t>
            </a:r>
            <a:r>
              <a:rPr sz="2600" spc="-150" dirty="0">
                <a:latin typeface="Times New Roman" panose="02020603050405020304"/>
                <a:cs typeface="Times New Roman" panose="02020603050405020304"/>
              </a:rPr>
              <a:t>comma-shaped</a:t>
            </a:r>
            <a:r>
              <a:rPr sz="2600" spc="-280" dirty="0">
                <a:latin typeface="Times New Roman" panose="02020603050405020304"/>
                <a:cs typeface="Times New Roman" panose="02020603050405020304"/>
              </a:rPr>
              <a:t> </a:t>
            </a:r>
            <a:r>
              <a:rPr sz="2600" spc="-195" dirty="0">
                <a:latin typeface="Times New Roman" panose="02020603050405020304"/>
                <a:cs typeface="Times New Roman" panose="02020603050405020304"/>
              </a:rPr>
              <a:t>(</a:t>
            </a:r>
            <a:r>
              <a:rPr sz="2600" i="1" spc="-195" dirty="0">
                <a:latin typeface="Times New Roman" panose="02020603050405020304"/>
                <a:cs typeface="Times New Roman" panose="02020603050405020304"/>
              </a:rPr>
              <a:t>Nitrosipra</a:t>
            </a:r>
            <a:r>
              <a:rPr sz="2600" spc="-195" dirty="0">
                <a:latin typeface="Times New Roman" panose="02020603050405020304"/>
                <a:cs typeface="Times New Roman" panose="02020603050405020304"/>
              </a:rPr>
              <a:t>)</a:t>
            </a:r>
            <a:endParaRPr sz="2600" dirty="0">
              <a:latin typeface="Times New Roman" panose="02020603050405020304"/>
              <a:cs typeface="Times New Roman" panose="02020603050405020304"/>
            </a:endParaRPr>
          </a:p>
          <a:p>
            <a:pPr marL="331470" indent="-318770" algn="just">
              <a:lnSpc>
                <a:spcPct val="100000"/>
              </a:lnSpc>
              <a:buClr>
                <a:srgbClr val="EFAC00"/>
              </a:buClr>
              <a:buSzPct val="79000"/>
              <a:buFont typeface="OpenSymbol"/>
              <a:buChar char=""/>
              <a:tabLst>
                <a:tab pos="331470" algn="l"/>
              </a:tabLst>
            </a:pPr>
            <a:r>
              <a:rPr sz="2600" spc="-155" dirty="0">
                <a:latin typeface="Times New Roman" panose="02020603050405020304"/>
                <a:cs typeface="Times New Roman" panose="02020603050405020304"/>
              </a:rPr>
              <a:t>They </a:t>
            </a:r>
            <a:r>
              <a:rPr sz="2600" spc="-195" dirty="0">
                <a:latin typeface="Times New Roman" panose="02020603050405020304"/>
                <a:cs typeface="Times New Roman" panose="02020603050405020304"/>
              </a:rPr>
              <a:t>may </a:t>
            </a:r>
            <a:r>
              <a:rPr sz="2600" spc="-120" dirty="0">
                <a:latin typeface="Times New Roman" panose="02020603050405020304"/>
                <a:cs typeface="Times New Roman" panose="02020603050405020304"/>
              </a:rPr>
              <a:t>be</a:t>
            </a:r>
            <a:r>
              <a:rPr sz="2600" spc="135" dirty="0">
                <a:latin typeface="Times New Roman" panose="02020603050405020304"/>
                <a:cs typeface="Times New Roman" panose="02020603050405020304"/>
              </a:rPr>
              <a:t> </a:t>
            </a:r>
            <a:r>
              <a:rPr sz="2600" spc="-70" dirty="0">
                <a:latin typeface="Times New Roman" panose="02020603050405020304"/>
                <a:cs typeface="Times New Roman" panose="02020603050405020304"/>
              </a:rPr>
              <a:t>motile.</a:t>
            </a:r>
            <a:endParaRPr sz="2600" dirty="0">
              <a:latin typeface="Times New Roman" panose="02020603050405020304"/>
              <a:cs typeface="Times New Roman" panose="02020603050405020304"/>
            </a:endParaRPr>
          </a:p>
          <a:p>
            <a:pPr marL="330835" marR="215900" indent="-318770" algn="just">
              <a:lnSpc>
                <a:spcPct val="100000"/>
              </a:lnSpc>
              <a:spcBef>
                <a:spcPts val="360"/>
              </a:spcBef>
              <a:buClr>
                <a:srgbClr val="EFAC00"/>
              </a:buClr>
              <a:buSzPct val="79000"/>
              <a:buFont typeface="OpenSymbol"/>
              <a:buChar char=""/>
              <a:tabLst>
                <a:tab pos="331470" algn="l"/>
              </a:tabLst>
            </a:pPr>
            <a:r>
              <a:rPr sz="2600" spc="-155" dirty="0">
                <a:latin typeface="Times New Roman" panose="02020603050405020304"/>
                <a:cs typeface="Times New Roman" panose="02020603050405020304"/>
              </a:rPr>
              <a:t>They </a:t>
            </a:r>
            <a:r>
              <a:rPr sz="2600" spc="-95" dirty="0">
                <a:latin typeface="Times New Roman" panose="02020603050405020304"/>
                <a:cs typeface="Times New Roman" panose="02020603050405020304"/>
              </a:rPr>
              <a:t>are </a:t>
            </a:r>
            <a:r>
              <a:rPr sz="2600" spc="-114" dirty="0">
                <a:latin typeface="Times New Roman" panose="02020603050405020304"/>
                <a:cs typeface="Times New Roman" panose="02020603050405020304"/>
              </a:rPr>
              <a:t>characterised </a:t>
            </a:r>
            <a:r>
              <a:rPr sz="2600" spc="-180" dirty="0">
                <a:latin typeface="Times New Roman" panose="02020603050405020304"/>
                <a:cs typeface="Times New Roman" panose="02020603050405020304"/>
              </a:rPr>
              <a:t>by </a:t>
            </a:r>
            <a:r>
              <a:rPr sz="2600" spc="-70" dirty="0">
                <a:latin typeface="Times New Roman" panose="02020603050405020304"/>
                <a:cs typeface="Times New Roman" panose="02020603050405020304"/>
              </a:rPr>
              <a:t>their </a:t>
            </a:r>
            <a:r>
              <a:rPr sz="2600" spc="-130" dirty="0">
                <a:latin typeface="Times New Roman" panose="02020603050405020304"/>
                <a:cs typeface="Times New Roman" panose="02020603050405020304"/>
              </a:rPr>
              <a:t>ability </a:t>
            </a:r>
            <a:r>
              <a:rPr sz="2600" spc="-45" dirty="0">
                <a:latin typeface="Times New Roman" panose="02020603050405020304"/>
                <a:cs typeface="Times New Roman" panose="02020603050405020304"/>
              </a:rPr>
              <a:t>to </a:t>
            </a:r>
            <a:r>
              <a:rPr sz="2600" spc="-140" dirty="0">
                <a:latin typeface="Times New Roman" panose="02020603050405020304"/>
                <a:cs typeface="Times New Roman" panose="02020603050405020304"/>
              </a:rPr>
              <a:t>use </a:t>
            </a:r>
            <a:r>
              <a:rPr sz="2600" spc="-55" dirty="0">
                <a:latin typeface="Times New Roman" panose="02020603050405020304"/>
                <a:cs typeface="Times New Roman" panose="02020603050405020304"/>
              </a:rPr>
              <a:t>nitrite </a:t>
            </a:r>
            <a:r>
              <a:rPr sz="2600" spc="-204" dirty="0">
                <a:latin typeface="Times New Roman" panose="02020603050405020304"/>
                <a:cs typeface="Times New Roman" panose="02020603050405020304"/>
              </a:rPr>
              <a:t>as </a:t>
            </a:r>
            <a:r>
              <a:rPr sz="2600" spc="-80" dirty="0">
                <a:latin typeface="Times New Roman" panose="02020603050405020304"/>
                <a:cs typeface="Times New Roman" panose="02020603050405020304"/>
              </a:rPr>
              <a:t>the </a:t>
            </a:r>
            <a:r>
              <a:rPr lang="en-US" sz="2600" spc="-80" dirty="0">
                <a:latin typeface="Times New Roman" panose="02020603050405020304"/>
                <a:cs typeface="Times New Roman" panose="02020603050405020304"/>
              </a:rPr>
              <a:t>only engergy. </a:t>
            </a:r>
            <a:r>
              <a:rPr sz="2600" spc="-155" dirty="0">
                <a:latin typeface="Times New Roman" panose="02020603050405020304"/>
                <a:cs typeface="Times New Roman" panose="02020603050405020304"/>
              </a:rPr>
              <a:t>They </a:t>
            </a:r>
            <a:r>
              <a:rPr sz="2600" spc="-95" dirty="0">
                <a:latin typeface="Times New Roman" panose="02020603050405020304"/>
                <a:cs typeface="Times New Roman" panose="02020603050405020304"/>
              </a:rPr>
              <a:t>are </a:t>
            </a:r>
            <a:r>
              <a:rPr sz="2600" spc="-130" dirty="0">
                <a:latin typeface="Times New Roman" panose="02020603050405020304"/>
                <a:cs typeface="Times New Roman" panose="02020603050405020304"/>
              </a:rPr>
              <a:t>facultative </a:t>
            </a:r>
            <a:r>
              <a:rPr sz="2600" spc="-40" dirty="0">
                <a:latin typeface="Times New Roman" panose="02020603050405020304"/>
                <a:cs typeface="Times New Roman" panose="02020603050405020304"/>
              </a:rPr>
              <a:t>or </a:t>
            </a:r>
            <a:r>
              <a:rPr sz="2600" spc="-125" dirty="0">
                <a:latin typeface="Times New Roman" panose="02020603050405020304"/>
                <a:cs typeface="Times New Roman" panose="02020603050405020304"/>
              </a:rPr>
              <a:t>obligate</a:t>
            </a:r>
            <a:r>
              <a:rPr sz="2600" spc="80" dirty="0">
                <a:latin typeface="Times New Roman" panose="02020603050405020304"/>
                <a:cs typeface="Times New Roman" panose="02020603050405020304"/>
              </a:rPr>
              <a:t> </a:t>
            </a:r>
            <a:r>
              <a:rPr sz="2600" spc="-85" dirty="0">
                <a:latin typeface="Times New Roman" panose="02020603050405020304"/>
                <a:cs typeface="Times New Roman" panose="02020603050405020304"/>
              </a:rPr>
              <a:t>lithoautotrophs.</a:t>
            </a:r>
            <a:endParaRPr sz="2600" dirty="0">
              <a:latin typeface="Times New Roman" panose="02020603050405020304"/>
              <a:cs typeface="Times New Roman" panose="02020603050405020304"/>
            </a:endParaRPr>
          </a:p>
          <a:p>
            <a:pPr marL="330835" marR="222250" indent="-318770" algn="just">
              <a:lnSpc>
                <a:spcPct val="100000"/>
              </a:lnSpc>
              <a:spcBef>
                <a:spcPts val="365"/>
              </a:spcBef>
              <a:buClr>
                <a:srgbClr val="EFAC00"/>
              </a:buClr>
              <a:buSzPct val="79000"/>
              <a:buFont typeface="OpenSymbol"/>
              <a:buChar char=""/>
              <a:tabLst>
                <a:tab pos="331470" algn="l"/>
              </a:tabLst>
            </a:pPr>
            <a:r>
              <a:rPr sz="2600" spc="-155" dirty="0">
                <a:latin typeface="Times New Roman" panose="02020603050405020304"/>
                <a:cs typeface="Times New Roman" panose="02020603050405020304"/>
              </a:rPr>
              <a:t>They </a:t>
            </a:r>
            <a:r>
              <a:rPr sz="2600" spc="-145" dirty="0">
                <a:latin typeface="Times New Roman" panose="02020603050405020304"/>
                <a:cs typeface="Times New Roman" panose="02020603050405020304"/>
              </a:rPr>
              <a:t>fix </a:t>
            </a:r>
            <a:r>
              <a:rPr sz="2600" spc="-80" dirty="0">
                <a:latin typeface="Times New Roman" panose="02020603050405020304"/>
                <a:cs typeface="Times New Roman" panose="02020603050405020304"/>
              </a:rPr>
              <a:t>CO</a:t>
            </a:r>
            <a:r>
              <a:rPr sz="2600" spc="-80" baseline="-25000" dirty="0">
                <a:latin typeface="Times New Roman" panose="02020603050405020304"/>
                <a:cs typeface="Times New Roman" panose="02020603050405020304"/>
              </a:rPr>
              <a:t>2</a:t>
            </a:r>
            <a:r>
              <a:rPr sz="2600" spc="-80" dirty="0">
                <a:latin typeface="Times New Roman" panose="02020603050405020304"/>
                <a:cs typeface="Times New Roman" panose="02020603050405020304"/>
              </a:rPr>
              <a:t> </a:t>
            </a:r>
            <a:r>
              <a:rPr sz="2600" spc="-110" dirty="0">
                <a:latin typeface="Times New Roman" panose="02020603050405020304"/>
                <a:cs typeface="Times New Roman" panose="02020603050405020304"/>
              </a:rPr>
              <a:t>autotrophically </a:t>
            </a:r>
            <a:r>
              <a:rPr sz="2600" spc="-105" dirty="0">
                <a:latin typeface="Times New Roman" panose="02020603050405020304"/>
                <a:cs typeface="Times New Roman" panose="02020603050405020304"/>
              </a:rPr>
              <a:t>through </a:t>
            </a:r>
            <a:r>
              <a:rPr sz="2600" spc="-80" dirty="0">
                <a:latin typeface="Times New Roman" panose="02020603050405020304"/>
                <a:cs typeface="Times New Roman" panose="02020603050405020304"/>
              </a:rPr>
              <a:t>the </a:t>
            </a:r>
            <a:r>
              <a:rPr sz="2600" spc="-155" dirty="0">
                <a:latin typeface="Times New Roman" panose="02020603050405020304"/>
                <a:cs typeface="Times New Roman" panose="02020603050405020304"/>
              </a:rPr>
              <a:t>Calvin </a:t>
            </a:r>
            <a:r>
              <a:rPr sz="2600" spc="-145" dirty="0">
                <a:latin typeface="Times New Roman" panose="02020603050405020304"/>
                <a:cs typeface="Times New Roman" panose="02020603050405020304"/>
              </a:rPr>
              <a:t>cycle </a:t>
            </a:r>
            <a:r>
              <a:rPr sz="2600" spc="-75" dirty="0">
                <a:latin typeface="Times New Roman" panose="02020603050405020304"/>
                <a:cs typeface="Times New Roman" panose="02020603050405020304"/>
              </a:rPr>
              <a:t>but </a:t>
            </a:r>
            <a:r>
              <a:rPr lang="en-US" sz="2600" spc="-75" dirty="0">
                <a:latin typeface="Times New Roman" panose="02020603050405020304"/>
                <a:cs typeface="Times New Roman" panose="02020603050405020304"/>
              </a:rPr>
              <a:t>are not </a:t>
            </a:r>
            <a:r>
              <a:rPr sz="2600" spc="-95" dirty="0">
                <a:latin typeface="Times New Roman" panose="02020603050405020304"/>
                <a:cs typeface="Times New Roman" panose="02020603050405020304"/>
              </a:rPr>
              <a:t>photosynthetic.</a:t>
            </a:r>
            <a:endParaRPr sz="2600" dirty="0">
              <a:latin typeface="Times New Roman" panose="02020603050405020304"/>
              <a:cs typeface="Times New Roman" panose="02020603050405020304"/>
            </a:endParaRPr>
          </a:p>
          <a:p>
            <a:pPr marL="330835" marR="5080" indent="-318770" algn="just">
              <a:lnSpc>
                <a:spcPct val="100000"/>
              </a:lnSpc>
              <a:spcBef>
                <a:spcPts val="10"/>
              </a:spcBef>
              <a:buClr>
                <a:srgbClr val="EFAC00"/>
              </a:buClr>
              <a:buSzPct val="79000"/>
              <a:buFont typeface="OpenSymbol"/>
              <a:buChar char=""/>
              <a:tabLst>
                <a:tab pos="331470" algn="l"/>
              </a:tabLst>
            </a:pPr>
            <a:r>
              <a:rPr sz="2600" spc="-155" dirty="0">
                <a:latin typeface="Times New Roman" panose="02020603050405020304"/>
                <a:cs typeface="Times New Roman" panose="02020603050405020304"/>
              </a:rPr>
              <a:t>They </a:t>
            </a:r>
            <a:r>
              <a:rPr sz="2600" spc="-114" dirty="0">
                <a:latin typeface="Times New Roman" panose="02020603050405020304"/>
                <a:cs typeface="Times New Roman" panose="02020603050405020304"/>
              </a:rPr>
              <a:t>grow </a:t>
            </a:r>
            <a:r>
              <a:rPr sz="2600" spc="-105" dirty="0">
                <a:latin typeface="Times New Roman" panose="02020603050405020304"/>
                <a:cs typeface="Times New Roman" panose="02020603050405020304"/>
              </a:rPr>
              <a:t>best </a:t>
            </a:r>
            <a:r>
              <a:rPr sz="2600" spc="-125" dirty="0">
                <a:latin typeface="Times New Roman" panose="02020603050405020304"/>
                <a:cs typeface="Times New Roman" panose="02020603050405020304"/>
              </a:rPr>
              <a:t>in </a:t>
            </a:r>
            <a:r>
              <a:rPr sz="2600" spc="-80" dirty="0">
                <a:latin typeface="Times New Roman" panose="02020603050405020304"/>
                <a:cs typeface="Times New Roman" panose="02020603050405020304"/>
              </a:rPr>
              <a:t>the </a:t>
            </a:r>
            <a:r>
              <a:rPr sz="2600" spc="-114" dirty="0">
                <a:latin typeface="Times New Roman" panose="02020603050405020304"/>
                <a:cs typeface="Times New Roman" panose="02020603050405020304"/>
              </a:rPr>
              <a:t>dark </a:t>
            </a:r>
            <a:r>
              <a:rPr sz="2600" spc="-105" dirty="0">
                <a:latin typeface="Times New Roman" panose="02020603050405020304"/>
                <a:cs typeface="Times New Roman" panose="02020603050405020304"/>
              </a:rPr>
              <a:t>around </a:t>
            </a:r>
            <a:r>
              <a:rPr sz="2600" spc="-90" dirty="0">
                <a:latin typeface="Times New Roman" panose="02020603050405020304"/>
                <a:cs typeface="Times New Roman" panose="02020603050405020304"/>
              </a:rPr>
              <a:t>28°</a:t>
            </a:r>
            <a:r>
              <a:rPr sz="2600" spc="-90" dirty="0">
                <a:latin typeface="Times New Roman" panose="02020603050405020304"/>
                <a:cs typeface="Times New Roman" panose="02020603050405020304"/>
                <a:sym typeface="+mn-ea"/>
              </a:rPr>
              <a:t>C</a:t>
            </a:r>
            <a:r>
              <a:rPr lang="en-US" sz="2600" spc="-90" dirty="0">
                <a:latin typeface="Times New Roman" panose="02020603050405020304"/>
                <a:cs typeface="Times New Roman" panose="02020603050405020304"/>
                <a:sym typeface="+mn-ea"/>
              </a:rPr>
              <a:t> </a:t>
            </a:r>
            <a:r>
              <a:rPr sz="2600" spc="-90" dirty="0">
                <a:latin typeface="Times New Roman" panose="02020603050405020304"/>
                <a:cs typeface="Times New Roman" panose="02020603050405020304"/>
                <a:sym typeface="+mn-ea"/>
              </a:rPr>
              <a:t>at </a:t>
            </a:r>
            <a:r>
              <a:rPr sz="2600" spc="-130" dirty="0">
                <a:latin typeface="Times New Roman" panose="02020603050405020304"/>
                <a:cs typeface="Times New Roman" panose="02020603050405020304"/>
                <a:sym typeface="+mn-ea"/>
              </a:rPr>
              <a:t>pH </a:t>
            </a:r>
            <a:r>
              <a:rPr sz="2600" spc="-100" dirty="0">
                <a:latin typeface="Times New Roman" panose="02020603050405020304"/>
                <a:cs typeface="Times New Roman" panose="02020603050405020304"/>
                <a:sym typeface="+mn-ea"/>
              </a:rPr>
              <a:t>between </a:t>
            </a:r>
            <a:r>
              <a:rPr sz="2600" spc="-445" dirty="0" smtClean="0">
                <a:latin typeface="Times New Roman" panose="02020603050405020304"/>
                <a:cs typeface="Times New Roman" panose="02020603050405020304"/>
                <a:sym typeface="+mn-ea"/>
              </a:rPr>
              <a:t>7.</a:t>
            </a:r>
            <a:r>
              <a:rPr lang="en-US" sz="2600" spc="-445" dirty="0" smtClean="0">
                <a:latin typeface="Times New Roman" panose="02020603050405020304"/>
                <a:cs typeface="Times New Roman" panose="02020603050405020304"/>
                <a:sym typeface="+mn-ea"/>
              </a:rPr>
              <a:t> </a:t>
            </a:r>
            <a:r>
              <a:rPr sz="2600" spc="-445" dirty="0" smtClean="0">
                <a:latin typeface="Times New Roman" panose="02020603050405020304"/>
                <a:cs typeface="Times New Roman" panose="02020603050405020304"/>
                <a:sym typeface="+mn-ea"/>
              </a:rPr>
              <a:t>6</a:t>
            </a:r>
            <a:r>
              <a:rPr lang="en-US" sz="2600" spc="-445" dirty="0" smtClean="0">
                <a:latin typeface="Times New Roman" panose="02020603050405020304"/>
                <a:cs typeface="Times New Roman" panose="02020603050405020304"/>
                <a:sym typeface="+mn-ea"/>
              </a:rPr>
              <a:t> </a:t>
            </a:r>
            <a:r>
              <a:rPr sz="2600" spc="-445" dirty="0" smtClean="0">
                <a:latin typeface="Times New Roman" panose="02020603050405020304"/>
                <a:cs typeface="Times New Roman" panose="02020603050405020304"/>
                <a:sym typeface="+mn-ea"/>
              </a:rPr>
              <a:t>-</a:t>
            </a:r>
            <a:r>
              <a:rPr lang="en-US" sz="2600" spc="-445" dirty="0" smtClean="0">
                <a:latin typeface="Times New Roman" panose="02020603050405020304"/>
                <a:cs typeface="Times New Roman" panose="02020603050405020304"/>
                <a:sym typeface="+mn-ea"/>
              </a:rPr>
              <a:t> </a:t>
            </a:r>
            <a:r>
              <a:rPr sz="2600" spc="-445" dirty="0" smtClean="0">
                <a:latin typeface="Times New Roman" panose="02020603050405020304"/>
                <a:cs typeface="Times New Roman" panose="02020603050405020304"/>
                <a:sym typeface="+mn-ea"/>
              </a:rPr>
              <a:t>7.</a:t>
            </a:r>
            <a:r>
              <a:rPr lang="en-US" sz="2600" spc="-445" dirty="0" smtClean="0">
                <a:latin typeface="Times New Roman" panose="02020603050405020304"/>
                <a:cs typeface="Times New Roman" panose="02020603050405020304"/>
                <a:sym typeface="+mn-ea"/>
              </a:rPr>
              <a:t> </a:t>
            </a:r>
            <a:r>
              <a:rPr sz="2600" spc="-445" dirty="0" smtClean="0">
                <a:latin typeface="Times New Roman" panose="02020603050405020304"/>
                <a:cs typeface="Times New Roman" panose="02020603050405020304"/>
                <a:sym typeface="+mn-ea"/>
              </a:rPr>
              <a:t>8  </a:t>
            </a:r>
            <a:r>
              <a:rPr sz="2600" spc="-145" dirty="0">
                <a:latin typeface="Times New Roman" panose="02020603050405020304"/>
                <a:cs typeface="Times New Roman" panose="02020603050405020304"/>
                <a:sym typeface="+mn-ea"/>
              </a:rPr>
              <a:t>and </a:t>
            </a:r>
            <a:r>
              <a:rPr sz="2600" spc="-175" dirty="0">
                <a:latin typeface="Times New Roman" panose="02020603050405020304"/>
                <a:cs typeface="Times New Roman" panose="02020603050405020304"/>
                <a:sym typeface="+mn-ea"/>
              </a:rPr>
              <a:t>many </a:t>
            </a:r>
            <a:r>
              <a:rPr sz="2600" spc="-114" dirty="0">
                <a:latin typeface="Times New Roman" panose="02020603050405020304"/>
                <a:cs typeface="Times New Roman" panose="02020603050405020304"/>
                <a:sym typeface="+mn-ea"/>
              </a:rPr>
              <a:t>grow </a:t>
            </a:r>
            <a:r>
              <a:rPr sz="2600" spc="-120" dirty="0">
                <a:latin typeface="Times New Roman" panose="02020603050405020304"/>
                <a:cs typeface="Times New Roman" panose="02020603050405020304"/>
                <a:sym typeface="+mn-ea"/>
              </a:rPr>
              <a:t>mixotrophically than</a:t>
            </a:r>
            <a:r>
              <a:rPr sz="2600" spc="215" dirty="0">
                <a:latin typeface="Times New Roman" panose="02020603050405020304"/>
                <a:cs typeface="Times New Roman" panose="02020603050405020304"/>
                <a:sym typeface="+mn-ea"/>
              </a:rPr>
              <a:t> </a:t>
            </a:r>
            <a:r>
              <a:rPr sz="2600" spc="-100" dirty="0">
                <a:latin typeface="Times New Roman" panose="02020603050405020304"/>
                <a:cs typeface="Times New Roman" panose="02020603050405020304"/>
                <a:sym typeface="+mn-ea"/>
              </a:rPr>
              <a:t>lithoautotrophically.</a:t>
            </a:r>
            <a:endParaRPr sz="2600" dirty="0">
              <a:latin typeface="Times New Roman" panose="02020603050405020304"/>
              <a:cs typeface="Times New Roman" panose="02020603050405020304"/>
            </a:endParaRPr>
          </a:p>
          <a:p>
            <a:pPr marL="331470" indent="-318770" algn="just">
              <a:lnSpc>
                <a:spcPct val="100000"/>
              </a:lnSpc>
              <a:buClr>
                <a:srgbClr val="EFAC00"/>
              </a:buClr>
              <a:buSzPct val="79000"/>
              <a:buFont typeface="OpenSymbol"/>
              <a:buChar char=""/>
              <a:tabLst>
                <a:tab pos="331470" algn="l"/>
              </a:tabLst>
            </a:pPr>
            <a:r>
              <a:rPr sz="2600" spc="-155" dirty="0">
                <a:latin typeface="Times New Roman" panose="02020603050405020304"/>
                <a:cs typeface="Times New Roman" panose="02020603050405020304"/>
                <a:sym typeface="+mn-ea"/>
              </a:rPr>
              <a:t>They </a:t>
            </a:r>
            <a:r>
              <a:rPr sz="2600" spc="-180" dirty="0">
                <a:latin typeface="Times New Roman" panose="02020603050405020304"/>
                <a:cs typeface="Times New Roman" panose="02020603050405020304"/>
                <a:sym typeface="+mn-ea"/>
              </a:rPr>
              <a:t>have </a:t>
            </a:r>
            <a:r>
              <a:rPr sz="2600" spc="-140" dirty="0">
                <a:latin typeface="Times New Roman" panose="02020603050405020304"/>
                <a:cs typeface="Times New Roman" panose="02020603050405020304"/>
                <a:sym typeface="+mn-ea"/>
              </a:rPr>
              <a:t>all </a:t>
            </a:r>
            <a:r>
              <a:rPr sz="2600" spc="-80" dirty="0">
                <a:latin typeface="Times New Roman" panose="02020603050405020304"/>
                <a:cs typeface="Times New Roman" panose="02020603050405020304"/>
                <a:sym typeface="+mn-ea"/>
              </a:rPr>
              <a:t>the </a:t>
            </a:r>
            <a:r>
              <a:rPr sz="2600" spc="-160" dirty="0">
                <a:latin typeface="Times New Roman" panose="02020603050405020304"/>
                <a:cs typeface="Times New Roman" panose="02020603050405020304"/>
                <a:sym typeface="+mn-ea"/>
              </a:rPr>
              <a:t>enzymes </a:t>
            </a:r>
            <a:r>
              <a:rPr sz="2600" spc="-150" dirty="0">
                <a:latin typeface="Times New Roman" panose="02020603050405020304"/>
                <a:cs typeface="Times New Roman" panose="02020603050405020304"/>
                <a:sym typeface="+mn-ea"/>
              </a:rPr>
              <a:t>of </a:t>
            </a:r>
            <a:r>
              <a:rPr sz="2600" spc="-85" dirty="0">
                <a:latin typeface="Times New Roman" panose="02020603050405020304"/>
                <a:cs typeface="Times New Roman" panose="02020603050405020304"/>
                <a:sym typeface="+mn-ea"/>
              </a:rPr>
              <a:t>the </a:t>
            </a:r>
            <a:r>
              <a:rPr sz="2600" spc="-110" dirty="0">
                <a:latin typeface="Times New Roman" panose="02020603050405020304"/>
                <a:cs typeface="Times New Roman" panose="02020603050405020304"/>
                <a:sym typeface="+mn-ea"/>
              </a:rPr>
              <a:t>tricarboxylic</a:t>
            </a:r>
            <a:r>
              <a:rPr sz="2600" spc="55" dirty="0">
                <a:latin typeface="Times New Roman" panose="02020603050405020304"/>
                <a:cs typeface="Times New Roman" panose="02020603050405020304"/>
                <a:sym typeface="+mn-ea"/>
              </a:rPr>
              <a:t> </a:t>
            </a:r>
            <a:r>
              <a:rPr sz="2600" spc="-140" dirty="0">
                <a:latin typeface="Times New Roman" panose="02020603050405020304"/>
                <a:cs typeface="Times New Roman" panose="02020603050405020304"/>
                <a:sym typeface="+mn-ea"/>
              </a:rPr>
              <a:t>acid </a:t>
            </a:r>
            <a:r>
              <a:rPr sz="2600" spc="-100" dirty="0">
                <a:latin typeface="Times New Roman" panose="02020603050405020304"/>
                <a:cs typeface="Times New Roman" panose="02020603050405020304"/>
                <a:sym typeface="+mn-ea"/>
              </a:rPr>
              <a:t>cycle.</a:t>
            </a:r>
            <a:r>
              <a:rPr sz="2600" spc="-90" dirty="0">
                <a:latin typeface="Times New Roman" panose="02020603050405020304"/>
                <a:cs typeface="Times New Roman" panose="02020603050405020304"/>
              </a:rPr>
              <a:t> </a:t>
            </a:r>
            <a:endParaRPr sz="2400"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aphicFrame>
        <p:nvGraphicFramePr>
          <p:cNvPr id="3" name="Table 2"/>
          <p:cNvGraphicFramePr/>
          <p:nvPr/>
        </p:nvGraphicFramePr>
        <p:xfrm>
          <a:off x="410845" y="1565910"/>
          <a:ext cx="11448415" cy="3876675"/>
        </p:xfrm>
        <a:graphic>
          <a:graphicData uri="http://schemas.openxmlformats.org/drawingml/2006/table">
            <a:tbl>
              <a:tblPr firstRow="1" bandRow="1">
                <a:tableStyleId>{5C22544A-7EE6-4342-B048-85BDC9FD1C3A}</a:tableStyleId>
              </a:tblPr>
              <a:tblGrid>
                <a:gridCol w="5649595"/>
                <a:gridCol w="1602105"/>
                <a:gridCol w="1149350"/>
                <a:gridCol w="958215"/>
                <a:gridCol w="2089150"/>
              </a:tblGrid>
              <a:tr h="365760">
                <a:tc gridSpan="5">
                  <a:txBody>
                    <a:bodyPr/>
                    <a:p>
                      <a:pPr algn="ctr">
                        <a:buNone/>
                      </a:pPr>
                      <a:r>
                        <a:rPr lang="en-US">
                          <a:solidFill>
                            <a:schemeClr val="tx1"/>
                          </a:solidFill>
                        </a:rPr>
                        <a:t>Ammonium Oxidizing Bacteria</a:t>
                      </a:r>
                      <a:endParaRPr lang="en-US">
                        <a:solidFill>
                          <a:schemeClr val="tx1"/>
                        </a:solidFill>
                      </a:endParaRPr>
                    </a:p>
                  </a:txBody>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r>
              <a:tr h="914400">
                <a:tc>
                  <a:txBody>
                    <a:bodyPr/>
                    <a:p>
                      <a:pPr algn="ctr">
                        <a:buNone/>
                      </a:pPr>
                      <a:r>
                        <a:rPr lang="en-US" b="1">
                          <a:solidFill>
                            <a:schemeClr val="tx1"/>
                          </a:solidFill>
                        </a:rPr>
                        <a:t>Characteristics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Genus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Phylogenetic Group</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DNA (mol% GC)</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Habitat</a:t>
                      </a:r>
                      <a:endParaRPr lang="en-US" b="1">
                        <a:solidFill>
                          <a:schemeClr val="tx1"/>
                        </a:solidFill>
                      </a:endParaRPr>
                    </a:p>
                  </a:txBody>
                  <a:tcPr>
                    <a:solidFill>
                      <a:schemeClr val="accent1">
                        <a:lumMod val="20000"/>
                        <a:lumOff val="80000"/>
                      </a:schemeClr>
                    </a:solidFill>
                  </a:tcPr>
                </a:tc>
              </a:tr>
              <a:tr h="676275">
                <a:tc>
                  <a:txBody>
                    <a:bodyPr/>
                    <a:p>
                      <a:pPr>
                        <a:buNone/>
                      </a:pPr>
                      <a:r>
                        <a:rPr lang="en-US">
                          <a:solidFill>
                            <a:schemeClr val="tx1"/>
                          </a:solidFill>
                        </a:rPr>
                        <a:t>Gram-negative short to long rods,motile (polar flagellajor nonmotile):peripheral membran systems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Nitrosomonas</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45-53</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Sewage, soil, freshwater, marine</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Large cocci, motile, vesicular or peripheral membranes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Nitrosococcus</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Gamma </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49-50</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Freshwater,marine</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Spirals, motile(pentrnchous flagella);no obious membrane system</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Nitrosospira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54</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 Pleomorphic.lobular,compartmented cells;motile(pentrichous flagella</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Nitrosolobus</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Beta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54</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a:t>
                      </a:r>
                      <a:endParaRPr lang="en-US">
                        <a:solidFill>
                          <a:schemeClr val="tx1"/>
                        </a:solidFill>
                      </a:endParaRPr>
                    </a:p>
                  </a:txBody>
                  <a:tcPr>
                    <a:solidFill>
                      <a:schemeClr val="accent1">
                        <a:lumMod val="20000"/>
                        <a:lumOff val="80000"/>
                      </a:schemeClr>
                    </a:solidFill>
                  </a:tcPr>
                </a:tc>
              </a:tr>
            </a:tbl>
          </a:graphicData>
        </a:graphic>
      </p:graphicFrame>
      <p:sp>
        <p:nvSpPr>
          <p:cNvPr id="4" name="Text Box 3"/>
          <p:cNvSpPr txBox="1"/>
          <p:nvPr/>
        </p:nvSpPr>
        <p:spPr>
          <a:xfrm>
            <a:off x="1741805" y="729615"/>
            <a:ext cx="9187815" cy="460375"/>
          </a:xfrm>
          <a:prstGeom prst="rect">
            <a:avLst/>
          </a:prstGeom>
          <a:noFill/>
        </p:spPr>
        <p:txBody>
          <a:bodyPr wrap="square" rtlCol="0" anchor="t">
            <a:spAutoFit/>
          </a:bodyPr>
          <a:p>
            <a:r>
              <a:rPr lang="en-US" sz="2400" b="1">
                <a:solidFill>
                  <a:schemeClr val="accent4"/>
                </a:solidFill>
                <a:effectLst/>
              </a:rPr>
              <a:t>Properties and Characteristics of Ammonia Oxidizing Bacteria</a:t>
            </a:r>
            <a:endParaRPr lang="en-US" sz="2400" b="1">
              <a:solidFill>
                <a:schemeClr val="accent4"/>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89435" y="545974"/>
            <a:ext cx="340519" cy="260145"/>
          </a:xfrm>
          <a:prstGeom prst="rect">
            <a:avLst/>
          </a:prstGeom>
          <a:solidFill>
            <a:schemeClr val="accent1">
              <a:lumMod val="7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aphicFrame>
        <p:nvGraphicFramePr>
          <p:cNvPr id="3" name="Table 2"/>
          <p:cNvGraphicFramePr/>
          <p:nvPr/>
        </p:nvGraphicFramePr>
        <p:xfrm>
          <a:off x="410845" y="1565910"/>
          <a:ext cx="11448415" cy="3876675"/>
        </p:xfrm>
        <a:graphic>
          <a:graphicData uri="http://schemas.openxmlformats.org/drawingml/2006/table">
            <a:tbl>
              <a:tblPr firstRow="1" bandRow="1">
                <a:tableStyleId>{5C22544A-7EE6-4342-B048-85BDC9FD1C3A}</a:tableStyleId>
              </a:tblPr>
              <a:tblGrid>
                <a:gridCol w="5649595"/>
                <a:gridCol w="1602105"/>
                <a:gridCol w="1270000"/>
                <a:gridCol w="837565"/>
                <a:gridCol w="2089150"/>
              </a:tblGrid>
              <a:tr h="365760">
                <a:tc gridSpan="5">
                  <a:txBody>
                    <a:bodyPr/>
                    <a:p>
                      <a:pPr algn="ctr">
                        <a:buNone/>
                      </a:pPr>
                      <a:r>
                        <a:rPr lang="en-US">
                          <a:solidFill>
                            <a:schemeClr val="tx1"/>
                          </a:solidFill>
                        </a:rPr>
                        <a:t>Nitrite Oxidizing Bacteria</a:t>
                      </a:r>
                      <a:endParaRPr lang="en-US">
                        <a:solidFill>
                          <a:schemeClr val="tx1"/>
                        </a:solidFill>
                      </a:endParaRPr>
                    </a:p>
                  </a:txBody>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c hMerge="1">
                  <a:tcPr>
                    <a:solidFill>
                      <a:schemeClr val="accent1">
                        <a:lumMod val="20000"/>
                        <a:lumOff val="80000"/>
                      </a:schemeClr>
                    </a:solidFill>
                  </a:tcPr>
                </a:tc>
              </a:tr>
              <a:tr h="914400">
                <a:tc>
                  <a:txBody>
                    <a:bodyPr/>
                    <a:p>
                      <a:pPr algn="ctr">
                        <a:buNone/>
                      </a:pPr>
                      <a:r>
                        <a:rPr lang="en-US" b="1">
                          <a:solidFill>
                            <a:schemeClr val="tx1"/>
                          </a:solidFill>
                        </a:rPr>
                        <a:t>Characteristics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Genus</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Phylogenetic Group</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DNA (mol% GC)</a:t>
                      </a:r>
                      <a:endParaRPr lang="en-US" b="1">
                        <a:solidFill>
                          <a:schemeClr val="tx1"/>
                        </a:solidFill>
                      </a:endParaRPr>
                    </a:p>
                  </a:txBody>
                  <a:tcPr>
                    <a:solidFill>
                      <a:schemeClr val="accent1">
                        <a:lumMod val="20000"/>
                        <a:lumOff val="80000"/>
                      </a:schemeClr>
                    </a:solidFill>
                  </a:tcPr>
                </a:tc>
                <a:tc>
                  <a:txBody>
                    <a:bodyPr/>
                    <a:p>
                      <a:pPr algn="ctr">
                        <a:buNone/>
                      </a:pPr>
                      <a:r>
                        <a:rPr lang="en-US" b="1">
                          <a:solidFill>
                            <a:schemeClr val="tx1"/>
                          </a:solidFill>
                        </a:rPr>
                        <a:t>Habitat</a:t>
                      </a:r>
                      <a:endParaRPr lang="en-US" b="1">
                        <a:solidFill>
                          <a:schemeClr val="tx1"/>
                        </a:solidFill>
                      </a:endParaRPr>
                    </a:p>
                  </a:txBody>
                  <a:tcPr>
                    <a:solidFill>
                      <a:schemeClr val="accent1">
                        <a:lumMod val="20000"/>
                        <a:lumOff val="80000"/>
                      </a:schemeClr>
                    </a:solidFill>
                  </a:tcPr>
                </a:tc>
              </a:tr>
              <a:tr h="676275">
                <a:tc>
                  <a:txBody>
                    <a:bodyPr/>
                    <a:p>
                      <a:pPr>
                        <a:buNone/>
                      </a:pPr>
                      <a:r>
                        <a:rPr lang="en-US">
                          <a:solidFill>
                            <a:schemeClr val="tx1"/>
                          </a:solidFill>
                        </a:rPr>
                        <a:t>Short rods, reproduce by budding, occasionally motile (single subterminal flagella) or non-motile; mermbrane</a:t>
                      </a:r>
                      <a:endParaRPr lang="en-US">
                        <a:solidFill>
                          <a:schemeClr val="tx1"/>
                        </a:solidFill>
                      </a:endParaRPr>
                    </a:p>
                    <a:p>
                      <a:pPr>
                        <a:buNone/>
                      </a:pPr>
                      <a:r>
                        <a:rPr lang="en-US">
                          <a:solidFill>
                            <a:schemeClr val="tx1"/>
                          </a:solidFill>
                        </a:rPr>
                        <a:t>system arranged as a polar cap</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Nitrobacter</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Alpha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59-62</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Sewage, soil, freshwater, marine</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Long, slender rods,nonmotile,no obvious membrane system</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Nitrospina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Delta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58</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Marine</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Large Cocci, motile (one or tio subterminal fiagellum) membrane system randomly arranged in tubes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Nitrococcus</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Gamma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61</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Marine</a:t>
                      </a:r>
                      <a:endParaRPr lang="en-US">
                        <a:solidFill>
                          <a:schemeClr val="tx1"/>
                        </a:solidFill>
                      </a:endParaRPr>
                    </a:p>
                  </a:txBody>
                  <a:tcPr>
                    <a:solidFill>
                      <a:schemeClr val="accent1">
                        <a:lumMod val="20000"/>
                        <a:lumOff val="80000"/>
                      </a:schemeClr>
                    </a:solidFill>
                  </a:tcPr>
                </a:tc>
              </a:tr>
              <a:tr h="640080">
                <a:tc>
                  <a:txBody>
                    <a:bodyPr/>
                    <a:p>
                      <a:pPr>
                        <a:buNone/>
                      </a:pPr>
                      <a:r>
                        <a:rPr lang="en-US">
                          <a:solidFill>
                            <a:schemeClr val="tx1"/>
                          </a:solidFill>
                        </a:rPr>
                        <a:t>Helical to vibroid-shaped cells: nonmotile;no internal membranes</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Nitrospira</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Nitrospirae</a:t>
                      </a:r>
                      <a:endParaRPr lang="en-US">
                        <a:solidFill>
                          <a:schemeClr val="tx1"/>
                        </a:solidFill>
                      </a:endParaRPr>
                    </a:p>
                  </a:txBody>
                  <a:tcPr>
                    <a:solidFill>
                      <a:schemeClr val="accent1">
                        <a:lumMod val="20000"/>
                        <a:lumOff val="80000"/>
                      </a:schemeClr>
                    </a:solidFill>
                  </a:tcPr>
                </a:tc>
                <a:tc>
                  <a:txBody>
                    <a:bodyPr/>
                    <a:p>
                      <a:pPr algn="ctr">
                        <a:buNone/>
                      </a:pPr>
                      <a:r>
                        <a:rPr lang="en-US">
                          <a:solidFill>
                            <a:schemeClr val="tx1"/>
                          </a:solidFill>
                        </a:rPr>
                        <a:t>50</a:t>
                      </a:r>
                      <a:endParaRPr lang="en-US">
                        <a:solidFill>
                          <a:schemeClr val="tx1"/>
                        </a:solidFill>
                      </a:endParaRPr>
                    </a:p>
                  </a:txBody>
                  <a:tcPr>
                    <a:solidFill>
                      <a:schemeClr val="accent1">
                        <a:lumMod val="20000"/>
                        <a:lumOff val="80000"/>
                      </a:schemeClr>
                    </a:solidFill>
                  </a:tcPr>
                </a:tc>
                <a:tc>
                  <a:txBody>
                    <a:bodyPr/>
                    <a:p>
                      <a:pPr>
                        <a:buNone/>
                      </a:pPr>
                      <a:r>
                        <a:rPr lang="en-US">
                          <a:solidFill>
                            <a:schemeClr val="tx1"/>
                          </a:solidFill>
                        </a:rPr>
                        <a:t>Soil, marine</a:t>
                      </a:r>
                      <a:endParaRPr lang="en-US">
                        <a:solidFill>
                          <a:schemeClr val="tx1"/>
                        </a:solidFill>
                      </a:endParaRPr>
                    </a:p>
                  </a:txBody>
                  <a:tcPr>
                    <a:solidFill>
                      <a:schemeClr val="accent1">
                        <a:lumMod val="20000"/>
                        <a:lumOff val="80000"/>
                      </a:schemeClr>
                    </a:solidFill>
                  </a:tcPr>
                </a:tc>
              </a:tr>
            </a:tbl>
          </a:graphicData>
        </a:graphic>
      </p:graphicFrame>
      <p:sp>
        <p:nvSpPr>
          <p:cNvPr id="4" name="Text Box 3"/>
          <p:cNvSpPr txBox="1"/>
          <p:nvPr/>
        </p:nvSpPr>
        <p:spPr>
          <a:xfrm>
            <a:off x="1959610" y="823595"/>
            <a:ext cx="8590915" cy="460375"/>
          </a:xfrm>
          <a:prstGeom prst="rect">
            <a:avLst/>
          </a:prstGeom>
          <a:noFill/>
        </p:spPr>
        <p:txBody>
          <a:bodyPr wrap="square" rtlCol="0" anchor="t">
            <a:spAutoFit/>
          </a:bodyPr>
          <a:p>
            <a:r>
              <a:rPr lang="en-US" sz="2400" b="1">
                <a:solidFill>
                  <a:schemeClr val="accent4"/>
                </a:solidFill>
                <a:effectLst/>
              </a:rPr>
              <a:t>Properties and Characteristics of Nitrite </a:t>
            </a:r>
            <a:r>
              <a:rPr lang="en-US" sz="2400" b="1">
                <a:solidFill>
                  <a:schemeClr val="accent4"/>
                </a:solidFill>
                <a:effectLst/>
              </a:rPr>
              <a:t>Oxidizing Bacteria</a:t>
            </a:r>
            <a:endParaRPr lang="en-US" b="1"/>
          </a:p>
        </p:txBody>
      </p:sp>
    </p:spTree>
  </p:cSld>
  <p:clrMapOvr>
    <a:masterClrMapping/>
  </p:clrMapOvr>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0"/>
</p:tagLst>
</file>

<file path=ppt/tags/tag11.xml><?xml version="1.0" encoding="utf-8"?>
<p:tagLst xmlns:p="http://schemas.openxmlformats.org/presentationml/2006/main">
  <p:tag name="PA" val="v3.0.0"/>
</p:tagLst>
</file>

<file path=ppt/tags/tag12.xml><?xml version="1.0" encoding="utf-8"?>
<p:tagLst xmlns:p="http://schemas.openxmlformats.org/presentationml/2006/main">
  <p:tag name="PA" val="v3.0.1"/>
</p:tagLst>
</file>

<file path=ppt/tags/tag2.xml><?xml version="1.0" encoding="utf-8"?>
<p:tagLst xmlns:p="http://schemas.openxmlformats.org/presentationml/2006/main">
  <p:tag name="PA" val="v3.0.0"/>
</p:tagLst>
</file>

<file path=ppt/tags/tag3.xml><?xml version="1.0" encoding="utf-8"?>
<p:tagLst xmlns:p="http://schemas.openxmlformats.org/presentationml/2006/main">
  <p:tag name="PA" val="v3.0.0"/>
</p:tagLst>
</file>

<file path=ppt/tags/tag4.xml><?xml version="1.0" encoding="utf-8"?>
<p:tagLst xmlns:p="http://schemas.openxmlformats.org/presentationml/2006/main">
  <p:tag name="PA" val="v3.0.0"/>
</p:tagLst>
</file>

<file path=ppt/tags/tag5.xml><?xml version="1.0" encoding="utf-8"?>
<p:tagLst xmlns:p="http://schemas.openxmlformats.org/presentationml/2006/main">
  <p:tag name="PA" val="v3.0.0"/>
</p:tagLst>
</file>

<file path=ppt/tags/tag6.xml><?xml version="1.0" encoding="utf-8"?>
<p:tagLst xmlns:p="http://schemas.openxmlformats.org/presentationml/2006/main">
  <p:tag name="PA" val="v3.0.0"/>
</p:tagLst>
</file>

<file path=ppt/tags/tag7.xml><?xml version="1.0" encoding="utf-8"?>
<p:tagLst xmlns:p="http://schemas.openxmlformats.org/presentationml/2006/main">
  <p:tag name="PA" val="v3.0.0"/>
</p:tagLst>
</file>

<file path=ppt/tags/tag8.xml><?xml version="1.0" encoding="utf-8"?>
<p:tagLst xmlns:p="http://schemas.openxmlformats.org/presentationml/2006/main">
  <p:tag name="PA" val="v3.0.0"/>
</p:tagLst>
</file>

<file path=ppt/tags/tag9.xml><?xml version="1.0" encoding="utf-8"?>
<p:tagLst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13750</Words>
  <Application>WPS Presentation</Application>
  <PresentationFormat>宽屏</PresentationFormat>
  <Paragraphs>386</Paragraphs>
  <Slides>26</Slides>
  <Notes>1</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26</vt:i4>
      </vt:variant>
    </vt:vector>
  </HeadingPairs>
  <TitlesOfParts>
    <vt:vector size="50" baseType="lpstr">
      <vt:lpstr>Arial</vt:lpstr>
      <vt:lpstr>SimSun</vt:lpstr>
      <vt:lpstr>Wingdings</vt:lpstr>
      <vt:lpstr>DengXian</vt:lpstr>
      <vt:lpstr>Microsoft YaHei</vt:lpstr>
      <vt:lpstr>Century Gothic</vt:lpstr>
      <vt:lpstr>SimHei</vt:lpstr>
      <vt:lpstr>Times New Roman</vt:lpstr>
      <vt:lpstr>Microsoft YaHei Light</vt:lpstr>
      <vt:lpstr>Times New Roman</vt:lpstr>
      <vt:lpstr>Wingdings</vt:lpstr>
      <vt:lpstr>OpenSymbol</vt:lpstr>
      <vt:lpstr>AMGDT</vt:lpstr>
      <vt:lpstr>冬青黑体简体中文 W3</vt:lpstr>
      <vt:lpstr>Gulim</vt:lpstr>
      <vt:lpstr>Malgun Gothic</vt:lpstr>
      <vt:lpstr>Arial Unicode MS</vt:lpstr>
      <vt:lpstr>DengXian Light</vt:lpstr>
      <vt:lpstr>Wingdings</vt:lpstr>
      <vt:lpstr>Trebuchet MS</vt:lpstr>
      <vt:lpstr>Arial</vt:lpstr>
      <vt:lpstr>Carlito</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What is Denitrification (Important)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美仑设计</dc:creator>
  <cp:keywords>www.51pptmoban.com</cp:keywords>
  <cp:lastModifiedBy>Administrator</cp:lastModifiedBy>
  <cp:revision>31</cp:revision>
  <dcterms:created xsi:type="dcterms:W3CDTF">2018-09-12T16:22:00Z</dcterms:created>
  <dcterms:modified xsi:type="dcterms:W3CDTF">2021-10-25T22:11:13Z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53E3B66A3AAA48E3BCDA818A40EF9DA3</vt:lpwstr>
  </property>
</Properties>
</file>