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62" r:id="rId5"/>
    <p:sldId id="258" r:id="rId6"/>
    <p:sldId id="263" r:id="rId7"/>
    <p:sldId id="259" r:id="rId8"/>
    <p:sldId id="261" r:id="rId9"/>
    <p:sldId id="25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5052" y="2793048"/>
            <a:ext cx="10943167" cy="1082675"/>
          </a:xfrm>
        </p:spPr>
        <p:txBody>
          <a:bodyPr/>
          <a:lstStyle/>
          <a:p>
            <a:pPr algn="ctr"/>
            <a:r>
              <a:rPr lang="en-US" sz="4000" b="1" dirty="0">
                <a:solidFill>
                  <a:schemeClr val="tx1"/>
                </a:solidFill>
                <a:effectLst>
                  <a:outerShdw blurRad="38100" dist="19050" dir="2700000" algn="tl" rotWithShape="0">
                    <a:schemeClr val="dk1">
                      <a:alpha val="40000"/>
                    </a:schemeClr>
                  </a:outerShdw>
                </a:effectLst>
              </a:rPr>
              <a:t>A brief comparison between Liberia and Malaysia e</a:t>
            </a:r>
            <a:r>
              <a:rPr lang="en-US" sz="4000" b="1" dirty="0">
                <a:solidFill>
                  <a:schemeClr val="tx1"/>
                </a:solidFill>
                <a:effectLst>
                  <a:outerShdw blurRad="38100" dist="19050" dir="2700000" algn="tl" rotWithShape="0">
                    <a:schemeClr val="dk1">
                      <a:alpha val="40000"/>
                    </a:schemeClr>
                  </a:outerShdw>
                </a:effectLst>
                <a:sym typeface="+mn-ea"/>
              </a:rPr>
              <a:t>ffluent discharge regulations</a:t>
            </a:r>
            <a:endParaRPr lang="en-US" sz="4000" b="1" dirty="0">
              <a:solidFill>
                <a:schemeClr val="tx1"/>
              </a:solidFill>
              <a:effectLst>
                <a:outerShdw blurRad="38100" dist="19050" dir="2700000" algn="tl" rotWithShape="0">
                  <a:schemeClr val="dk1">
                    <a:alpha val="40000"/>
                  </a:schemeClr>
                </a:outerShdw>
              </a:effectLst>
              <a:sym typeface="+mn-ea"/>
            </a:endParaRPr>
          </a:p>
        </p:txBody>
      </p:sp>
      <p:sp>
        <p:nvSpPr>
          <p:cNvPr id="4" name="Text Box 3"/>
          <p:cNvSpPr txBox="1"/>
          <p:nvPr/>
        </p:nvSpPr>
        <p:spPr>
          <a:xfrm>
            <a:off x="7210425" y="4735830"/>
            <a:ext cx="4636135" cy="922020"/>
          </a:xfrm>
          <a:prstGeom prst="rect">
            <a:avLst/>
          </a:prstGeom>
          <a:noFill/>
        </p:spPr>
        <p:txBody>
          <a:bodyPr wrap="square" rtlCol="0" anchor="t">
            <a:spAutoFit/>
          </a:bodyPr>
          <a:p>
            <a:r>
              <a:rPr lang="en-US" b="1"/>
              <a:t>Course: Water Treatment Technology Name: Sahr Emmanuel (伊曼沙)</a:t>
            </a:r>
            <a:endParaRPr lang="en-US" b="1"/>
          </a:p>
          <a:p>
            <a:r>
              <a:rPr lang="en-US" b="1"/>
              <a:t>ID#: M202161014</a:t>
            </a:r>
            <a:endParaRPr 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81990"/>
            <a:ext cx="10515600" cy="763905"/>
          </a:xfrm>
        </p:spPr>
        <p:txBody>
          <a:bodyPr>
            <a:normAutofit fontScale="90000"/>
          </a:bodyPr>
          <a:p>
            <a:pPr algn="ctr"/>
            <a:r>
              <a:rPr b="1" dirty="0">
                <a:solidFill>
                  <a:schemeClr val="tx1"/>
                </a:solidFill>
                <a:latin typeface="Arial" panose="020B0604020202020204"/>
                <a:cs typeface="Arial" panose="020B0604020202020204"/>
                <a:sym typeface="+mn-ea"/>
              </a:rPr>
              <a:t>Introduction</a:t>
            </a:r>
            <a:br>
              <a:rPr>
                <a:solidFill>
                  <a:schemeClr val="tx1"/>
                </a:solidFill>
                <a:latin typeface="Arial" panose="020B0604020202020204"/>
                <a:cs typeface="Arial" panose="020B0604020202020204"/>
              </a:rPr>
            </a:br>
            <a:endParaRPr lang="en-US">
              <a:solidFill>
                <a:schemeClr val="tx1"/>
              </a:solidFill>
              <a:latin typeface="Arial" panose="020B0604020202020204"/>
              <a:cs typeface="Arial" panose="020B0604020202020204"/>
            </a:endParaRPr>
          </a:p>
        </p:txBody>
      </p:sp>
      <p:sp>
        <p:nvSpPr>
          <p:cNvPr id="4" name="Text Box 3"/>
          <p:cNvSpPr txBox="1"/>
          <p:nvPr/>
        </p:nvSpPr>
        <p:spPr>
          <a:xfrm>
            <a:off x="838200" y="1221105"/>
            <a:ext cx="10676255" cy="5774055"/>
          </a:xfrm>
          <a:prstGeom prst="rect">
            <a:avLst/>
          </a:prstGeom>
          <a:noFill/>
        </p:spPr>
        <p:txBody>
          <a:bodyPr wrap="square" rtlCol="0" anchor="t">
            <a:spAutoFit/>
          </a:bodyPr>
          <a:p>
            <a:pPr marL="744855">
              <a:lnSpc>
                <a:spcPct val="200000"/>
              </a:lnSpc>
              <a:spcBef>
                <a:spcPts val="1100"/>
              </a:spcBef>
            </a:pPr>
            <a:r>
              <a:rPr lang="en-US" sz="2400">
                <a:solidFill>
                  <a:schemeClr val="accent2"/>
                </a:solidFill>
                <a:latin typeface="Times New Roman" panose="02020603050405020304" charset="0"/>
                <a:cs typeface="Times New Roman" panose="02020603050405020304" charset="0"/>
                <a:sym typeface="+mn-ea"/>
              </a:rPr>
              <a:t>Industrial effluent</a:t>
            </a:r>
            <a:r>
              <a:rPr lang="en-US" sz="2400">
                <a:latin typeface="Times New Roman" panose="02020603050405020304" charset="0"/>
                <a:cs typeface="Times New Roman" panose="02020603050405020304" charset="0"/>
                <a:sym typeface="+mn-ea"/>
              </a:rPr>
              <a:t> means any waste in the form  of liquid or wastewater generated from  manufacturing process including the treatment of  water for water supply or any activity occurring at  any industrial premises;</a:t>
            </a:r>
            <a:endParaRPr lang="en-US" sz="2400">
              <a:latin typeface="Times New Roman" panose="02020603050405020304" charset="0"/>
              <a:cs typeface="Times New Roman" panose="02020603050405020304" charset="0"/>
            </a:endParaRPr>
          </a:p>
          <a:p>
            <a:pPr marL="744855">
              <a:lnSpc>
                <a:spcPct val="200000"/>
              </a:lnSpc>
              <a:spcBef>
                <a:spcPts val="1100"/>
              </a:spcBef>
            </a:pPr>
            <a:r>
              <a:rPr lang="en-US" sz="2400">
                <a:solidFill>
                  <a:schemeClr val="accent2"/>
                </a:solidFill>
                <a:latin typeface="Times New Roman" panose="02020603050405020304" charset="0"/>
                <a:cs typeface="Times New Roman" panose="02020603050405020304" charset="0"/>
                <a:sym typeface="+mn-ea"/>
              </a:rPr>
              <a:t>Industrial Effluent Treatment Systems:</a:t>
            </a:r>
            <a:r>
              <a:rPr lang="en-US" sz="2400">
                <a:latin typeface="Times New Roman" panose="02020603050405020304" charset="0"/>
                <a:cs typeface="Times New Roman" panose="02020603050405020304" charset="0"/>
                <a:sym typeface="+mn-ea"/>
              </a:rPr>
              <a:t> any facility including the effluent collection  system, designed and constructed for the  purpose of reducing the potential of the industrial  effluent or mixed effluent to cause pollution.</a:t>
            </a:r>
            <a:endParaRPr lang="en-US" sz="2400">
              <a:latin typeface="Times New Roman" panose="02020603050405020304" charset="0"/>
              <a:cs typeface="Times New Roman" panose="02020603050405020304" charset="0"/>
            </a:endParaRPr>
          </a:p>
          <a:p>
            <a:pPr>
              <a:lnSpc>
                <a:spcPct val="200000"/>
              </a:lnSpc>
              <a:spcBef>
                <a:spcPts val="15"/>
              </a:spcBef>
            </a:pPr>
            <a:endParaRPr>
              <a:latin typeface="Times New Roman" panose="02020603050405020304" charset="0"/>
              <a:cs typeface="Times New Roman" panose="02020603050405020304" charset="0"/>
            </a:endParaRPr>
          </a:p>
          <a:p>
            <a:pPr marL="744855" marR="501650">
              <a:lnSpc>
                <a:spcPct val="200000"/>
              </a:lnSpc>
            </a:pPr>
            <a:endParaRPr 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703580"/>
            <a:ext cx="10972800" cy="582613"/>
          </a:xfrm>
        </p:spPr>
        <p:txBody>
          <a:bodyPr/>
          <a:p>
            <a:pPr algn="ctr"/>
            <a:r>
              <a:rPr lang="en-US" b="1">
                <a:latin typeface="Times New Roman" panose="02020603050405020304" charset="0"/>
                <a:cs typeface="Times New Roman" panose="02020603050405020304" charset="0"/>
                <a:sym typeface="+mn-ea"/>
              </a:rPr>
              <a:t>Environment Protection and Management Law of the Republic of Liberia</a:t>
            </a:r>
            <a:br>
              <a:rPr lang="en-US" b="1">
                <a:latin typeface="Times New Roman" panose="02020603050405020304" charset="0"/>
                <a:cs typeface="Times New Roman" panose="02020603050405020304" charset="0"/>
              </a:rPr>
            </a:br>
            <a:endParaRPr lang="en-US" b="1"/>
          </a:p>
        </p:txBody>
      </p:sp>
      <p:sp>
        <p:nvSpPr>
          <p:cNvPr id="3" name="Content Placeholder 2"/>
          <p:cNvSpPr>
            <a:spLocks noGrp="1"/>
          </p:cNvSpPr>
          <p:nvPr>
            <p:ph idx="1"/>
          </p:nvPr>
        </p:nvSpPr>
        <p:spPr>
          <a:xfrm>
            <a:off x="609600" y="1522730"/>
            <a:ext cx="10972800" cy="4953000"/>
          </a:xfrm>
        </p:spPr>
        <p:txBody>
          <a:bodyPr/>
          <a:p>
            <a:pPr marL="0" indent="0" algn="ctr">
              <a:buNone/>
            </a:pPr>
            <a:r>
              <a:rPr lang="en-US" sz="2800">
                <a:latin typeface="Times New Roman" panose="02020603050405020304" charset="0"/>
                <a:cs typeface="Times New Roman" panose="02020603050405020304" charset="0"/>
                <a:sym typeface="+mn-ea"/>
              </a:rPr>
              <a:t>AN ACT ADOPTING THE ENVIRONMENT PROTECTION AND MANAGEMENT LAW OF THE REPUBLIC OF LIBERIA- </a:t>
            </a:r>
            <a:endParaRPr lang="en-US" sz="2800">
              <a:latin typeface="Times New Roman" panose="02020603050405020304" charset="0"/>
              <a:cs typeface="Times New Roman" panose="02020603050405020304" charset="0"/>
              <a:sym typeface="+mn-ea"/>
            </a:endParaRPr>
          </a:p>
          <a:p>
            <a:pPr marL="0" indent="0" algn="ctr">
              <a:buNone/>
            </a:pPr>
            <a:r>
              <a:rPr lang="en-US" sz="2800">
                <a:latin typeface="Times New Roman" panose="02020603050405020304" charset="0"/>
                <a:cs typeface="Times New Roman" panose="02020603050405020304" charset="0"/>
                <a:sym typeface="+mn-ea"/>
              </a:rPr>
              <a:t>April 30, 2003</a:t>
            </a:r>
            <a:endParaRPr lang="en-US" sz="2800">
              <a:latin typeface="Times New Roman" panose="02020603050405020304" charset="0"/>
              <a:cs typeface="Times New Roman" panose="02020603050405020304" charset="0"/>
              <a:sym typeface="+mn-ea"/>
            </a:endParaRPr>
          </a:p>
          <a:p>
            <a:pPr marL="0" indent="0" algn="just">
              <a:buNone/>
            </a:pPr>
            <a:endParaRPr lang="en-US" sz="2800">
              <a:latin typeface="Times New Roman" panose="02020603050405020304" charset="0"/>
              <a:cs typeface="Times New Roman" panose="02020603050405020304" charset="0"/>
            </a:endParaRPr>
          </a:p>
          <a:p>
            <a:pPr marL="0" indent="0" algn="just">
              <a:buNone/>
            </a:pPr>
            <a:r>
              <a:rPr lang="en-US" sz="2800">
                <a:latin typeface="Times New Roman" panose="02020603050405020304" charset="0"/>
                <a:cs typeface="Times New Roman" panose="02020603050405020304" charset="0"/>
              </a:rPr>
              <a:t>This Act establishes a legal framework for the sustainable development, management and protection of the environment by the Environment Protection Agency in partnership with regulated Ministries and organizations and in a close and responsive relationship with the people of Liberia; and to provide high quality information and advice on the state of the environment and for matters connected therewith.</a:t>
            </a:r>
            <a:endParaRPr lang="en-US" sz="2800">
              <a:latin typeface="Times New Roman" panose="02020603050405020304" charset="0"/>
              <a:cs typeface="Times New Roman" panose="02020603050405020304" charset="0"/>
            </a:endParaRPr>
          </a:p>
          <a:p>
            <a:pPr marL="0" indent="0" algn="just">
              <a:buNone/>
            </a:pPr>
            <a:endParaRPr lang="en-US" sz="28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140970"/>
            <a:ext cx="10515600" cy="447675"/>
          </a:xfrm>
        </p:spPr>
        <p:txBody>
          <a:bodyPr>
            <a:normAutofit fontScale="90000"/>
          </a:bodyPr>
          <a:p>
            <a:pPr algn="ctr"/>
            <a:r>
              <a:rPr lang="en-US" sz="2400"/>
              <a:t>Liberia Effluent Discharge standard</a:t>
            </a:r>
            <a:endParaRPr lang="en-US" sz="2400"/>
          </a:p>
        </p:txBody>
      </p:sp>
      <p:graphicFrame>
        <p:nvGraphicFramePr>
          <p:cNvPr id="7" name="Content Placeholder 6"/>
          <p:cNvGraphicFramePr/>
          <p:nvPr>
            <p:ph idx="1"/>
          </p:nvPr>
        </p:nvGraphicFramePr>
        <p:xfrm>
          <a:off x="441325" y="588645"/>
          <a:ext cx="11277600" cy="6103620"/>
        </p:xfrm>
        <a:graphic>
          <a:graphicData uri="http://schemas.openxmlformats.org/drawingml/2006/table">
            <a:tbl>
              <a:tblPr firstRow="1" bandRow="1">
                <a:tableStyleId>{5C22544A-7EE6-4342-B048-85BDC9FD1C3A}</a:tableStyleId>
              </a:tblPr>
              <a:tblGrid>
                <a:gridCol w="8159750"/>
                <a:gridCol w="3117850"/>
              </a:tblGrid>
              <a:tr h="197485">
                <a:tc>
                  <a:txBody>
                    <a:bodyPr/>
                    <a:p>
                      <a:pPr indent="0">
                        <a:buNone/>
                      </a:pPr>
                      <a:r>
                        <a:rPr lang="en-US" sz="1200" b="1">
                          <a:solidFill>
                            <a:schemeClr val="tx1"/>
                          </a:solidFill>
                          <a:latin typeface="Times New Roman" panose="02020603050405020304" charset="0"/>
                          <a:cs typeface="Times New Roman" panose="02020603050405020304" charset="0"/>
                        </a:rPr>
                        <a:t>Parameter</a:t>
                      </a:r>
                      <a:endParaRPr lang="en-US" sz="1200" b="1">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1">
                          <a:solidFill>
                            <a:schemeClr val="tx1"/>
                          </a:solidFill>
                          <a:latin typeface="Times New Roman" panose="02020603050405020304" charset="0"/>
                          <a:cs typeface="Times New Roman" panose="02020603050405020304" charset="0"/>
                        </a:rPr>
                        <a:t>AllowableLimits (max)</a:t>
                      </a:r>
                      <a:endParaRPr lang="en-US" sz="1200" b="1">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215">
                <a:tc>
                  <a:txBody>
                    <a:bodyPr/>
                    <a:p>
                      <a:pPr indent="0">
                        <a:buNone/>
                      </a:pPr>
                      <a:r>
                        <a:rPr lang="en-US" sz="1200" b="0">
                          <a:solidFill>
                            <a:schemeClr val="tx1"/>
                          </a:solidFill>
                          <a:latin typeface="Times New Roman" panose="02020603050405020304" charset="0"/>
                          <a:cs typeface="Times New Roman" panose="02020603050405020304" charset="0"/>
                        </a:rPr>
                        <a:t>Arsenic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0.02</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850">
                <a:tc>
                  <a:txBody>
                    <a:bodyPr/>
                    <a:p>
                      <a:pPr indent="0">
                        <a:buNone/>
                      </a:pPr>
                      <a:r>
                        <a:rPr lang="en-US" sz="1200" b="0">
                          <a:solidFill>
                            <a:schemeClr val="tx1"/>
                          </a:solidFill>
                          <a:latin typeface="Times New Roman" panose="02020603050405020304" charset="0"/>
                          <a:cs typeface="Times New Roman" panose="02020603050405020304" charset="0"/>
                        </a:rPr>
                        <a:t>Arsenic and its compounds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0.1</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7485">
                <a:tc>
                  <a:txBody>
                    <a:bodyPr/>
                    <a:p>
                      <a:pPr indent="0">
                        <a:buNone/>
                      </a:pPr>
                      <a:r>
                        <a:rPr lang="en-US" sz="1200" b="0">
                          <a:solidFill>
                            <a:schemeClr val="tx1"/>
                          </a:solidFill>
                          <a:latin typeface="Times New Roman" panose="02020603050405020304" charset="0"/>
                          <a:cs typeface="Times New Roman" panose="02020603050405020304" charset="0"/>
                        </a:rPr>
                        <a:t>Benzene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0.1</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850">
                <a:tc>
                  <a:txBody>
                    <a:bodyPr/>
                    <a:p>
                      <a:pPr indent="0">
                        <a:buNone/>
                      </a:pPr>
                      <a:r>
                        <a:rPr lang="en-US" sz="1200" b="0">
                          <a:solidFill>
                            <a:schemeClr val="tx1"/>
                          </a:solidFill>
                          <a:latin typeface="Times New Roman" panose="02020603050405020304" charset="0"/>
                          <a:cs typeface="Times New Roman" panose="02020603050405020304" charset="0"/>
                        </a:rPr>
                        <a:t>Biochemical Oxygen Demand (BOD 5days at 20 </a:t>
                      </a:r>
                      <a:r>
                        <a:rPr lang="en-US" sz="1200" b="0" baseline="30000">
                          <a:solidFill>
                            <a:schemeClr val="tx1"/>
                          </a:solidFill>
                          <a:latin typeface="Times New Roman" panose="02020603050405020304" charset="0"/>
                          <a:cs typeface="Times New Roman" panose="02020603050405020304" charset="0"/>
                        </a:rPr>
                        <a:t>o</a:t>
                      </a:r>
                      <a:r>
                        <a:rPr lang="en-US" sz="1200" b="0">
                          <a:solidFill>
                            <a:schemeClr val="tx1"/>
                          </a:solidFill>
                          <a:latin typeface="Times New Roman" panose="02020603050405020304" charset="0"/>
                          <a:cs typeface="Times New Roman" panose="02020603050405020304" charset="0"/>
                        </a:rPr>
                        <a:t>C)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30</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850">
                <a:tc>
                  <a:txBody>
                    <a:bodyPr/>
                    <a:p>
                      <a:pPr indent="0">
                        <a:buNone/>
                      </a:pPr>
                      <a:r>
                        <a:rPr lang="en-US" sz="1200" b="0">
                          <a:solidFill>
                            <a:schemeClr val="tx1"/>
                          </a:solidFill>
                          <a:latin typeface="Times New Roman" panose="02020603050405020304" charset="0"/>
                          <a:cs typeface="Times New Roman" panose="02020603050405020304" charset="0"/>
                        </a:rPr>
                        <a:t>Boron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1.0</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850">
                <a:tc>
                  <a:txBody>
                    <a:bodyPr/>
                    <a:p>
                      <a:pPr indent="0">
                        <a:buNone/>
                      </a:pPr>
                      <a:r>
                        <a:rPr lang="en-US" sz="1200" b="0">
                          <a:solidFill>
                            <a:schemeClr val="tx1"/>
                          </a:solidFill>
                          <a:latin typeface="Times New Roman" panose="02020603050405020304" charset="0"/>
                          <a:cs typeface="Times New Roman" panose="02020603050405020304" charset="0"/>
                        </a:rPr>
                        <a:t>Boron and its compounds – non marine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10</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215">
                <a:tc>
                  <a:txBody>
                    <a:bodyPr/>
                    <a:p>
                      <a:pPr indent="0">
                        <a:buNone/>
                      </a:pPr>
                      <a:r>
                        <a:rPr lang="en-US" sz="1200" b="0">
                          <a:solidFill>
                            <a:schemeClr val="tx1"/>
                          </a:solidFill>
                          <a:latin typeface="Times New Roman" panose="02020603050405020304" charset="0"/>
                          <a:cs typeface="Times New Roman" panose="02020603050405020304" charset="0"/>
                        </a:rPr>
                        <a:t>Boron and its compounds –marine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30</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850">
                <a:tc>
                  <a:txBody>
                    <a:bodyPr/>
                    <a:p>
                      <a:pPr indent="0">
                        <a:buNone/>
                      </a:pPr>
                      <a:r>
                        <a:rPr lang="en-US" sz="1200" b="0">
                          <a:solidFill>
                            <a:schemeClr val="tx1"/>
                          </a:solidFill>
                          <a:latin typeface="Times New Roman" panose="02020603050405020304" charset="0"/>
                          <a:cs typeface="Times New Roman" panose="02020603050405020304" charset="0"/>
                        </a:rPr>
                        <a:t>Cadmium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0.01</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850">
                <a:tc>
                  <a:txBody>
                    <a:bodyPr/>
                    <a:p>
                      <a:pPr indent="0">
                        <a:buNone/>
                      </a:pPr>
                      <a:r>
                        <a:rPr lang="en-US" sz="1200" b="0">
                          <a:solidFill>
                            <a:schemeClr val="tx1"/>
                          </a:solidFill>
                          <a:latin typeface="Times New Roman" panose="02020603050405020304" charset="0"/>
                          <a:cs typeface="Times New Roman" panose="02020603050405020304" charset="0"/>
                        </a:rPr>
                        <a:t>Cadmium and its compounds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0.1</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7485">
                <a:tc>
                  <a:txBody>
                    <a:bodyPr/>
                    <a:p>
                      <a:pPr indent="0">
                        <a:buNone/>
                      </a:pPr>
                      <a:r>
                        <a:rPr lang="en-US" sz="1200" b="0">
                          <a:solidFill>
                            <a:schemeClr val="tx1"/>
                          </a:solidFill>
                          <a:latin typeface="Times New Roman" panose="02020603050405020304" charset="0"/>
                          <a:cs typeface="Times New Roman" panose="02020603050405020304" charset="0"/>
                        </a:rPr>
                        <a:t>Carbon tetrachloride</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0.02</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7485">
                <a:tc>
                  <a:txBody>
                    <a:bodyPr/>
                    <a:p>
                      <a:pPr indent="0">
                        <a:buNone/>
                      </a:pPr>
                      <a:r>
                        <a:rPr lang="en-US" sz="1200" b="0">
                          <a:solidFill>
                            <a:schemeClr val="tx1"/>
                          </a:solidFill>
                          <a:latin typeface="Times New Roman" panose="02020603050405020304" charset="0"/>
                          <a:cs typeface="Times New Roman" panose="02020603050405020304" charset="0"/>
                        </a:rPr>
                        <a:t>Chemical Oxygen Demand (COD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50</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5580">
                <a:tc>
                  <a:txBody>
                    <a:bodyPr/>
                    <a:p>
                      <a:pPr indent="0">
                        <a:buNone/>
                      </a:pPr>
                      <a:r>
                        <a:rPr lang="en-US" sz="1200" b="0">
                          <a:solidFill>
                            <a:schemeClr val="tx1"/>
                          </a:solidFill>
                          <a:latin typeface="Times New Roman" panose="02020603050405020304" charset="0"/>
                          <a:cs typeface="Times New Roman" panose="02020603050405020304" charset="0"/>
                        </a:rPr>
                        <a:t>Chromium VI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0.05</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8120">
                <a:tc>
                  <a:txBody>
                    <a:bodyPr/>
                    <a:p>
                      <a:pPr indent="0">
                        <a:buNone/>
                      </a:pPr>
                      <a:r>
                        <a:rPr lang="en-US" sz="1200" b="0">
                          <a:solidFill>
                            <a:schemeClr val="tx1"/>
                          </a:solidFill>
                          <a:latin typeface="Times New Roman" panose="02020603050405020304" charset="0"/>
                          <a:cs typeface="Times New Roman" panose="02020603050405020304" charset="0"/>
                        </a:rPr>
                        <a:t>Chloride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250</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215">
                <a:tc>
                  <a:txBody>
                    <a:bodyPr/>
                    <a:p>
                      <a:pPr indent="0">
                        <a:buNone/>
                      </a:pPr>
                      <a:r>
                        <a:rPr lang="en-US" sz="1200" b="0">
                          <a:solidFill>
                            <a:schemeClr val="tx1"/>
                          </a:solidFill>
                          <a:latin typeface="Times New Roman" panose="02020603050405020304" charset="0"/>
                          <a:cs typeface="Times New Roman" panose="02020603050405020304" charset="0"/>
                        </a:rPr>
                        <a:t>Chromium total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2</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850">
                <a:tc>
                  <a:txBody>
                    <a:bodyPr/>
                    <a:p>
                      <a:pPr indent="0">
                        <a:buNone/>
                      </a:pPr>
                      <a:r>
                        <a:rPr lang="en-US" sz="1200" b="0">
                          <a:solidFill>
                            <a:schemeClr val="tx1"/>
                          </a:solidFill>
                          <a:latin typeface="Times New Roman" panose="02020603050405020304" charset="0"/>
                          <a:cs typeface="Times New Roman" panose="02020603050405020304" charset="0"/>
                        </a:rPr>
                        <a:t>cis –1,2- dichloro ethylene</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0.4</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215">
                <a:tc>
                  <a:txBody>
                    <a:bodyPr/>
                    <a:p>
                      <a:pPr indent="0">
                        <a:buNone/>
                      </a:pPr>
                      <a:r>
                        <a:rPr lang="en-US" sz="1200" b="0">
                          <a:latin typeface="Times New Roman" panose="02020603050405020304" charset="0"/>
                          <a:cs typeface="Times New Roman" panose="02020603050405020304" charset="0"/>
                        </a:rPr>
                        <a:t>Total Dissolved solids (mg/l)</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tc>
                <a:tc>
                  <a:txBody>
                    <a:bodyPr/>
                    <a:p>
                      <a:pPr indent="0" algn="ctr">
                        <a:buNone/>
                      </a:pPr>
                      <a:r>
                        <a:rPr lang="en-US" sz="1200" b="0">
                          <a:latin typeface="Times New Roman" panose="02020603050405020304" charset="0"/>
                          <a:cs typeface="Times New Roman" panose="02020603050405020304" charset="0"/>
                        </a:rPr>
                        <a:t>1200</a:t>
                      </a:r>
                      <a:endParaRPr lang="en-US" sz="12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tc>
              </a:tr>
              <a:tr h="198120">
                <a:tc>
                  <a:txBody>
                    <a:bodyPr/>
                    <a:p>
                      <a:pPr indent="0">
                        <a:buNone/>
                      </a:pPr>
                      <a:r>
                        <a:rPr lang="en-US" sz="1200" b="0">
                          <a:solidFill>
                            <a:schemeClr val="tx1"/>
                          </a:solidFill>
                          <a:latin typeface="Times New Roman" panose="02020603050405020304" charset="0"/>
                          <a:cs typeface="Times New Roman" panose="02020603050405020304" charset="0"/>
                        </a:rPr>
                        <a:t>Dichloromethane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0.2</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5580">
                <a:tc>
                  <a:txBody>
                    <a:bodyPr/>
                    <a:p>
                      <a:pPr indent="0">
                        <a:buNone/>
                      </a:pPr>
                      <a:r>
                        <a:rPr lang="en-US" sz="1200" b="0">
                          <a:solidFill>
                            <a:schemeClr val="tx1"/>
                          </a:solidFill>
                          <a:latin typeface="Times New Roman" panose="02020603050405020304" charset="0"/>
                          <a:cs typeface="Times New Roman" panose="02020603050405020304" charset="0"/>
                        </a:rPr>
                        <a:t>Dissolved iron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10</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7485">
                <a:tc>
                  <a:txBody>
                    <a:bodyPr/>
                    <a:p>
                      <a:pPr indent="0">
                        <a:buNone/>
                      </a:pPr>
                      <a:r>
                        <a:rPr lang="en-US" sz="1200" b="0">
                          <a:solidFill>
                            <a:schemeClr val="tx1"/>
                          </a:solidFill>
                          <a:latin typeface="Times New Roman" panose="02020603050405020304" charset="0"/>
                          <a:cs typeface="Times New Roman" panose="02020603050405020304" charset="0"/>
                        </a:rPr>
                        <a:t>Dissolved Manganese(mg/l)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10</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7485">
                <a:tc>
                  <a:txBody>
                    <a:bodyPr/>
                    <a:p>
                      <a:pPr indent="0">
                        <a:buNone/>
                      </a:pPr>
                      <a:r>
                        <a:rPr lang="en-US" sz="1200" b="0">
                          <a:solidFill>
                            <a:schemeClr val="tx1"/>
                          </a:solidFill>
                          <a:latin typeface="Times New Roman" panose="02020603050405020304" charset="0"/>
                          <a:cs typeface="Times New Roman" panose="02020603050405020304" charset="0"/>
                        </a:rPr>
                        <a:t>Fluoride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1.5</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850">
                <a:tc>
                  <a:txBody>
                    <a:bodyPr/>
                    <a:p>
                      <a:pPr indent="0">
                        <a:buNone/>
                      </a:pPr>
                      <a:r>
                        <a:rPr lang="en-US" sz="1200" b="0">
                          <a:solidFill>
                            <a:schemeClr val="tx1"/>
                          </a:solidFill>
                          <a:latin typeface="Times New Roman" panose="02020603050405020304" charset="0"/>
                          <a:cs typeface="Times New Roman" panose="02020603050405020304" charset="0"/>
                        </a:rPr>
                        <a:t>Fluoride and its compounds (marine and non-marine)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8</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850">
                <a:tc>
                  <a:txBody>
                    <a:bodyPr/>
                    <a:p>
                      <a:pPr indent="0">
                        <a:buNone/>
                      </a:pPr>
                      <a:r>
                        <a:rPr lang="en-US" sz="1200" b="0">
                          <a:solidFill>
                            <a:schemeClr val="tx1"/>
                          </a:solidFill>
                          <a:latin typeface="Times New Roman" panose="02020603050405020304" charset="0"/>
                          <a:cs typeface="Times New Roman" panose="02020603050405020304" charset="0"/>
                        </a:rPr>
                        <a:t>Lead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0.01</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215">
                <a:tc>
                  <a:txBody>
                    <a:bodyPr/>
                    <a:p>
                      <a:pPr indent="0">
                        <a:buNone/>
                      </a:pPr>
                      <a:r>
                        <a:rPr lang="en-US" sz="1200" b="0">
                          <a:solidFill>
                            <a:schemeClr val="tx1"/>
                          </a:solidFill>
                          <a:latin typeface="Times New Roman" panose="02020603050405020304" charset="0"/>
                          <a:cs typeface="Times New Roman" panose="02020603050405020304" charset="0"/>
                        </a:rPr>
                        <a:t>n-Hexane extracts (animal and vegetable fats)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30</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850">
                <a:tc>
                  <a:txBody>
                    <a:bodyPr/>
                    <a:p>
                      <a:pPr indent="0">
                        <a:buNone/>
                      </a:pPr>
                      <a:r>
                        <a:rPr lang="en-US" sz="1200" b="0">
                          <a:solidFill>
                            <a:schemeClr val="tx1"/>
                          </a:solidFill>
                          <a:latin typeface="Times New Roman" panose="02020603050405020304" charset="0"/>
                          <a:cs typeface="Times New Roman" panose="02020603050405020304" charset="0"/>
                        </a:rPr>
                        <a:t>n-Hexane extracts (mineral oil)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5</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393700">
                <a:tc>
                  <a:txBody>
                    <a:bodyPr/>
                    <a:p>
                      <a:pPr indent="0">
                        <a:buNone/>
                      </a:pPr>
                      <a:r>
                        <a:rPr lang="en-US" sz="1200" b="0">
                          <a:solidFill>
                            <a:schemeClr val="tx1"/>
                          </a:solidFill>
                          <a:latin typeface="Times New Roman" panose="02020603050405020304" charset="0"/>
                          <a:cs typeface="Times New Roman" panose="02020603050405020304" charset="0"/>
                        </a:rPr>
                        <a:t>Organo-Phosphorus compounds (parathion,methyl parathion,methyl demeton and Ethyl parantrophenylphenylphosphorothroate, EPN only)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1.0</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7485">
                <a:tc>
                  <a:txBody>
                    <a:bodyPr/>
                    <a:p>
                      <a:pPr indent="0">
                        <a:buNone/>
                      </a:pPr>
                      <a:r>
                        <a:rPr lang="en-US" sz="1200" b="0">
                          <a:solidFill>
                            <a:schemeClr val="tx1"/>
                          </a:solidFill>
                          <a:latin typeface="Times New Roman" panose="02020603050405020304" charset="0"/>
                          <a:cs typeface="Times New Roman" panose="02020603050405020304" charset="0"/>
                        </a:rPr>
                        <a:t>Polychlorinated biphenyls, PCBs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0.003</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850">
                <a:tc>
                  <a:txBody>
                    <a:bodyPr/>
                    <a:p>
                      <a:pPr indent="0">
                        <a:buNone/>
                      </a:pPr>
                      <a:r>
                        <a:rPr lang="en-US" sz="1200" b="0">
                          <a:solidFill>
                            <a:schemeClr val="tx1"/>
                          </a:solidFill>
                          <a:latin typeface="Times New Roman" panose="02020603050405020304" charset="0"/>
                          <a:cs typeface="Times New Roman" panose="02020603050405020304" charset="0"/>
                        </a:rPr>
                        <a:t>pH ( Hydrogen ion activity	marine)</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5.0-9.0</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6215">
                <a:tc>
                  <a:txBody>
                    <a:bodyPr/>
                    <a:p>
                      <a:pPr indent="0">
                        <a:buNone/>
                      </a:pPr>
                      <a:r>
                        <a:rPr lang="en-US" sz="1200" b="0">
                          <a:solidFill>
                            <a:schemeClr val="tx1"/>
                          </a:solidFill>
                          <a:latin typeface="Times New Roman" panose="02020603050405020304" charset="0"/>
                          <a:cs typeface="Times New Roman" panose="02020603050405020304" charset="0"/>
                        </a:rPr>
                        <a:t>pH ( Hydrogen ion activity--non marine)</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5-8.5</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r h="197485">
                <a:tc>
                  <a:txBody>
                    <a:bodyPr/>
                    <a:p>
                      <a:pPr indent="0">
                        <a:buNone/>
                      </a:pPr>
                      <a:r>
                        <a:rPr lang="en-US" sz="1200" b="0">
                          <a:solidFill>
                            <a:schemeClr val="tx1"/>
                          </a:solidFill>
                          <a:latin typeface="Times New Roman" panose="02020603050405020304" charset="0"/>
                          <a:cs typeface="Times New Roman" panose="02020603050405020304" charset="0"/>
                        </a:rPr>
                        <a:t>Phenols (mg/l)</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c>
                  <a:txBody>
                    <a:bodyPr/>
                    <a:p>
                      <a:pPr indent="0" algn="ctr">
                        <a:buNone/>
                      </a:pPr>
                      <a:r>
                        <a:rPr lang="en-US" sz="1200" b="0">
                          <a:solidFill>
                            <a:schemeClr val="tx1"/>
                          </a:solidFill>
                          <a:latin typeface="Times New Roman" panose="02020603050405020304" charset="0"/>
                          <a:cs typeface="Times New Roman" panose="02020603050405020304" charset="0"/>
                        </a:rPr>
                        <a:t>0.001</a:t>
                      </a:r>
                      <a:endParaRPr lang="en-US" sz="1200" b="0">
                        <a:solidFill>
                          <a:schemeClr val="tx1"/>
                        </a:solidFill>
                        <a:latin typeface="Times New Roman" panose="02020603050405020304" charset="0"/>
                        <a:ea typeface="Times New Roman" panose="02020603050405020304" charset="0"/>
                        <a:cs typeface="Times New Roman" panose="02020603050405020304" charset="0"/>
                      </a:endParaRPr>
                    </a:p>
                  </a:txBody>
                  <a:tcPr marL="0" marR="0" marT="0" marB="0" vert="horz" anchor="ctr" anchorCtr="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Content Placeholder 6"/>
          <p:cNvGraphicFramePr/>
          <p:nvPr>
            <p:ph idx="1"/>
          </p:nvPr>
        </p:nvGraphicFramePr>
        <p:xfrm>
          <a:off x="182880" y="808355"/>
          <a:ext cx="11826875" cy="5939155"/>
        </p:xfrm>
        <a:graphic>
          <a:graphicData uri="http://schemas.openxmlformats.org/drawingml/2006/table">
            <a:tbl>
              <a:tblPr firstRow="1" bandRow="1">
                <a:tableStyleId>{5940675A-B579-460E-94D1-54222C63F5DA}</a:tableStyleId>
              </a:tblPr>
              <a:tblGrid>
                <a:gridCol w="2710815"/>
                <a:gridCol w="615950"/>
                <a:gridCol w="534035"/>
                <a:gridCol w="520065"/>
                <a:gridCol w="582930"/>
                <a:gridCol w="584200"/>
                <a:gridCol w="484505"/>
                <a:gridCol w="287020"/>
                <a:gridCol w="288290"/>
                <a:gridCol w="269240"/>
                <a:gridCol w="518160"/>
                <a:gridCol w="600710"/>
                <a:gridCol w="303530"/>
                <a:gridCol w="303530"/>
                <a:gridCol w="304165"/>
                <a:gridCol w="583565"/>
                <a:gridCol w="584200"/>
                <a:gridCol w="583565"/>
                <a:gridCol w="584200"/>
                <a:gridCol w="584200"/>
              </a:tblGrid>
              <a:tr h="995680">
                <a:tc>
                  <a:txBody>
                    <a:bodyPr/>
                    <a:p>
                      <a:pPr indent="0" algn="ctr">
                        <a:lnSpc>
                          <a:spcPct val="300000"/>
                        </a:lnSpc>
                        <a:buNone/>
                      </a:pPr>
                      <a:r>
                        <a:rPr lang="en-US" sz="1200" b="0">
                          <a:solidFill>
                            <a:srgbClr val="0C0C0C"/>
                          </a:solidFill>
                          <a:latin typeface="Times New Roman" panose="02020603050405020304" charset="0"/>
                          <a:cs typeface="Times New Roman" panose="02020603050405020304" charset="0"/>
                        </a:rPr>
                        <a:t>      Industry/Factory</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Plastics &amp; Synthetics</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Soap &amp; Detergents</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Fertiliser Manufacturing</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Petroleum Refining</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Iron &amp; Steel Manufacturing</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Sugar Processing</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Textiles</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Cement</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Electroplating</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Organic Chemicals</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Inorganic Chemicals</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Gas and Oil </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Dairy Products</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Grain Mills</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Canned Fruits &amp; Vegetables</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Canned &amp; Preserved Sea Foods</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Non Ferrous</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Phosphate Manufacturing</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c>
                  <a:txBody>
                    <a:bodyPr/>
                    <a:p>
                      <a:pPr indent="0" algn="ctr">
                        <a:buNone/>
                      </a:pPr>
                      <a:r>
                        <a:rPr lang="en-US" sz="1200" b="0">
                          <a:solidFill>
                            <a:srgbClr val="0C0C0C"/>
                          </a:solidFill>
                          <a:latin typeface="Times New Roman" panose="02020603050405020304" charset="0"/>
                          <a:cs typeface="Times New Roman" panose="02020603050405020304" charset="0"/>
                        </a:rPr>
                        <a:t>Steam Electric Power Generating</a:t>
                      </a:r>
                      <a:endParaRPr lang="en-US" sz="1200" b="0">
                        <a:solidFill>
                          <a:srgbClr val="0C0C0C"/>
                        </a:solidFill>
                        <a:latin typeface="Times New Roman" panose="02020603050405020304" charset="0"/>
                        <a:ea typeface="Times New Roman" panose="02020603050405020304" charset="0"/>
                        <a:cs typeface="Times New Roman" panose="02020603050405020304" charset="0"/>
                      </a:endParaRPr>
                    </a:p>
                  </a:txBody>
                  <a:tcPr marL="0" marR="0" marT="0" marB="0" vert="vert270"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C000"/>
                    </a:solidFill>
                  </a:tcPr>
                </a:tc>
              </a:tr>
              <a:tr h="249555">
                <a:tc>
                  <a:txBody>
                    <a:bodyPr/>
                    <a:p>
                      <a:pPr indent="0">
                        <a:buNone/>
                      </a:pPr>
                      <a:r>
                        <a:rPr lang="en-US" sz="1400" b="0">
                          <a:latin typeface="Times New Roman" panose="02020603050405020304" charset="0"/>
                          <a:cs typeface="Times New Roman" panose="02020603050405020304" charset="0"/>
                        </a:rPr>
                        <a:t>Water quality parameters</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BOD</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TSS</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pH</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Faecal Coliforms</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Oil &amp; Grease</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algn="l">
                        <a:buClrTx/>
                        <a:buSzTx/>
                        <a:buFontTx/>
                        <a:buNone/>
                      </a:pPr>
                      <a:r>
                        <a:rPr lang="en-US" sz="1400" b="0">
                          <a:latin typeface="Times New Roman" panose="02020603050405020304" charset="0"/>
                          <a:cs typeface="Times New Roman" panose="02020603050405020304" charset="0"/>
                        </a:rPr>
                        <a:t>Temperature</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algn="l">
                        <a:buClrTx/>
                        <a:buSzTx/>
                        <a:buFontTx/>
                        <a:buNone/>
                      </a:pPr>
                      <a:r>
                        <a:rPr lang="en-US" sz="1400" b="0">
                          <a:latin typeface="Times New Roman" panose="02020603050405020304" charset="0"/>
                          <a:cs typeface="Times New Roman" panose="02020603050405020304" charset="0"/>
                        </a:rPr>
                        <a:t>COD</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a:latin typeface="Times New Roman" panose="02020603050405020304" charset="0"/>
                          <a:cs typeface="Times New Roman" panose="02020603050405020304" charset="0"/>
                        </a:rPr>
                        <a:t> </a:t>
                      </a: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algn="l">
                        <a:buClrTx/>
                        <a:buSzTx/>
                        <a:buFontTx/>
                        <a:buNone/>
                      </a:pPr>
                      <a:r>
                        <a:rPr lang="en-US" sz="1400" b="0">
                          <a:latin typeface="Times New Roman" panose="02020603050405020304" charset="0"/>
                          <a:cs typeface="Times New Roman" panose="02020603050405020304" charset="0"/>
                        </a:rPr>
                        <a:t>Colour/Dye/Pigment</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algn="l">
                        <a:buClrTx/>
                        <a:buSzTx/>
                        <a:buFontTx/>
                        <a:buNone/>
                      </a:pPr>
                      <a:r>
                        <a:rPr lang="en-US" sz="1400" b="0">
                          <a:latin typeface="Times New Roman" panose="02020603050405020304" charset="0"/>
                          <a:cs typeface="Times New Roman" panose="02020603050405020304" charset="0"/>
                        </a:rPr>
                        <a:t>Elemental Phosphorus</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algn="l">
                        <a:buClrTx/>
                        <a:buSzTx/>
                        <a:buFontTx/>
                        <a:buNone/>
                      </a:pPr>
                      <a:r>
                        <a:rPr lang="en-US" sz="1400" b="0">
                          <a:latin typeface="Times New Roman" panose="02020603050405020304" charset="0"/>
                          <a:cs typeface="Times New Roman" panose="02020603050405020304" charset="0"/>
                        </a:rPr>
                        <a:t>Total Phosphorus</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algn="l">
                        <a:buClrTx/>
                        <a:buSzTx/>
                        <a:buFontTx/>
                        <a:buNone/>
                      </a:pPr>
                      <a:r>
                        <a:rPr lang="en-US" sz="1400" b="0">
                          <a:latin typeface="Times New Roman" panose="02020603050405020304" charset="0"/>
                          <a:cs typeface="Times New Roman" panose="02020603050405020304" charset="0"/>
                        </a:rPr>
                        <a:t>Ammonia (as N)</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algn="ctr">
                        <a:buClrTx/>
                        <a:buSzTx/>
                        <a:buFontTx/>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Flow</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Phenols</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Sulphide</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Total Chromium</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Chromium VI</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Chrome</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Copper</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Nickel</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Zinc</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Zinc</a:t>
                      </a:r>
                      <a:endParaRPr lang="en-US" sz="1400" b="0">
                        <a:latin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13360">
                <a:tc>
                  <a:txBody>
                    <a:bodyPr/>
                    <a:p>
                      <a:pPr indent="0">
                        <a:buNone/>
                      </a:pPr>
                      <a:r>
                        <a:rPr lang="en-US" sz="1400" b="0">
                          <a:latin typeface="Times New Roman" panose="02020603050405020304" charset="0"/>
                          <a:cs typeface="Times New Roman" panose="02020603050405020304" charset="0"/>
                        </a:rPr>
                        <a:t>Cadmium</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x</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400" b="0">
                          <a:latin typeface="Times New Roman" panose="02020603050405020304" charset="0"/>
                          <a:cs typeface="Times New Roman" panose="02020603050405020304" charset="0"/>
                        </a:rPr>
                        <a:t> </a:t>
                      </a:r>
                      <a:endParaRPr lang="en-US" sz="1400" b="0">
                        <a:latin typeface="Times New Roman" panose="02020603050405020304" charset="0"/>
                        <a:ea typeface="Times New Roman" panose="02020603050405020304" charset="0"/>
                        <a:cs typeface="Times New Roman" panose="02020603050405020304" charset="0"/>
                      </a:endParaRPr>
                    </a:p>
                  </a:txBody>
                  <a:tcPr marL="0" marR="0" marT="0" marB="0" vert="horz" anchor="t"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8" name="Text Box 7"/>
          <p:cNvSpPr txBox="1"/>
          <p:nvPr/>
        </p:nvSpPr>
        <p:spPr>
          <a:xfrm>
            <a:off x="3408045" y="163195"/>
            <a:ext cx="5738495" cy="521970"/>
          </a:xfrm>
          <a:prstGeom prst="rect">
            <a:avLst/>
          </a:prstGeom>
          <a:noFill/>
        </p:spPr>
        <p:txBody>
          <a:bodyPr wrap="square" rtlCol="0" anchor="t">
            <a:spAutoFit/>
          </a:bodyPr>
          <a:p>
            <a:pPr algn="ctr"/>
            <a:r>
              <a:rPr lang="en-US" sz="2800" b="1">
                <a:latin typeface="Times New Roman" panose="02020603050405020304" charset="0"/>
                <a:cs typeface="Times New Roman" panose="02020603050405020304" charset="0"/>
              </a:rPr>
              <a:t>Environmental Monitoring</a:t>
            </a:r>
            <a:endParaRPr lang="en-US" sz="2800" b="1">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79120"/>
            <a:ext cx="10515600" cy="531495"/>
          </a:xfrm>
        </p:spPr>
        <p:txBody>
          <a:bodyPr>
            <a:noAutofit/>
          </a:bodyPr>
          <a:p>
            <a:pPr algn="ctr"/>
            <a:r>
              <a:rPr lang="en-US" sz="2800" b="1">
                <a:latin typeface="Times New Roman" panose="02020603050405020304" charset="0"/>
                <a:cs typeface="Times New Roman" panose="02020603050405020304" charset="0"/>
                <a:sym typeface="+mn-ea"/>
              </a:rPr>
              <a:t>ENVIRONMENTAL QUALITY (INDUSTRIAL EFFLUENT) REGULATIONS 2009</a:t>
            </a:r>
            <a:br>
              <a:rPr lang="en-US" sz="2800"/>
            </a:br>
            <a:endParaRPr lang="en-US" sz="2800"/>
          </a:p>
        </p:txBody>
      </p:sp>
      <p:sp>
        <p:nvSpPr>
          <p:cNvPr id="3" name="Content Placeholder 2"/>
          <p:cNvSpPr>
            <a:spLocks noGrp="1"/>
          </p:cNvSpPr>
          <p:nvPr>
            <p:ph idx="1"/>
          </p:nvPr>
        </p:nvSpPr>
        <p:spPr>
          <a:xfrm>
            <a:off x="838200" y="834390"/>
            <a:ext cx="10515600" cy="5363845"/>
          </a:xfrm>
        </p:spPr>
        <p:txBody>
          <a:bodyPr>
            <a:noAutofit/>
          </a:bodyPr>
          <a:p>
            <a:endParaRPr lang="en-US" sz="2200" b="1"/>
          </a:p>
          <a:p>
            <a:pPr marL="0" indent="0" algn="just">
              <a:buNone/>
            </a:pPr>
            <a:r>
              <a:rPr lang="en-US" sz="2200">
                <a:latin typeface="Times New Roman" panose="02020603050405020304" charset="0"/>
                <a:cs typeface="Times New Roman" panose="02020603050405020304" charset="0"/>
              </a:rPr>
              <a:t>In exercise of the powers conferred by sections 21,24, 25 and 51 of the Environmental Quality Act 1974 [Act 127], the Minister, after consultation with the Environmental Quality Council, makes the following regulations:Citation</a:t>
            </a:r>
            <a:endParaRPr lang="en-US" sz="2200">
              <a:latin typeface="Times New Roman" panose="02020603050405020304" charset="0"/>
              <a:cs typeface="Times New Roman" panose="02020603050405020304" charset="0"/>
            </a:endParaRPr>
          </a:p>
          <a:p>
            <a:pPr marL="0" indent="0" algn="just">
              <a:buClrTx/>
              <a:buSzTx/>
              <a:buNone/>
            </a:pPr>
            <a:r>
              <a:rPr lang="en-US" sz="2200">
                <a:latin typeface="Times New Roman" panose="02020603050405020304" charset="0"/>
                <a:cs typeface="Times New Roman" panose="02020603050405020304" charset="0"/>
              </a:rPr>
              <a:t>1. These regulations may be cited as the Environmental Quality (IndustrialEMuent) Regulations 2009.</a:t>
            </a:r>
            <a:endParaRPr lang="en-US" sz="2200">
              <a:latin typeface="Times New Roman" panose="02020603050405020304" charset="0"/>
              <a:cs typeface="Times New Roman" panose="02020603050405020304" charset="0"/>
            </a:endParaRPr>
          </a:p>
          <a:p>
            <a:pPr marL="0" indent="0" algn="l">
              <a:buClrTx/>
              <a:buSzTx/>
              <a:buNone/>
            </a:pPr>
            <a:r>
              <a:rPr lang="en-US" sz="2200" b="1">
                <a:latin typeface="Times New Roman" panose="02020603050405020304" charset="0"/>
                <a:cs typeface="Times New Roman" panose="02020603050405020304" charset="0"/>
              </a:rPr>
              <a:t>Interpretation</a:t>
            </a:r>
            <a:endParaRPr lang="en-US" sz="2200" b="1">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2. In these Regulations—“best management practices" means practical, structural or non-structural methods for the purpose of preventing or reducing the discharge of industrial effluent or mixed effluent containing contaminants;</a:t>
            </a:r>
            <a:endParaRPr lang="en-US" sz="2200">
              <a:latin typeface="Times New Roman" panose="02020603050405020304" charset="0"/>
              <a:cs typeface="Times New Roman" panose="02020603050405020304" charset="0"/>
            </a:endParaRPr>
          </a:p>
          <a:p>
            <a:pPr marL="0" indent="0">
              <a:buNone/>
            </a:pPr>
            <a:r>
              <a:rPr lang="en-US" sz="2200" b="1">
                <a:latin typeface="Times New Roman" panose="02020603050405020304" charset="0"/>
                <a:cs typeface="Times New Roman" panose="02020603050405020304" charset="0"/>
              </a:rPr>
              <a:t>Application</a:t>
            </a:r>
            <a:endParaRPr lang="en-US" sz="2200" b="1">
              <a:latin typeface="Times New Roman" panose="02020603050405020304" charset="0"/>
              <a:cs typeface="Times New Roman" panose="02020603050405020304" charset="0"/>
            </a:endParaRPr>
          </a:p>
          <a:p>
            <a:pPr marL="0" indent="0">
              <a:buNone/>
            </a:pPr>
            <a:r>
              <a:rPr lang="en-US" sz="2200">
                <a:latin typeface="Times New Roman" panose="02020603050405020304" charset="0"/>
                <a:cs typeface="Times New Roman" panose="02020603050405020304" charset="0"/>
              </a:rPr>
              <a:t>3. These Regulations shall apply to any premises which discharge or release industrial effluent or mixed effluent, onto or into any soil, or into inland waters or Malaysian waters, other than the premises as specified in the First Schedule.</a:t>
            </a:r>
            <a:endParaRPr lang="en-US" sz="2200">
              <a:latin typeface="Times New Roman" panose="02020603050405020304" charset="0"/>
              <a:cs typeface="Times New Roman" panose="02020603050405020304" charset="0"/>
            </a:endParaRPr>
          </a:p>
          <a:p>
            <a:endParaRPr lang="en-US" sz="22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471170"/>
            <a:ext cx="10972800" cy="702945"/>
          </a:xfrm>
        </p:spPr>
        <p:txBody>
          <a:bodyPr/>
          <a:p>
            <a:pPr algn="ctr"/>
            <a:r>
              <a:rPr lang="en-US" sz="2000" b="1">
                <a:sym typeface="+mn-ea"/>
              </a:rPr>
              <a:t>FIRST SCHEDULE</a:t>
            </a:r>
            <a:br>
              <a:rPr lang="en-US" sz="2000" b="1"/>
            </a:br>
            <a:r>
              <a:rPr lang="en-US" sz="2000" b="1">
                <a:sym typeface="+mn-ea"/>
              </a:rPr>
              <a:t>(Regulation 3)</a:t>
            </a:r>
            <a:br>
              <a:rPr lang="en-US" sz="2000" b="1"/>
            </a:br>
            <a:r>
              <a:rPr lang="en-US" sz="2000" b="1">
                <a:sym typeface="+mn-ea"/>
              </a:rPr>
              <a:t>LIST OF PREMISES TO WHICH THESE REGULATIONS Do NOT APPLY</a:t>
            </a:r>
            <a:br>
              <a:rPr lang="en-US" sz="2000"/>
            </a:br>
            <a:endParaRPr lang="en-US" sz="2000"/>
          </a:p>
        </p:txBody>
      </p:sp>
      <p:sp>
        <p:nvSpPr>
          <p:cNvPr id="3" name="Content Placeholder 2"/>
          <p:cNvSpPr>
            <a:spLocks noGrp="1"/>
          </p:cNvSpPr>
          <p:nvPr>
            <p:ph idx="1"/>
          </p:nvPr>
        </p:nvSpPr>
        <p:spPr>
          <a:xfrm>
            <a:off x="217805" y="1174750"/>
            <a:ext cx="11711305" cy="5419725"/>
          </a:xfrm>
        </p:spPr>
        <p:txBody>
          <a:bodyPr/>
          <a:p>
            <a:endParaRPr lang="en-US" sz="18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1. </a:t>
            </a:r>
            <a:r>
              <a:rPr lang="en-US" sz="2000">
                <a:solidFill>
                  <a:schemeClr val="accent2"/>
                </a:solidFill>
                <a:latin typeface="Times New Roman" panose="02020603050405020304" charset="0"/>
                <a:cs typeface="Times New Roman" panose="02020603050405020304" charset="0"/>
              </a:rPr>
              <a:t>Processing of oil-palm fruit or oil-palm fresh frui</a:t>
            </a:r>
            <a:r>
              <a:rPr lang="en-US" sz="2000">
                <a:latin typeface="Times New Roman" panose="02020603050405020304" charset="0"/>
                <a:cs typeface="Times New Roman" panose="02020603050405020304" charset="0"/>
              </a:rPr>
              <a:t>t bunches into crude palm oil,whether as an intermediate or   final product</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2.</a:t>
            </a:r>
            <a:r>
              <a:rPr lang="en-US" sz="2000">
                <a:solidFill>
                  <a:schemeClr val="accent2"/>
                </a:solidFill>
                <a:latin typeface="Times New Roman" panose="02020603050405020304" charset="0"/>
                <a:cs typeface="Times New Roman" panose="02020603050405020304" charset="0"/>
              </a:rPr>
              <a:t> Processing of natural rubber</a:t>
            </a:r>
            <a:r>
              <a:rPr lang="en-US" sz="2000">
                <a:latin typeface="Times New Roman" panose="02020603050405020304" charset="0"/>
                <a:cs typeface="Times New Roman" panose="02020603050405020304" charset="0"/>
              </a:rPr>
              <a:t> in technically specified form, latex form including prevulcanised or the form of modified and special purpose rubber, conventional sheet, skim, crepe or scrap rubber</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3.</a:t>
            </a:r>
            <a:r>
              <a:rPr lang="en-US" sz="2000">
                <a:solidFill>
                  <a:schemeClr val="accent2"/>
                </a:solidFill>
                <a:latin typeface="Times New Roman" panose="02020603050405020304" charset="0"/>
                <a:cs typeface="Times New Roman" panose="02020603050405020304" charset="0"/>
              </a:rPr>
              <a:t> Mining activities</a:t>
            </a:r>
            <a:endParaRPr lang="en-US" sz="2000">
              <a:solidFill>
                <a:schemeClr val="accent2"/>
              </a:solidFill>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4. </a:t>
            </a:r>
            <a:r>
              <a:rPr lang="en-US" sz="2000">
                <a:solidFill>
                  <a:schemeClr val="accent2"/>
                </a:solidFill>
                <a:latin typeface="Times New Roman" panose="02020603050405020304" charset="0"/>
                <a:cs typeface="Times New Roman" panose="02020603050405020304" charset="0"/>
              </a:rPr>
              <a:t>Processing</a:t>
            </a:r>
            <a:r>
              <a:rPr lang="en-US" sz="2000">
                <a:latin typeface="Times New Roman" panose="02020603050405020304" charset="0"/>
                <a:cs typeface="Times New Roman" panose="02020603050405020304" charset="0"/>
              </a:rPr>
              <a:t>, manufacturing, washing or servicing of any other products or goods that produce industrial effluent or mixed effluent of less than 60 cubic meters per day</a:t>
            </a:r>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5. Processing, manufacturing, washing or servicing of any other products or goods that produce industrial effluent or mixed effluent of which does not contain oil and grease or those contaminants listed as parameters (v) to (xv) in the first column of the Fifth Schedule</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a:p>
            <a:pPr marL="0" indent="0">
              <a:buNone/>
            </a:pPr>
            <a:r>
              <a:rPr lang="en-US" sz="2000">
                <a:latin typeface="Times New Roman" panose="02020603050405020304" charset="0"/>
                <a:cs typeface="Times New Roman" panose="02020603050405020304" charset="0"/>
              </a:rPr>
              <a:t>6. Processing, manufacturing, washing or servicing of any other products or goods where the total load of biochemical oxygen demand (</a:t>
            </a:r>
            <a:r>
              <a:rPr lang="en-US" sz="2000">
                <a:solidFill>
                  <a:schemeClr val="accent2"/>
                </a:solidFill>
                <a:latin typeface="Times New Roman" panose="02020603050405020304" charset="0"/>
                <a:cs typeface="Times New Roman" panose="02020603050405020304" charset="0"/>
              </a:rPr>
              <a:t>BOD, at 20'C</a:t>
            </a:r>
            <a:r>
              <a:rPr lang="en-US" sz="2000">
                <a:latin typeface="Times New Roman" panose="02020603050405020304" charset="0"/>
                <a:cs typeface="Times New Roman" panose="02020603050405020304" charset="0"/>
              </a:rPr>
              <a:t>) or suspended solids or both, shall not exceed 6 kilogrammes per day (concentration of 100 milligrammes per litre)</a:t>
            </a:r>
            <a:endParaRPr lang="en-US" sz="2000">
              <a:latin typeface="Times New Roman" panose="02020603050405020304" charset="0"/>
              <a:cs typeface="Times New Roman" panose="02020603050405020304" charset="0"/>
            </a:endParaRPr>
          </a:p>
          <a:p>
            <a:endParaRPr lang="en-US" sz="2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38200" y="56515"/>
            <a:ext cx="10515600" cy="462280"/>
          </a:xfrm>
        </p:spPr>
        <p:txBody>
          <a:bodyPr>
            <a:noAutofit/>
          </a:bodyPr>
          <a:p>
            <a:pPr algn="ctr"/>
            <a:r>
              <a:rPr lang="en-US" sz="2800">
                <a:latin typeface="Times New Roman" panose="02020603050405020304" charset="0"/>
                <a:cs typeface="Times New Roman" panose="02020603050405020304" charset="0"/>
              </a:rPr>
              <a:t>Malaysia allowable municipal Effluent Discharge - 4031    P.U. (A) 434</a:t>
            </a:r>
            <a:endParaRPr lang="en-US" sz="2800">
              <a:latin typeface="Times New Roman" panose="02020603050405020304" charset="0"/>
              <a:cs typeface="Times New Roman" panose="02020603050405020304" charset="0"/>
            </a:endParaRPr>
          </a:p>
        </p:txBody>
      </p:sp>
      <p:graphicFrame>
        <p:nvGraphicFramePr>
          <p:cNvPr id="4" name="Content Placeholder 3"/>
          <p:cNvGraphicFramePr/>
          <p:nvPr>
            <p:ph idx="1"/>
          </p:nvPr>
        </p:nvGraphicFramePr>
        <p:xfrm>
          <a:off x="660400" y="558165"/>
          <a:ext cx="10829290" cy="6094730"/>
        </p:xfrm>
        <a:graphic>
          <a:graphicData uri="http://schemas.openxmlformats.org/drawingml/2006/table">
            <a:tbl>
              <a:tblPr bandRow="1">
                <a:tableStyleId>{B301B821-A1FF-4177-AEE7-76D212191A09}</a:tableStyleId>
              </a:tblPr>
              <a:tblGrid>
                <a:gridCol w="3557270"/>
                <a:gridCol w="3514725"/>
                <a:gridCol w="1894840"/>
                <a:gridCol w="1862455"/>
              </a:tblGrid>
              <a:tr h="242570">
                <a:tc rowSpan="2">
                  <a:txBody>
                    <a:bodyPr/>
                    <a:p>
                      <a:pPr algn="ctr">
                        <a:buClrTx/>
                        <a:buSzTx/>
                        <a:buFontTx/>
                        <a:buNone/>
                      </a:pPr>
                      <a:r>
                        <a:rPr lang="en-US" sz="1200">
                          <a:latin typeface="Times New Roman" panose="02020603050405020304" charset="0"/>
                          <a:cs typeface="Times New Roman" panose="02020603050405020304" charset="0"/>
                        </a:rPr>
                        <a:t>Parameter</a:t>
                      </a:r>
                      <a:endParaRPr lang="en-US" sz="1200">
                        <a:latin typeface="Times New Roman" panose="02020603050405020304" charset="0"/>
                        <a:cs typeface="Times New Roman" panose="02020603050405020304" charset="0"/>
                      </a:endParaRPr>
                    </a:p>
                  </a:txBody>
                  <a:tcPr marL="6350" marR="6350" marT="0" marB="0" vert="horz" anchor="t" anchorCtr="0"/>
                </a:tc>
                <a:tc rowSpan="2">
                  <a:txBody>
                    <a:bodyPr/>
                    <a:p>
                      <a:pPr algn="ctr">
                        <a:buClrTx/>
                        <a:buSzTx/>
                        <a:buFontTx/>
                        <a:buNone/>
                      </a:pPr>
                      <a:r>
                        <a:rPr lang="en-US" sz="1200">
                          <a:latin typeface="Times New Roman" panose="02020603050405020304" charset="0"/>
                          <a:cs typeface="Times New Roman" panose="02020603050405020304" charset="0"/>
                        </a:rPr>
                        <a:t>Unit</a:t>
                      </a:r>
                      <a:endParaRPr lang="en-US" sz="1200">
                        <a:latin typeface="Times New Roman" panose="02020603050405020304" charset="0"/>
                        <a:cs typeface="Times New Roman" panose="02020603050405020304" charset="0"/>
                      </a:endParaRPr>
                    </a:p>
                  </a:txBody>
                  <a:tcPr marL="6350" marR="6350" marT="0" marB="0" vert="horz" anchor="t" anchorCtr="0"/>
                </a:tc>
                <a:tc gridSpan="2">
                  <a:txBody>
                    <a:bodyPr/>
                    <a:p>
                      <a:pPr algn="ctr">
                        <a:buClrTx/>
                        <a:buSzTx/>
                        <a:buFontTx/>
                        <a:buNone/>
                      </a:pPr>
                      <a:r>
                        <a:rPr lang="en-US" sz="1200">
                          <a:latin typeface="Times New Roman" panose="02020603050405020304" charset="0"/>
                          <a:cs typeface="Times New Roman" panose="02020603050405020304" charset="0"/>
                        </a:rPr>
                        <a:t>Standard</a:t>
                      </a:r>
                      <a:endParaRPr lang="en-US" sz="1200">
                        <a:latin typeface="Times New Roman" panose="02020603050405020304" charset="0"/>
                        <a:cs typeface="Times New Roman" panose="02020603050405020304" charset="0"/>
                      </a:endParaRPr>
                    </a:p>
                  </a:txBody>
                  <a:tcPr marL="6350" marR="6350" marT="0" marB="0" vert="horz" anchor="t" anchorCtr="0"/>
                </a:tc>
                <a:tc hMerge="1">
                  <a:tcPr/>
                </a:tc>
              </a:tr>
              <a:tr h="182880">
                <a:tc vMerge="1">
                  <a:tcPr/>
                </a:tc>
                <a:tc vMerge="1">
                  <a:tcPr/>
                </a:tc>
                <a:tc>
                  <a:txBody>
                    <a:bodyPr/>
                    <a:p>
                      <a:pPr algn="ctr">
                        <a:buClrTx/>
                        <a:buSzTx/>
                        <a:buFontTx/>
                        <a:buNone/>
                      </a:pPr>
                      <a:r>
                        <a:rPr lang="en-US" sz="1200">
                          <a:latin typeface="Times New Roman" panose="02020603050405020304" charset="0"/>
                          <a:cs typeface="Times New Roman" panose="02020603050405020304" charset="0"/>
                        </a:rPr>
                        <a:t>A</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B</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ctr">
                        <a:buClrTx/>
                        <a:buSzTx/>
                        <a:buFontTx/>
                        <a:buNone/>
                      </a:pPr>
                      <a:r>
                        <a:rPr lang="en-US" sz="1200">
                          <a:latin typeface="Times New Roman" panose="02020603050405020304" charset="0"/>
                          <a:cs typeface="Times New Roman" panose="02020603050405020304" charset="0"/>
                        </a:rPr>
                        <a:t>(1)</a:t>
                      </a:r>
                      <a:endParaRPr lang="en-US" sz="1200">
                        <a:latin typeface="Times New Roman" panose="02020603050405020304" charset="0"/>
                        <a:cs typeface="Times New Roman" panose="02020603050405020304" charset="0"/>
                      </a:endParaRPr>
                    </a:p>
                  </a:txBody>
                  <a:tcPr marL="6350" marR="6350" marT="0" marB="0" vert="horz" anchor="ctr" anchorCtr="0"/>
                </a:tc>
                <a:tc>
                  <a:txBody>
                    <a:bodyPr/>
                    <a:p>
                      <a:pPr algn="ctr">
                        <a:buClrTx/>
                        <a:buSzTx/>
                        <a:buFontTx/>
                        <a:buNone/>
                      </a:pPr>
                      <a:r>
                        <a:rPr lang="en-US" sz="1200">
                          <a:latin typeface="Times New Roman" panose="02020603050405020304" charset="0"/>
                          <a:cs typeface="Times New Roman" panose="02020603050405020304" charset="0"/>
                        </a:rPr>
                        <a:t>(2)</a:t>
                      </a:r>
                      <a:endParaRPr lang="en-US" sz="1200">
                        <a:latin typeface="Times New Roman" panose="02020603050405020304" charset="0"/>
                        <a:cs typeface="Times New Roman" panose="02020603050405020304" charset="0"/>
                      </a:endParaRPr>
                    </a:p>
                  </a:txBody>
                  <a:tcPr marL="6350" marR="6350" marT="0" marB="0" vert="horz" anchor="ctr" anchorCtr="0"/>
                </a:tc>
                <a:tc>
                  <a:txBody>
                    <a:bodyPr/>
                    <a:p>
                      <a:pPr algn="ctr">
                        <a:buClrTx/>
                        <a:buSzTx/>
                        <a:buFontTx/>
                        <a:buNone/>
                      </a:pPr>
                      <a:r>
                        <a:rPr lang="en-US" sz="1200">
                          <a:latin typeface="Times New Roman" panose="02020603050405020304" charset="0"/>
                          <a:cs typeface="Times New Roman" panose="02020603050405020304" charset="0"/>
                        </a:rPr>
                        <a:t>(3)</a:t>
                      </a:r>
                      <a:endParaRPr lang="en-US" sz="1200">
                        <a:latin typeface="Times New Roman" panose="02020603050405020304" charset="0"/>
                        <a:cs typeface="Times New Roman" panose="02020603050405020304" charset="0"/>
                      </a:endParaRPr>
                    </a:p>
                  </a:txBody>
                  <a:tcPr marL="6350" marR="6350" marT="0" marB="0" vert="horz" anchor="ctr" anchorCtr="0"/>
                </a:tc>
                <a:tc>
                  <a:txBody>
                    <a:bodyPr/>
                    <a:p>
                      <a:pPr algn="ctr">
                        <a:buClrTx/>
                        <a:buSzTx/>
                        <a:buFontTx/>
                        <a:buNone/>
                      </a:pPr>
                      <a:r>
                        <a:rPr lang="en-US" sz="1200">
                          <a:latin typeface="Times New Roman" panose="02020603050405020304" charset="0"/>
                          <a:cs typeface="Times New Roman" panose="02020603050405020304" charset="0"/>
                        </a:rPr>
                        <a:t>(4)</a:t>
                      </a:r>
                      <a:endParaRPr lang="en-US" sz="1200">
                        <a:latin typeface="Times New Roman" panose="02020603050405020304" charset="0"/>
                        <a:cs typeface="Times New Roman" panose="02020603050405020304" charset="0"/>
                      </a:endParaRPr>
                    </a:p>
                  </a:txBody>
                  <a:tcPr marL="6350" marR="6350" marT="0" marB="0" vert="horz" anchor="ctr" anchorCtr="0"/>
                </a:tc>
              </a:tr>
              <a:tr h="182880">
                <a:tc>
                  <a:txBody>
                    <a:bodyPr/>
                    <a:p>
                      <a:pPr algn="ctr">
                        <a:buClrTx/>
                        <a:buSzTx/>
                        <a:buFontTx/>
                        <a:buNone/>
                      </a:pPr>
                      <a:r>
                        <a:rPr lang="en-US" sz="1200">
                          <a:latin typeface="Times New Roman" panose="02020603050405020304" charset="0"/>
                          <a:cs typeface="Times New Roman" panose="02020603050405020304" charset="0"/>
                        </a:rPr>
                        <a:t>Temperature</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°C</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40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40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pH Value</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6.0-9.0</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5.5-9.0</a:t>
                      </a:r>
                      <a:endParaRPr lang="en-US" sz="1200">
                        <a:latin typeface="Times New Roman" panose="02020603050405020304" charset="0"/>
                        <a:cs typeface="Times New Roman" panose="02020603050405020304" charset="0"/>
                      </a:endParaRPr>
                    </a:p>
                  </a:txBody>
                  <a:tcPr marL="6350" marR="6350" marT="0" marB="0" vert="horz" anchor="t" anchorCtr="0"/>
                </a:tc>
              </a:tr>
              <a:tr h="182880">
                <a:tc>
                  <a:txBody>
                    <a:bodyPr/>
                    <a:p>
                      <a:pPr algn="l">
                        <a:buClrTx/>
                        <a:buSzTx/>
                        <a:buFontTx/>
                        <a:buNone/>
                      </a:pPr>
                      <a:r>
                        <a:rPr lang="en-US" sz="1200">
                          <a:latin typeface="Times New Roman" panose="02020603050405020304" charset="0"/>
                          <a:cs typeface="Times New Roman" panose="02020603050405020304" charset="0"/>
                        </a:rPr>
                        <a:t>BOD5 at 20°C</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20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50</a:t>
                      </a:r>
                      <a:endParaRPr lang="en-US" sz="1200">
                        <a:latin typeface="Times New Roman" panose="02020603050405020304" charset="0"/>
                        <a:cs typeface="Times New Roman" panose="02020603050405020304" charset="0"/>
                      </a:endParaRPr>
                    </a:p>
                  </a:txBody>
                  <a:tcPr marL="6350" marR="6350" marT="0" marB="0" vert="horz" anchor="t" anchorCtr="0"/>
                </a:tc>
              </a:tr>
              <a:tr h="182880">
                <a:tc>
                  <a:txBody>
                    <a:bodyPr/>
                    <a:p>
                      <a:pPr algn="l">
                        <a:buClrTx/>
                        <a:buSzTx/>
                        <a:buFontTx/>
                        <a:buNone/>
                      </a:pPr>
                      <a:r>
                        <a:rPr lang="en-US" sz="1200">
                          <a:latin typeface="Times New Roman" panose="02020603050405020304" charset="0"/>
                          <a:cs typeface="Times New Roman" panose="02020603050405020304" charset="0"/>
                        </a:rPr>
                        <a:t>Total Suspended Solids</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50</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100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Mercury</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0.005</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0.05</a:t>
                      </a:r>
                      <a:endParaRPr lang="en-US" sz="1200">
                        <a:latin typeface="Times New Roman" panose="02020603050405020304" charset="0"/>
                        <a:cs typeface="Times New Roman" panose="02020603050405020304" charset="0"/>
                      </a:endParaRPr>
                    </a:p>
                  </a:txBody>
                  <a:tcPr marL="6350" marR="6350" marT="0" marB="0" vert="horz" anchor="t" anchorCtr="0"/>
                </a:tc>
              </a:tr>
              <a:tr h="182880">
                <a:tc>
                  <a:txBody>
                    <a:bodyPr/>
                    <a:p>
                      <a:pPr algn="l">
                        <a:buClrTx/>
                        <a:buSzTx/>
                        <a:buFontTx/>
                        <a:buNone/>
                      </a:pPr>
                      <a:r>
                        <a:rPr lang="en-US" sz="1200">
                          <a:latin typeface="Times New Roman" panose="02020603050405020304" charset="0"/>
                          <a:cs typeface="Times New Roman" panose="02020603050405020304" charset="0"/>
                        </a:rPr>
                        <a:t>Cadmium</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0.01</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0.02</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Chromium, Hexavalent</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0.05</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0.05</a:t>
                      </a:r>
                      <a:endParaRPr lang="en-US" sz="1200">
                        <a:latin typeface="Times New Roman" panose="02020603050405020304" charset="0"/>
                        <a:cs typeface="Times New Roman" panose="02020603050405020304" charset="0"/>
                      </a:endParaRPr>
                    </a:p>
                  </a:txBody>
                  <a:tcPr marL="6350" marR="6350" marT="0" marB="0" vert="horz" anchor="t" anchorCtr="0"/>
                </a:tc>
              </a:tr>
              <a:tr h="182880">
                <a:tc>
                  <a:txBody>
                    <a:bodyPr/>
                    <a:p>
                      <a:pPr algn="l">
                        <a:buClrTx/>
                        <a:buSzTx/>
                        <a:buFontTx/>
                        <a:buNone/>
                      </a:pPr>
                      <a:r>
                        <a:rPr lang="en-US" sz="1200">
                          <a:latin typeface="Times New Roman" panose="02020603050405020304" charset="0"/>
                          <a:cs typeface="Times New Roman" panose="02020603050405020304" charset="0"/>
                        </a:rPr>
                        <a:t>Chromium, Trivalent</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0.20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Arsenic</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0.05</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0.10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Cyanide</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0.05</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0.10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Lead</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0.10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0.5</a:t>
                      </a:r>
                      <a:endParaRPr lang="en-US" sz="1200">
                        <a:latin typeface="Times New Roman" panose="02020603050405020304" charset="0"/>
                        <a:cs typeface="Times New Roman" panose="02020603050405020304" charset="0"/>
                      </a:endParaRPr>
                    </a:p>
                  </a:txBody>
                  <a:tcPr marL="6350" marR="6350" marT="0" marB="0" vert="horz" anchor="t" anchorCtr="0"/>
                </a:tc>
              </a:tr>
              <a:tr h="182880">
                <a:tc>
                  <a:txBody>
                    <a:bodyPr/>
                    <a:p>
                      <a:pPr algn="l">
                        <a:buClrTx/>
                        <a:buSzTx/>
                        <a:buFontTx/>
                        <a:buNone/>
                      </a:pPr>
                      <a:r>
                        <a:rPr lang="en-US" sz="1200">
                          <a:latin typeface="Times New Roman" panose="02020603050405020304" charset="0"/>
                          <a:cs typeface="Times New Roman" panose="02020603050405020304" charset="0"/>
                        </a:rPr>
                        <a:t>Copper</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0.20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Manganese</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0.20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Nickel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0.20</a:t>
                      </a:r>
                      <a:endParaRPr lang="en-US" sz="1200">
                        <a:latin typeface="Times New Roman" panose="02020603050405020304" charset="0"/>
                        <a:cs typeface="Times New Roman" panose="02020603050405020304" charset="0"/>
                      </a:endParaRPr>
                    </a:p>
                  </a:txBody>
                  <a:tcPr marL="6350" marR="6350" marT="0" marB="0" vert="horz" anchor="ctr"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ctr" anchorCtr="0"/>
                </a:tc>
              </a:tr>
              <a:tr h="182880">
                <a:tc>
                  <a:txBody>
                    <a:bodyPr/>
                    <a:p>
                      <a:pPr algn="l">
                        <a:buClrTx/>
                        <a:buSzTx/>
                        <a:buFontTx/>
                        <a:buNone/>
                      </a:pPr>
                      <a:r>
                        <a:rPr lang="en-US" sz="1200">
                          <a:latin typeface="Times New Roman" panose="02020603050405020304" charset="0"/>
                          <a:cs typeface="Times New Roman" panose="02020603050405020304" charset="0"/>
                        </a:rPr>
                        <a:t>Tin</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0.20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Zinc</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2.0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2.0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Boron</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4.0</a:t>
                      </a:r>
                      <a:endParaRPr lang="en-US" sz="1200">
                        <a:latin typeface="Times New Roman" panose="02020603050405020304" charset="0"/>
                        <a:cs typeface="Times New Roman" panose="02020603050405020304" charset="0"/>
                      </a:endParaRPr>
                    </a:p>
                  </a:txBody>
                  <a:tcPr marL="6350" marR="6350" marT="0" marB="0" vert="horz" anchor="t" anchorCtr="0"/>
                </a:tc>
              </a:tr>
              <a:tr h="182880">
                <a:tc>
                  <a:txBody>
                    <a:bodyPr/>
                    <a:p>
                      <a:pPr algn="l">
                        <a:buClrTx/>
                        <a:buSzTx/>
                        <a:buFontTx/>
                        <a:buNone/>
                      </a:pPr>
                      <a:r>
                        <a:rPr lang="en-US" sz="1200">
                          <a:latin typeface="Times New Roman" panose="02020603050405020304" charset="0"/>
                          <a:cs typeface="Times New Roman" panose="02020603050405020304" charset="0"/>
                        </a:rPr>
                        <a:t>Iron (Fe)</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5.0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Silver</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0.1</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Aluminium</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15</a:t>
                      </a:r>
                      <a:endParaRPr lang="en-US" sz="1200">
                        <a:latin typeface="Times New Roman" panose="02020603050405020304" charset="0"/>
                        <a:cs typeface="Times New Roman" panose="02020603050405020304" charset="0"/>
                      </a:endParaRPr>
                    </a:p>
                  </a:txBody>
                  <a:tcPr marL="6350" marR="6350" marT="0" marB="0" vert="horz" anchor="t" anchorCtr="0"/>
                </a:tc>
              </a:tr>
              <a:tr h="182880">
                <a:tc>
                  <a:txBody>
                    <a:bodyPr/>
                    <a:p>
                      <a:pPr algn="l">
                        <a:buClrTx/>
                        <a:buSzTx/>
                        <a:buFontTx/>
                        <a:buNone/>
                      </a:pPr>
                      <a:r>
                        <a:rPr lang="en-US" sz="1200">
                          <a:latin typeface="Times New Roman" panose="02020603050405020304" charset="0"/>
                          <a:cs typeface="Times New Roman" panose="02020603050405020304" charset="0"/>
                        </a:rPr>
                        <a:t>Selenium</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0.02</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0.5</a:t>
                      </a:r>
                      <a:endParaRPr lang="en-US" sz="1200">
                        <a:latin typeface="Times New Roman" panose="02020603050405020304" charset="0"/>
                        <a:cs typeface="Times New Roman" panose="02020603050405020304" charset="0"/>
                      </a:endParaRPr>
                    </a:p>
                  </a:txBody>
                  <a:tcPr marL="6350" marR="6350" marT="0" marB="0" vert="horz" anchor="t" anchorCtr="0"/>
                </a:tc>
              </a:tr>
              <a:tr h="182880">
                <a:tc>
                  <a:txBody>
                    <a:bodyPr/>
                    <a:p>
                      <a:pPr algn="l">
                        <a:buClrTx/>
                        <a:buSzTx/>
                        <a:buFontTx/>
                        <a:buNone/>
                      </a:pPr>
                      <a:r>
                        <a:rPr lang="en-US" sz="1200">
                          <a:latin typeface="Times New Roman" panose="02020603050405020304" charset="0"/>
                          <a:cs typeface="Times New Roman" panose="02020603050405020304" charset="0"/>
                        </a:rPr>
                        <a:t>Barium</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ctr" anchorCtr="0"/>
                </a:tc>
                <a:tc>
                  <a:txBody>
                    <a:bodyPr/>
                    <a:p>
                      <a:pPr algn="ctr">
                        <a:buClrTx/>
                        <a:buSzTx/>
                        <a:buFontTx/>
                        <a:buNone/>
                      </a:pPr>
                      <a:r>
                        <a:rPr lang="en-US" sz="1200">
                          <a:latin typeface="Times New Roman" panose="02020603050405020304" charset="0"/>
                          <a:cs typeface="Times New Roman" panose="02020603050405020304" charset="0"/>
                        </a:rPr>
                        <a:t>2.0</a:t>
                      </a:r>
                      <a:endParaRPr lang="en-US" sz="1200">
                        <a:latin typeface="Times New Roman" panose="02020603050405020304" charset="0"/>
                        <a:cs typeface="Times New Roman" panose="02020603050405020304" charset="0"/>
                      </a:endParaRPr>
                    </a:p>
                  </a:txBody>
                  <a:tcPr marL="6350" marR="6350" marT="0" marB="0" vert="horz" anchor="ctr" anchorCtr="0"/>
                </a:tc>
              </a:tr>
              <a:tr h="182880">
                <a:tc>
                  <a:txBody>
                    <a:bodyPr/>
                    <a:p>
                      <a:pPr algn="l">
                        <a:buClrTx/>
                        <a:buSzTx/>
                        <a:buFontTx/>
                        <a:buNone/>
                      </a:pPr>
                      <a:r>
                        <a:rPr lang="en-US" sz="1200">
                          <a:latin typeface="Times New Roman" panose="02020603050405020304" charset="0"/>
                          <a:cs typeface="Times New Roman" panose="02020603050405020304" charset="0"/>
                        </a:rPr>
                        <a:t>Fluoride</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2.0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5.0</a:t>
                      </a:r>
                      <a:endParaRPr lang="en-US" sz="1200">
                        <a:latin typeface="Times New Roman" panose="02020603050405020304" charset="0"/>
                        <a:cs typeface="Times New Roman" panose="02020603050405020304" charset="0"/>
                      </a:endParaRPr>
                    </a:p>
                  </a:txBody>
                  <a:tcPr marL="6350" marR="6350" marT="0" marB="0" vert="horz" anchor="t" anchorCtr="0"/>
                </a:tc>
              </a:tr>
              <a:tr h="182880">
                <a:tc>
                  <a:txBody>
                    <a:bodyPr/>
                    <a:p>
                      <a:pPr algn="l">
                        <a:buClrTx/>
                        <a:buSzTx/>
                        <a:buFontTx/>
                        <a:buNone/>
                      </a:pPr>
                      <a:r>
                        <a:rPr lang="en-US" sz="1200">
                          <a:latin typeface="Times New Roman" panose="02020603050405020304" charset="0"/>
                          <a:cs typeface="Times New Roman" panose="02020603050405020304" charset="0"/>
                        </a:rPr>
                        <a:t>Formaldehyde</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2.0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Phenol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0.001</a:t>
                      </a:r>
                      <a:endParaRPr lang="en-US" sz="1200">
                        <a:latin typeface="Times New Roman" panose="02020603050405020304" charset="0"/>
                        <a:cs typeface="Times New Roman" panose="02020603050405020304" charset="0"/>
                      </a:endParaRPr>
                    </a:p>
                  </a:txBody>
                  <a:tcPr marL="6350" marR="6350" marT="0" marB="0" vert="horz" anchor="ctr"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ctr" anchorCtr="0"/>
                </a:tc>
              </a:tr>
              <a:tr h="182880">
                <a:tc>
                  <a:txBody>
                    <a:bodyPr/>
                    <a:p>
                      <a:pPr algn="l">
                        <a:buClrTx/>
                        <a:buSzTx/>
                        <a:buFontTx/>
                        <a:buNone/>
                      </a:pPr>
                      <a:r>
                        <a:rPr lang="en-US" sz="1200">
                          <a:latin typeface="Times New Roman" panose="02020603050405020304" charset="0"/>
                          <a:cs typeface="Times New Roman" panose="02020603050405020304" charset="0"/>
                        </a:rPr>
                        <a:t>Free Chlorine</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ctr" anchorCtr="0"/>
                </a:tc>
                <a:tc>
                  <a:txBody>
                    <a:bodyPr/>
                    <a:p>
                      <a:pPr algn="ctr">
                        <a:buClrTx/>
                        <a:buSzTx/>
                        <a:buFontTx/>
                        <a:buNone/>
                      </a:pPr>
                      <a:r>
                        <a:rPr lang="en-US" sz="1200">
                          <a:latin typeface="Times New Roman" panose="02020603050405020304" charset="0"/>
                          <a:cs typeface="Times New Roman" panose="02020603050405020304" charset="0"/>
                        </a:rPr>
                        <a:t>2.0</a:t>
                      </a:r>
                      <a:endParaRPr lang="en-US" sz="1200">
                        <a:latin typeface="Times New Roman" panose="02020603050405020304" charset="0"/>
                        <a:cs typeface="Times New Roman" panose="02020603050405020304" charset="0"/>
                      </a:endParaRPr>
                    </a:p>
                  </a:txBody>
                  <a:tcPr marL="6350" marR="6350" marT="0" marB="0" vert="horz" anchor="ctr" anchorCtr="0"/>
                </a:tc>
              </a:tr>
              <a:tr h="182880">
                <a:tc>
                  <a:txBody>
                    <a:bodyPr/>
                    <a:p>
                      <a:pPr algn="l">
                        <a:buClrTx/>
                        <a:buSzTx/>
                        <a:buFontTx/>
                        <a:buNone/>
                      </a:pPr>
                      <a:r>
                        <a:rPr lang="en-US" sz="1200">
                          <a:latin typeface="Times New Roman" panose="02020603050405020304" charset="0"/>
                          <a:cs typeface="Times New Roman" panose="02020603050405020304" charset="0"/>
                        </a:rPr>
                        <a:t>Sulphide</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0.50</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0.50</a:t>
                      </a:r>
                      <a:endParaRPr lang="en-US" sz="1200">
                        <a:latin typeface="Times New Roman" panose="02020603050405020304" charset="0"/>
                        <a:cs typeface="Times New Roman" panose="02020603050405020304" charset="0"/>
                      </a:endParaRPr>
                    </a:p>
                  </a:txBody>
                  <a:tcPr marL="6350" marR="6350" marT="0" marB="0" vert="horz" anchor="t" anchorCtr="0"/>
                </a:tc>
              </a:tr>
              <a:tr h="182880">
                <a:tc>
                  <a:txBody>
                    <a:bodyPr/>
                    <a:p>
                      <a:pPr algn="l">
                        <a:buClrTx/>
                        <a:buSzTx/>
                        <a:buFontTx/>
                        <a:buNone/>
                      </a:pPr>
                      <a:r>
                        <a:rPr lang="en-US" sz="1200">
                          <a:latin typeface="Times New Roman" panose="02020603050405020304" charset="0"/>
                          <a:cs typeface="Times New Roman" panose="02020603050405020304" charset="0"/>
                        </a:rPr>
                        <a:t>Oil and Grease</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r>
              <a:tr h="182880">
                <a:tc>
                  <a:txBody>
                    <a:bodyPr/>
                    <a:p>
                      <a:pPr algn="l">
                        <a:buClrTx/>
                        <a:buSzTx/>
                        <a:buFontTx/>
                        <a:buNone/>
                      </a:pPr>
                      <a:r>
                        <a:rPr lang="en-US" sz="1200">
                          <a:latin typeface="Times New Roman" panose="02020603050405020304" charset="0"/>
                          <a:cs typeface="Times New Roman" panose="02020603050405020304" charset="0"/>
                        </a:rPr>
                        <a:t>Ammoniac al Nitrogen</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mg/L</a:t>
                      </a:r>
                      <a:endParaRPr lang="en-US" sz="1200">
                        <a:latin typeface="Times New Roman" panose="02020603050405020304" charset="0"/>
                        <a:cs typeface="Times New Roman" panose="02020603050405020304" charset="0"/>
                      </a:endParaRPr>
                    </a:p>
                  </a:txBody>
                  <a:tcPr marL="6350" marR="6350" marT="0" marB="0" vert="horz" anchor="t" anchorCtr="0"/>
                </a:tc>
                <a:tc>
                  <a:txBody>
                    <a:bodyPr/>
                    <a:p>
                      <a:pPr algn="ctr">
                        <a:buClrTx/>
                        <a:buSzTx/>
                        <a:buFontTx/>
                        <a:buNone/>
                      </a:pPr>
                      <a:r>
                        <a:rPr lang="en-US" sz="1200">
                          <a:latin typeface="Times New Roman" panose="02020603050405020304" charset="0"/>
                          <a:cs typeface="Times New Roman" panose="02020603050405020304" charset="0"/>
                        </a:rPr>
                        <a:t>10</a:t>
                      </a:r>
                      <a:endParaRPr lang="en-US" sz="1200">
                        <a:latin typeface="Times New Roman" panose="02020603050405020304" charset="0"/>
                        <a:cs typeface="Times New Roman" panose="02020603050405020304" charset="0"/>
                      </a:endParaRPr>
                    </a:p>
                  </a:txBody>
                  <a:tcPr marL="6350" marR="6350" marT="0" marB="0" vert="horz" anchor="b" anchorCtr="0"/>
                </a:tc>
                <a:tc>
                  <a:txBody>
                    <a:bodyPr/>
                    <a:p>
                      <a:pPr algn="ctr">
                        <a:buClrTx/>
                        <a:buSzTx/>
                        <a:buFontTx/>
                        <a:buNone/>
                      </a:pPr>
                      <a:r>
                        <a:rPr lang="en-US" sz="1200">
                          <a:latin typeface="Times New Roman" panose="02020603050405020304" charset="0"/>
                          <a:cs typeface="Times New Roman" panose="02020603050405020304" charset="0"/>
                        </a:rPr>
                        <a:t>20</a:t>
                      </a:r>
                      <a:endParaRPr lang="en-US" sz="1200">
                        <a:latin typeface="Times New Roman" panose="02020603050405020304" charset="0"/>
                        <a:cs typeface="Times New Roman" panose="02020603050405020304" charset="0"/>
                      </a:endParaRPr>
                    </a:p>
                  </a:txBody>
                  <a:tcPr marL="6350" marR="6350" marT="0" marB="0" vert="horz" anchor="b" anchorCtr="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6036</Words>
  <Application>WPS Presentation</Application>
  <PresentationFormat>Widescreen</PresentationFormat>
  <Paragraphs>1383</Paragraphs>
  <Slides>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Arial</vt:lpstr>
      <vt:lpstr>SimSun</vt:lpstr>
      <vt:lpstr>Wingdings</vt:lpstr>
      <vt:lpstr>Arial</vt:lpstr>
      <vt:lpstr>Times New Roman</vt:lpstr>
      <vt:lpstr>Microsoft YaHei</vt:lpstr>
      <vt:lpstr>Arial Unicode MS</vt:lpstr>
      <vt:lpstr>Calibri</vt:lpstr>
      <vt:lpstr>Orange Waves</vt:lpstr>
      <vt:lpstr>A brief comparison between Liberia and Malaysia effluent discharge regulations</vt:lpstr>
      <vt:lpstr>Introduction </vt:lpstr>
      <vt:lpstr>Environment Protection and Management Law of the Republic of Liberia </vt:lpstr>
      <vt:lpstr>Liberia Effluent Discharge standard</vt:lpstr>
      <vt:lpstr>PowerPoint 演示文稿</vt:lpstr>
      <vt:lpstr>ENVIRONMENTAL QUALITY (INDUSTRIAL EFFLUENT) REGULATIONS 2009 </vt:lpstr>
      <vt:lpstr>FIRST SCHEDULE (Regulation 3) LIST OF PREMISES TO WHICH THESE REGULATIONS Do NOT APPLY </vt:lpstr>
      <vt:lpstr>Malaysia allowable Industrial Effluent Discharge - 4031    P.U. (A) 434</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18100102197</cp:lastModifiedBy>
  <cp:revision>6</cp:revision>
  <dcterms:created xsi:type="dcterms:W3CDTF">2021-09-22T14:40:00Z</dcterms:created>
  <dcterms:modified xsi:type="dcterms:W3CDTF">2021-09-24T16:24:38Z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1033-11.2.0.10223</vt:lpwstr>
  </property>
</Properties>
</file>