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9"/>
  </p:handoutMasterIdLst>
  <p:sldIdLst>
    <p:sldId id="298" r:id="rId3"/>
    <p:sldId id="294" r:id="rId4"/>
    <p:sldId id="295" r:id="rId5"/>
    <p:sldId id="296" r:id="rId6"/>
    <p:sldId id="271" r:id="rId7"/>
    <p:sldId id="300" r:id="rId9"/>
    <p:sldId id="301" r:id="rId10"/>
    <p:sldId id="302" r:id="rId11"/>
    <p:sldId id="303" r:id="rId12"/>
    <p:sldId id="304" r:id="rId13"/>
    <p:sldId id="305" r:id="rId14"/>
    <p:sldId id="306" r:id="rId15"/>
    <p:sldId id="307" r:id="rId16"/>
    <p:sldId id="308" r:id="rId17"/>
    <p:sldId id="30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D36"/>
    <a:srgbClr val="1E282F"/>
    <a:srgbClr val="3D586F"/>
    <a:srgbClr val="007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990" y="444"/>
      </p:cViewPr>
      <p:guideLst/>
    </p:cSldViewPr>
  </p:slid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defRPr>
            </a:lvl1pPr>
          </a:lstStyle>
          <a:p>
            <a:fld id="{83272436-A476-4566-9746-CAD15B22B6E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defRPr>
            </a:lvl1pPr>
          </a:lstStyle>
          <a:p>
            <a:fld id="{C43E5BC3-BC91-469C-BBD6-4A0564D6573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mn-cs"/>
      </a:defRPr>
    </a:lvl1pPr>
    <a:lvl2pPr marL="457200" algn="l" defTabSz="914400" rtl="0" eaLnBrk="1" latinLnBrk="0" hangingPunct="1">
      <a:defRPr sz="1200" kern="1200">
        <a:solidFill>
          <a:schemeClr val="tx1"/>
        </a:solidFill>
        <a:latin typeface="+mn-lt"/>
        <a:ea typeface="Calibri" panose="020F0502020204030204" pitchFamily="34" charset="0"/>
        <a:cs typeface="+mn-cs"/>
      </a:defRPr>
    </a:lvl2pPr>
    <a:lvl3pPr marL="914400" algn="l" defTabSz="914400" rtl="0" eaLnBrk="1" latinLnBrk="0" hangingPunct="1">
      <a:defRPr sz="1200" kern="1200">
        <a:solidFill>
          <a:schemeClr val="tx1"/>
        </a:solidFill>
        <a:latin typeface="+mn-lt"/>
        <a:ea typeface="Calibri" panose="020F0502020204030204" pitchFamily="34" charset="0"/>
        <a:cs typeface="+mn-cs"/>
      </a:defRPr>
    </a:lvl3pPr>
    <a:lvl4pPr marL="1371600" algn="l" defTabSz="914400" rtl="0" eaLnBrk="1" latinLnBrk="0" hangingPunct="1">
      <a:defRPr sz="1200" kern="1200">
        <a:solidFill>
          <a:schemeClr val="tx1"/>
        </a:solidFill>
        <a:latin typeface="+mn-lt"/>
        <a:ea typeface="Calibri" panose="020F0502020204030204" pitchFamily="34" charset="0"/>
        <a:cs typeface="+mn-cs"/>
      </a:defRPr>
    </a:lvl4pPr>
    <a:lvl5pPr marL="1828800" algn="l" defTabSz="914400" rtl="0" eaLnBrk="1" latinLnBrk="0" hangingPunct="1">
      <a:defRPr sz="1200" kern="1200">
        <a:solidFill>
          <a:schemeClr val="tx1"/>
        </a:solidFill>
        <a:latin typeface="+mn-lt"/>
        <a:ea typeface="Calibri" panose="020F050202020403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a:solidFill>
              <a:srgbClr val="000000"/>
            </a:solidFill>
            <a:miter/>
          </a:ln>
        </p:spPr>
      </p:sp>
      <p:sp>
        <p:nvSpPr>
          <p:cNvPr id="34819"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3482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Microsoft YaHei" panose="020B0503020204020204" pitchFamily="34" charset="-122"/>
                <a:ea typeface="Microsoft YaHei" panose="020B0503020204020204" pitchFamily="34" charset="-122"/>
              </a:rPr>
            </a:fld>
            <a:endParaRPr lang="zh-CN" altLang="en-US" sz="1200" dirty="0">
              <a:latin typeface="Microsoft YaHei" panose="020B0503020204020204" pitchFamily="34" charset="-122"/>
              <a:ea typeface="Microsoft YaHe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D8E2386-AA42-4B56-9116-7F0EA51F7311}"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C096219-CA4D-439E-9969-18D03770CD97}"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D8E2386-AA42-4B56-9116-7F0EA51F7311}"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D8E2386-AA42-4B56-9116-7F0EA51F7311}"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D8E2386-AA42-4B56-9116-7F0EA51F7311}"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D8E2386-AA42-4B56-9116-7F0EA51F7311}"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D8E2386-AA42-4B56-9116-7F0EA51F7311}"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D8E2386-AA42-4B56-9116-7F0EA51F7311}"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8E2386-AA42-4B56-9116-7F0EA51F7311}"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D8E2386-AA42-4B56-9116-7F0EA51F7311}"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D8E2386-AA42-4B56-9116-7F0EA51F7311}"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D8E2386-AA42-4B56-9116-7F0EA51F7311}"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1C096219-CA4D-439E-9969-18D03770CD97}"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D8E2386-AA42-4B56-9116-7F0EA51F7311}"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C096219-CA4D-439E-9969-18D03770CD9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3"/>
          <p:cNvSpPr>
            <a:spLocks noGrp="1"/>
          </p:cNvSpPr>
          <p:nvPr>
            <p:ph type="ctrTitle"/>
          </p:nvPr>
        </p:nvSpPr>
        <p:spPr>
          <a:xfrm>
            <a:off x="2436178" y="1582420"/>
            <a:ext cx="6842125" cy="933450"/>
          </a:xfrm>
        </p:spPr>
        <p:txBody>
          <a:bodyPr vert="horz" wrap="square" lIns="91440" tIns="45720" rIns="91440" bIns="45720" anchor="ctr" anchorCtr="0">
            <a:normAutofit fontScale="90000"/>
          </a:bodyPr>
          <a:lstStyle>
            <a:lvl1pPr lvl="0">
              <a:buClrTx/>
              <a:buSzTx/>
              <a:buFontTx/>
              <a:defRPr/>
            </a:lvl1pPr>
          </a:lstStyle>
          <a:p>
            <a:pPr lvl="0" algn="ctr" eaLnBrk="1" hangingPunct="1">
              <a:lnSpc>
                <a:spcPct val="120000"/>
              </a:lnSpc>
            </a:pPr>
            <a:r>
              <a:rPr lang="en-US" altLang="zh-CN" b="1" dirty="0"/>
              <a:t>Wastewater treatment in Liberia</a:t>
            </a:r>
            <a:endParaRPr lang="en-US" altLang="zh-CN" b="1" dirty="0"/>
          </a:p>
        </p:txBody>
      </p:sp>
      <p:grpSp>
        <p:nvGrpSpPr>
          <p:cNvPr id="4098" name="Group 5"/>
          <p:cNvGrpSpPr/>
          <p:nvPr/>
        </p:nvGrpSpPr>
        <p:grpSpPr>
          <a:xfrm>
            <a:off x="7682865" y="2047558"/>
            <a:ext cx="2854325" cy="3538537"/>
            <a:chOff x="112" y="579"/>
            <a:chExt cx="2640" cy="5567"/>
          </a:xfrm>
        </p:grpSpPr>
        <p:sp>
          <p:nvSpPr>
            <p:cNvPr id="4099" name="Rectangle 2"/>
            <p:cNvSpPr/>
            <p:nvPr/>
          </p:nvSpPr>
          <p:spPr>
            <a:xfrm>
              <a:off x="112" y="5065"/>
              <a:ext cx="2640" cy="1081"/>
            </a:xfrm>
            <a:prstGeom prst="rect">
              <a:avLst/>
            </a:prstGeom>
            <a:noFill/>
            <a:ln w="9525">
              <a:noFill/>
            </a:ln>
          </p:spPr>
          <p:txBody>
            <a:bodyPr anchor="t" anchorCtr="0"/>
            <a:p>
              <a:pPr>
                <a:spcBef>
                  <a:spcPct val="20000"/>
                </a:spcBef>
              </a:pPr>
              <a:endParaRPr lang="en-US" altLang="zh-CN" dirty="0">
                <a:solidFill>
                  <a:srgbClr val="000000"/>
                </a:solidFill>
                <a:latin typeface="Arial" panose="020B0604020202020204" pitchFamily="34" charset="0"/>
              </a:endParaRPr>
            </a:p>
          </p:txBody>
        </p:sp>
        <p:sp>
          <p:nvSpPr>
            <p:cNvPr id="4100" name="Rectangle 2"/>
            <p:cNvSpPr/>
            <p:nvPr/>
          </p:nvSpPr>
          <p:spPr>
            <a:xfrm>
              <a:off x="205" y="579"/>
              <a:ext cx="2401" cy="1081"/>
            </a:xfrm>
            <a:prstGeom prst="rect">
              <a:avLst/>
            </a:prstGeom>
            <a:noFill/>
            <a:ln w="9525">
              <a:noFill/>
            </a:ln>
          </p:spPr>
          <p:txBody>
            <a:bodyPr anchor="t" anchorCtr="0"/>
            <a:p>
              <a:pPr algn="r">
                <a:spcBef>
                  <a:spcPct val="20000"/>
                </a:spcBef>
              </a:pPr>
              <a:endParaRPr lang="en-US" altLang="zh-CN" sz="2000" dirty="0">
                <a:solidFill>
                  <a:srgbClr val="003366"/>
                </a:solidFill>
                <a:latin typeface="Arial" panose="020B0604020202020204" pitchFamily="34" charset="0"/>
              </a:endParaRPr>
            </a:p>
          </p:txBody>
        </p:sp>
      </p:grpSp>
      <p:sp>
        <p:nvSpPr>
          <p:cNvPr id="4102" name="Rectangle 3"/>
          <p:cNvSpPr/>
          <p:nvPr/>
        </p:nvSpPr>
        <p:spPr>
          <a:xfrm>
            <a:off x="3156903" y="4101783"/>
            <a:ext cx="6049962" cy="1476375"/>
          </a:xfrm>
          <a:prstGeom prst="rect">
            <a:avLst/>
          </a:prstGeom>
          <a:noFill/>
          <a:ln w="9525">
            <a:noFill/>
          </a:ln>
        </p:spPr>
        <p:txBody>
          <a:bodyPr anchor="t" anchorCtr="0">
            <a:spAutoFit/>
          </a:bodyPr>
          <a:p>
            <a:pPr algn="ctr"/>
            <a:r>
              <a:rPr lang="en-US" altLang="en-US" b="1" dirty="0">
                <a:solidFill>
                  <a:srgbClr val="323232"/>
                </a:solidFill>
                <a:latin typeface="Comic Sans MS" panose="030F0702030302020204" charset="0"/>
              </a:rPr>
              <a:t> </a:t>
            </a:r>
            <a:endParaRPr lang="en-US" altLang="en-US" b="1" dirty="0">
              <a:latin typeface="Comic Sans MS" panose="030F0702030302020204" charset="0"/>
            </a:endParaRPr>
          </a:p>
          <a:p>
            <a:r>
              <a:rPr lang="en-US" altLang="en-US" b="1" dirty="0">
                <a:solidFill>
                  <a:srgbClr val="323232"/>
                </a:solidFill>
                <a:latin typeface="Comic Sans MS" panose="030F0702030302020204" charset="0"/>
              </a:rPr>
              <a:t>Name of Presenter: Sahr Emmanuel (</a:t>
            </a:r>
            <a:r>
              <a:rPr lang="en-US" b="1" dirty="0">
                <a:solidFill>
                  <a:srgbClr val="4E3A2F"/>
                </a:solidFill>
                <a:latin typeface="Comic Sans MS" panose="030F0702030302020204" charset="0"/>
              </a:rPr>
              <a:t>伊曼沙</a:t>
            </a:r>
            <a:r>
              <a:rPr lang="en-US" altLang="en-US" b="1" dirty="0">
                <a:solidFill>
                  <a:srgbClr val="323232"/>
                </a:solidFill>
                <a:latin typeface="Comic Sans MS" panose="030F0702030302020204" charset="0"/>
              </a:rPr>
              <a:t>)</a:t>
            </a:r>
            <a:endParaRPr lang="en-US" altLang="en-US" b="1" dirty="0">
              <a:latin typeface="Comic Sans MS" panose="030F0702030302020204" charset="0"/>
            </a:endParaRPr>
          </a:p>
          <a:p>
            <a:pPr algn="ctr"/>
            <a:r>
              <a:rPr lang="en-US" altLang="en-US" b="1" dirty="0">
                <a:solidFill>
                  <a:srgbClr val="323232"/>
                </a:solidFill>
                <a:latin typeface="Comic Sans MS" panose="030F0702030302020204" charset="0"/>
              </a:rPr>
              <a:t> </a:t>
            </a:r>
            <a:endParaRPr lang="en-US" altLang="en-US" b="1" dirty="0">
              <a:latin typeface="Comic Sans MS" panose="030F0702030302020204" charset="0"/>
            </a:endParaRPr>
          </a:p>
          <a:p>
            <a:r>
              <a:rPr lang="en-US" altLang="en-US" b="1" dirty="0">
                <a:solidFill>
                  <a:srgbClr val="323232"/>
                </a:solidFill>
                <a:latin typeface="Comic Sans MS" panose="030F0702030302020204" charset="0"/>
              </a:rPr>
              <a:t>ID #: M202161014</a:t>
            </a:r>
            <a:endParaRPr lang="en-US" altLang="en-US" b="1" dirty="0">
              <a:solidFill>
                <a:srgbClr val="323232"/>
              </a:solidFill>
              <a:latin typeface="Comic Sans MS" panose="030F0702030302020204" charset="0"/>
            </a:endParaRPr>
          </a:p>
          <a:p>
            <a:pPr algn="ctr"/>
            <a:endParaRPr lang="en-US" altLang="en-US" b="1" dirty="0">
              <a:latin typeface="Comic Sans MS" panose="030F0702030302020204" charset="0"/>
              <a:ea typeface="Calibri" panose="020F0502020204030204" pitchFamily="34" charset="0"/>
            </a:endParaRPr>
          </a:p>
        </p:txBody>
      </p:sp>
      <p:sp>
        <p:nvSpPr>
          <p:cNvPr id="4103" name="Text Box 1"/>
          <p:cNvSpPr txBox="1"/>
          <p:nvPr/>
        </p:nvSpPr>
        <p:spPr>
          <a:xfrm>
            <a:off x="4670425" y="3238183"/>
            <a:ext cx="2252980" cy="368300"/>
          </a:xfrm>
          <a:prstGeom prst="rect">
            <a:avLst/>
          </a:prstGeom>
          <a:noFill/>
          <a:ln w="9525">
            <a:noFill/>
          </a:ln>
        </p:spPr>
        <p:txBody>
          <a:bodyPr wrap="none" anchor="t" anchorCtr="0">
            <a:spAutoFit/>
          </a:bodyPr>
          <a:p>
            <a:pPr algn="ctr"/>
            <a:r>
              <a:rPr lang="en-US" altLang="en-US" b="1" dirty="0">
                <a:solidFill>
                  <a:srgbClr val="323232"/>
                </a:solidFill>
                <a:latin typeface="Arial" panose="020B0604020202020204" pitchFamily="34" charset="0"/>
              </a:rPr>
              <a:t>Sewage Treatment </a:t>
            </a:r>
            <a:endParaRPr lang="en-US" altLang="zh-CN" b="1">
              <a:latin typeface="Arial" panose="020B0604020202020204" pitchFamily="34" charset="0"/>
            </a:endParaRPr>
          </a:p>
        </p:txBody>
      </p:sp>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AutoShape 2" descr="LIBERIA: a 5 km pipeline supplies the White Plains drinking water plantÂ©THPStock/Shutterstock"/>
          <p:cNvSpPr>
            <a:spLocks noChangeAspect="1"/>
          </p:cNvSpPr>
          <p:nvPr/>
        </p:nvSpPr>
        <p:spPr>
          <a:xfrm>
            <a:off x="1679575" y="-144462"/>
            <a:ext cx="304800" cy="304800"/>
          </a:xfrm>
          <a:prstGeom prst="rect">
            <a:avLst/>
          </a:prstGeom>
          <a:noFill/>
          <a:ln w="9525">
            <a:noFill/>
          </a:ln>
        </p:spPr>
        <p:txBody>
          <a:bodyPr anchor="t" anchorCtr="0"/>
          <a:p>
            <a:endParaRPr lang="en-US" altLang="en-US" dirty="0">
              <a:latin typeface="Arial" panose="020B0604020202020204" pitchFamily="34" charset="0"/>
            </a:endParaRPr>
          </a:p>
        </p:txBody>
      </p:sp>
      <p:sp>
        <p:nvSpPr>
          <p:cNvPr id="3" name="Rectangle 2"/>
          <p:cNvSpPr/>
          <p:nvPr/>
        </p:nvSpPr>
        <p:spPr>
          <a:xfrm>
            <a:off x="1926273" y="777875"/>
            <a:ext cx="8785225" cy="2306955"/>
          </a:xfrm>
          <a:prstGeom prst="rect">
            <a:avLst/>
          </a:prstGeom>
          <a:noFill/>
          <a:ln w="9525">
            <a:noFill/>
          </a:ln>
        </p:spPr>
        <p:txBody>
          <a:bodyPr anchor="t" anchorCtr="0">
            <a:spAutoFit/>
          </a:bodyPr>
          <a:p>
            <a:pPr algn="just"/>
            <a:r>
              <a:rPr lang="en-US" altLang="en-US" b="1" dirty="0">
                <a:solidFill>
                  <a:srgbClr val="222222"/>
                </a:solidFill>
                <a:latin typeface="Garamond" panose="02020404030301010803" pitchFamily="18" charset="0"/>
              </a:rPr>
              <a:t>In Liberia, a 5 km pipeline now carries water pumped from the Mount Coffee Dam near the capital Monrovia to the White Plains water treatment plant in Louisiana’s Montserrado County. The Liberia Water and Sewer Corporation (LWSC), the state-owned company responsible for water management in Liberia, has just completed work to upgrade the 30-year-old facility. In November 2019, when work began, LWSC officials said that the old water pipe, built in 1990, was already showing signs of obsolescence. A condition that, according to the state-owned company, was “significantly” affecting the drinking water supply of nearly one million people living in Monrovia.</a:t>
            </a:r>
            <a:endParaRPr lang="en-US" altLang="en-US" b="1" dirty="0">
              <a:latin typeface="Garamond" panose="02020404030301010803" pitchFamily="18" charset="0"/>
            </a:endParaRPr>
          </a:p>
        </p:txBody>
      </p:sp>
      <p:pic>
        <p:nvPicPr>
          <p:cNvPr id="14341" name="Picture 3"/>
          <p:cNvPicPr>
            <a:picLocks noChangeAspect="1"/>
          </p:cNvPicPr>
          <p:nvPr/>
        </p:nvPicPr>
        <p:blipFill>
          <a:blip r:embed="rId1"/>
          <a:stretch>
            <a:fillRect/>
          </a:stretch>
        </p:blipFill>
        <p:spPr>
          <a:xfrm>
            <a:off x="1959610" y="3143250"/>
            <a:ext cx="8751570" cy="3342005"/>
          </a:xfrm>
          <a:prstGeom prst="rect">
            <a:avLst/>
          </a:prstGeom>
          <a:noFill/>
          <a:ln w="9525">
            <a:noFill/>
          </a:ln>
        </p:spPr>
      </p:pic>
      <p:sp>
        <p:nvSpPr>
          <p:cNvPr id="2" name="Rectangle 5"/>
          <p:cNvSpPr/>
          <p:nvPr/>
        </p:nvSpPr>
        <p:spPr>
          <a:xfrm>
            <a:off x="1749743" y="207963"/>
            <a:ext cx="9093200" cy="521970"/>
          </a:xfrm>
          <a:prstGeom prst="rect">
            <a:avLst/>
          </a:prstGeom>
          <a:noFill/>
          <a:ln w="9525">
            <a:noFill/>
          </a:ln>
        </p:spPr>
        <p:txBody>
          <a:bodyPr anchor="t" anchorCtr="0">
            <a:spAutoFit/>
          </a:bodyPr>
          <a:p>
            <a:pPr algn="ctr"/>
            <a:r>
              <a:rPr lang="en-US" altLang="en-US" b="1" dirty="0">
                <a:solidFill>
                  <a:srgbClr val="92D050"/>
                </a:solidFill>
                <a:latin typeface="Arial" panose="020B0604020202020204" pitchFamily="34" charset="0"/>
              </a:rPr>
              <a:t> </a:t>
            </a:r>
            <a:r>
              <a:rPr lang="en-US" altLang="en-US" sz="2800" b="1" dirty="0">
                <a:solidFill>
                  <a:srgbClr val="92D050"/>
                </a:solidFill>
                <a:latin typeface="Arial" panose="020B0604020202020204" pitchFamily="34" charset="0"/>
              </a:rPr>
              <a:t>Application of different treatment processes</a:t>
            </a:r>
            <a:endParaRPr lang="en-US" altLang="en-US" sz="2800" b="1" dirty="0">
              <a:solidFill>
                <a:srgbClr val="92D050"/>
              </a:solidFill>
              <a:latin typeface="Arial" panose="020B0604020202020204" pitchFamily="34"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randombar(horizontal)">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4197986" y="116523"/>
            <a:ext cx="2632710" cy="586105"/>
          </a:xfrm>
          <a:prstGeom prst="rect">
            <a:avLst/>
          </a:prstGeom>
          <a:noFill/>
          <a:ln w="9525">
            <a:noFill/>
          </a:ln>
        </p:spPr>
        <p:txBody>
          <a:bodyPr wrap="none" anchor="t" anchorCtr="0">
            <a:spAutoFit/>
          </a:bodyPr>
          <a:p>
            <a:pPr algn="ctr" defTabSz="914400">
              <a:lnSpc>
                <a:spcPct val="115000"/>
              </a:lnSpc>
              <a:spcAft>
                <a:spcPts val="900"/>
              </a:spcAft>
              <a:buSzTx/>
              <a:tabLst>
                <a:tab pos="342900" algn="l"/>
              </a:tabLst>
            </a:pPr>
            <a:r>
              <a:rPr lang="en-CA" altLang="x-none" sz="2800" b="1" dirty="0">
                <a:solidFill>
                  <a:srgbClr val="92D050"/>
                </a:solidFill>
                <a:latin typeface="Arial" panose="020B0604020202020204" pitchFamily="34" charset="0"/>
              </a:rPr>
              <a:t>CHALLENGES</a:t>
            </a:r>
            <a:endParaRPr lang="en-CA" altLang="x-none" sz="2800" b="1" dirty="0">
              <a:solidFill>
                <a:srgbClr val="92D050"/>
              </a:solidFill>
              <a:latin typeface="Arial" panose="020B0604020202020204" pitchFamily="34" charset="0"/>
              <a:ea typeface="Times New Roman" panose="02020603050405020304" pitchFamily="18" charset="0"/>
            </a:endParaRPr>
          </a:p>
        </p:txBody>
      </p:sp>
      <p:sp>
        <p:nvSpPr>
          <p:cNvPr id="7" name="Rectangle 6"/>
          <p:cNvSpPr/>
          <p:nvPr/>
        </p:nvSpPr>
        <p:spPr>
          <a:xfrm>
            <a:off x="1591310" y="648335"/>
            <a:ext cx="8507413" cy="375348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Garamond" panose="02020404030301010803" pitchFamily="18" charset="0"/>
                <a:ea typeface="Microsoft YaHei" panose="020B0503020204020204" pitchFamily="34" charset="-122"/>
                <a:cs typeface="+mn-cs"/>
              </a:rPr>
              <a:t>Challenges for water and wastewater treatment</a:t>
            </a:r>
            <a:endParaRPr kumimoji="0" lang="en-US" sz="2000" b="1" i="0" u="none" strike="noStrike" kern="1200" cap="none" spc="0" normalizeH="0" baseline="0" noProof="0" dirty="0">
              <a:ln>
                <a:noFill/>
              </a:ln>
              <a:solidFill>
                <a:schemeClr val="tx1"/>
              </a:solidFill>
              <a:effectLst/>
              <a:uLnTx/>
              <a:uFillTx/>
              <a:latin typeface="Garamond" panose="02020404030301010803" pitchFamily="18" charset="0"/>
              <a:ea typeface="Microsoft YaHei"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Garamond" panose="02020404030301010803" pitchFamily="18" charset="0"/>
              <a:ea typeface="Microsoft YaHei" panose="020B0503020204020204" pitchFamily="34"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en-US" sz="2000" b="1" i="0" u="none" strike="noStrike" kern="1200" cap="none" spc="0" normalizeH="0" baseline="0" noProof="0" dirty="0">
                <a:ln>
                  <a:noFill/>
                </a:ln>
                <a:solidFill>
                  <a:srgbClr val="FF0000"/>
                </a:solidFill>
                <a:effectLst/>
                <a:uLnTx/>
                <a:uFillTx/>
                <a:latin typeface="Garamond" panose="02020404030301010803" pitchFamily="18" charset="0"/>
                <a:ea typeface="Microsoft YaHei" panose="020B0503020204020204" pitchFamily="34" charset="-122"/>
                <a:cs typeface="+mn-cs"/>
              </a:rPr>
              <a:t>Lack of access to safe, clean water </a:t>
            </a:r>
            <a:endParaRPr kumimoji="0" lang="en-US" sz="2000" b="1" i="0" u="none" strike="noStrike" kern="1200" cap="none" spc="0" normalizeH="0" baseline="0" noProof="0" dirty="0">
              <a:ln>
                <a:noFill/>
              </a:ln>
              <a:solidFill>
                <a:srgbClr val="FF0000"/>
              </a:solidFill>
              <a:effectLst/>
              <a:uLnTx/>
              <a:uFillTx/>
              <a:latin typeface="Garamond" panose="02020404030301010803" pitchFamily="18" charset="0"/>
              <a:ea typeface="Microsoft YaHei"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Garamond" panose="02020404030301010803" pitchFamily="18" charset="0"/>
                <a:ea typeface="Microsoft YaHei" panose="020B0503020204020204" pitchFamily="34" charset="-122"/>
                <a:cs typeface="+mn-cs"/>
              </a:rPr>
              <a:t>	Access to water as a basic fundamental right of citizens has become 	a struggle for survival for most Liberians.</a:t>
            </a:r>
            <a:endParaRPr kumimoji="0" lang="en-US" sz="2000" b="1" i="0" u="none" strike="noStrike" kern="1200" cap="none" spc="0" normalizeH="0" baseline="0" noProof="0" dirty="0">
              <a:ln>
                <a:noFill/>
              </a:ln>
              <a:solidFill>
                <a:schemeClr val="tx1"/>
              </a:solidFill>
              <a:effectLst/>
              <a:uLnTx/>
              <a:uFillTx/>
              <a:latin typeface="Garamond" panose="02020404030301010803" pitchFamily="18" charset="0"/>
              <a:ea typeface="Microsoft YaHei"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Garamond" panose="02020404030301010803" pitchFamily="18" charset="0"/>
                <a:ea typeface="Microsoft YaHei" panose="020B0503020204020204" pitchFamily="34" charset="-122"/>
                <a:cs typeface="+mn-cs"/>
              </a:rPr>
              <a:t>	The lack of access to safe, clean water – especially mass shortages 	across the capital Monrovia and its surroundings, including the slum 	of West Point – during the continuing dry spell there remains a big 	challenge.</a:t>
            </a:r>
            <a:endParaRPr kumimoji="0" lang="en-US" sz="2000" b="1" i="0" u="none" strike="noStrike" kern="1200" cap="none" spc="0" normalizeH="0" baseline="0" noProof="0" dirty="0">
              <a:ln>
                <a:noFill/>
              </a:ln>
              <a:solidFill>
                <a:schemeClr val="tx1"/>
              </a:solidFill>
              <a:effectLst/>
              <a:uLnTx/>
              <a:uFillTx/>
              <a:latin typeface="Garamond" panose="02020404030301010803" pitchFamily="18" charset="0"/>
              <a:ea typeface="Microsoft YaHei"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FF0000"/>
                </a:solidFill>
                <a:effectLst/>
                <a:uLnTx/>
                <a:uFillTx/>
                <a:latin typeface="Garamond" panose="02020404030301010803" pitchFamily="18" charset="0"/>
                <a:ea typeface="Microsoft YaHei" panose="020B0503020204020204" pitchFamily="34" charset="-122"/>
                <a:cs typeface="+mn-cs"/>
              </a:rPr>
              <a:t>2. Insufficient infrastructure</a:t>
            </a:r>
            <a:endParaRPr kumimoji="0" lang="en-US" sz="1800" b="1" i="0" u="none" strike="noStrike" kern="1200" cap="none" spc="0" normalizeH="0" baseline="0" noProof="0" dirty="0">
              <a:ln>
                <a:noFill/>
              </a:ln>
              <a:solidFill>
                <a:srgbClr val="FF0000"/>
              </a:solidFill>
              <a:effectLst/>
              <a:uLnTx/>
              <a:uFillTx/>
              <a:latin typeface="Garamond" panose="02020404030301010803" pitchFamily="18" charset="0"/>
              <a:ea typeface="Microsoft YaHei"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solidFill>
                <a:effectLst/>
                <a:uLnTx/>
                <a:uFillTx/>
                <a:latin typeface="Garamond" panose="02020404030301010803" pitchFamily="18" charset="0"/>
                <a:ea typeface="Microsoft YaHei" panose="020B0503020204020204" pitchFamily="34" charset="-122"/>
                <a:cs typeface="+mn-cs"/>
              </a:rPr>
              <a:t>	Limited sewer collection is a bottleneck for wastewater treatment in 	Liberia.</a:t>
            </a:r>
            <a:endParaRPr kumimoji="0" lang="en-US" sz="2000" b="1" i="0" u="none" strike="noStrike" kern="1200" cap="none" spc="0" normalizeH="0" baseline="0" noProof="0" dirty="0">
              <a:ln>
                <a:noFill/>
              </a:ln>
              <a:solidFill>
                <a:schemeClr val="tx1"/>
              </a:solidFill>
              <a:effectLst/>
              <a:uLnTx/>
              <a:uFillTx/>
              <a:latin typeface="Garamond" panose="02020404030301010803" pitchFamily="18" charset="0"/>
              <a:ea typeface="Microsoft YaHei" panose="020B0503020204020204" pitchFamily="34" charset="-122"/>
              <a:cs typeface="+mn-cs"/>
            </a:endParaRPr>
          </a:p>
        </p:txBody>
      </p:sp>
      <p:sp>
        <p:nvSpPr>
          <p:cNvPr id="15364" name="Rectangle 7"/>
          <p:cNvSpPr/>
          <p:nvPr/>
        </p:nvSpPr>
        <p:spPr>
          <a:xfrm>
            <a:off x="1586548" y="4469448"/>
            <a:ext cx="8135937" cy="2030095"/>
          </a:xfrm>
          <a:prstGeom prst="rect">
            <a:avLst/>
          </a:prstGeom>
          <a:noFill/>
          <a:ln w="9525">
            <a:noFill/>
          </a:ln>
        </p:spPr>
        <p:txBody>
          <a:bodyPr anchor="t" anchorCtr="0">
            <a:spAutoFit/>
          </a:bodyPr>
          <a:p>
            <a:r>
              <a:rPr lang="en-US" altLang="en-US" b="1" dirty="0">
                <a:solidFill>
                  <a:srgbClr val="FF0000"/>
                </a:solidFill>
                <a:latin typeface="Garamond" panose="02020404030301010803" pitchFamily="18" charset="0"/>
              </a:rPr>
              <a:t>3. Poor operation and maintenance</a:t>
            </a:r>
            <a:endParaRPr lang="en-US" altLang="en-US" b="1" dirty="0">
              <a:solidFill>
                <a:srgbClr val="FF0000"/>
              </a:solidFill>
              <a:latin typeface="Garamond" panose="02020404030301010803" pitchFamily="18" charset="0"/>
            </a:endParaRPr>
          </a:p>
          <a:p>
            <a:r>
              <a:rPr lang="en-US" altLang="en-US" b="1" dirty="0">
                <a:solidFill>
                  <a:srgbClr val="1C1D1E"/>
                </a:solidFill>
                <a:latin typeface="Garamond" panose="02020404030301010803" pitchFamily="18" charset="0"/>
              </a:rPr>
              <a:t>	Poor operation and maintenance is a challenge for WWTPs and 	waterworks. For some manufacturers in Liberia, they cannot get 	applicable technologies to remove pollutants from their industrial 	wastewater due to limited available information and experiences. Some 	waterworks are facing challenges for the dosage of coagulants when the 	turbidity is too high or too low.</a:t>
            </a:r>
            <a:endParaRPr lang="en-US" altLang="en-US" b="1" dirty="0">
              <a:solidFill>
                <a:srgbClr val="1C1D1E"/>
              </a:solidFill>
              <a:latin typeface="Garamond" panose="02020404030301010803" pitchFamily="18" charset="0"/>
            </a:endParaRPr>
          </a:p>
        </p:txBody>
      </p:sp>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5"/>
          <p:cNvSpPr/>
          <p:nvPr/>
        </p:nvSpPr>
        <p:spPr>
          <a:xfrm>
            <a:off x="3980181" y="116523"/>
            <a:ext cx="3343910" cy="515620"/>
          </a:xfrm>
          <a:prstGeom prst="rect">
            <a:avLst/>
          </a:prstGeom>
          <a:noFill/>
          <a:ln w="9525">
            <a:noFill/>
          </a:ln>
        </p:spPr>
        <p:txBody>
          <a:bodyPr wrap="none" anchor="t" anchorCtr="0">
            <a:spAutoFit/>
          </a:bodyPr>
          <a:p>
            <a:pPr algn="just" defTabSz="914400">
              <a:lnSpc>
                <a:spcPct val="115000"/>
              </a:lnSpc>
              <a:spcAft>
                <a:spcPts val="900"/>
              </a:spcAft>
              <a:buSzTx/>
              <a:tabLst>
                <a:tab pos="342900" algn="l"/>
              </a:tabLst>
            </a:pPr>
            <a:r>
              <a:rPr lang="en-CA" altLang="en-US" sz="2400" b="1" dirty="0">
                <a:solidFill>
                  <a:srgbClr val="92D050"/>
                </a:solidFill>
                <a:latin typeface="Arial" panose="020B0604020202020204" pitchFamily="34" charset="0"/>
              </a:rPr>
              <a:t>RECOMMENDATIONS</a:t>
            </a:r>
            <a:endParaRPr lang="en-CA" altLang="en-US" sz="2400" b="1" dirty="0">
              <a:solidFill>
                <a:srgbClr val="92D050"/>
              </a:solidFill>
              <a:latin typeface="Arial" panose="020B0604020202020204" pitchFamily="34" charset="0"/>
              <a:ea typeface="Times New Roman" panose="02020603050405020304" pitchFamily="18" charset="0"/>
            </a:endParaRPr>
          </a:p>
        </p:txBody>
      </p:sp>
      <p:sp>
        <p:nvSpPr>
          <p:cNvPr id="16387" name="Rectangle 1"/>
          <p:cNvSpPr/>
          <p:nvPr/>
        </p:nvSpPr>
        <p:spPr>
          <a:xfrm>
            <a:off x="2063750" y="847725"/>
            <a:ext cx="8208963" cy="3126740"/>
          </a:xfrm>
          <a:prstGeom prst="rect">
            <a:avLst/>
          </a:prstGeom>
          <a:noFill/>
          <a:ln w="9525">
            <a:noFill/>
          </a:ln>
        </p:spPr>
        <p:txBody>
          <a:bodyPr anchor="t" anchorCtr="0">
            <a:spAutoFit/>
          </a:bodyPr>
          <a:p>
            <a:pPr algn="just">
              <a:lnSpc>
                <a:spcPts val="1800"/>
              </a:lnSpc>
              <a:spcBef>
                <a:spcPts val="375"/>
              </a:spcBef>
              <a:spcAft>
                <a:spcPts val="1200"/>
              </a:spcAft>
            </a:pPr>
            <a:r>
              <a:rPr lang="en-US" altLang="en-US" b="1" dirty="0">
                <a:solidFill>
                  <a:srgbClr val="1C1D1E"/>
                </a:solidFill>
                <a:latin typeface="Garamond" panose="02020404030301010803" pitchFamily="18" charset="0"/>
              </a:rPr>
              <a:t>Based on the current practices and challenges, here I propose the following recommendations for the improvement of water and wastewater treatment in Liberia.</a:t>
            </a:r>
            <a:endParaRPr lang="en-US" altLang="en-US" b="1" dirty="0">
              <a:latin typeface="Garamond" panose="02020404030301010803" pitchFamily="18" charset="0"/>
            </a:endParaRPr>
          </a:p>
          <a:p>
            <a:pPr algn="just">
              <a:lnSpc>
                <a:spcPct val="107000"/>
              </a:lnSpc>
              <a:spcBef>
                <a:spcPts val="900"/>
              </a:spcBef>
              <a:spcAft>
                <a:spcPts val="900"/>
              </a:spcAft>
            </a:pPr>
            <a:r>
              <a:rPr lang="en-US" altLang="en-US" b="1" dirty="0">
                <a:solidFill>
                  <a:srgbClr val="1F1F1F"/>
                </a:solidFill>
                <a:latin typeface="Garamond" panose="02020404030301010803" pitchFamily="18" charset="0"/>
              </a:rPr>
              <a:t>1. </a:t>
            </a:r>
            <a:r>
              <a:rPr lang="en-US" altLang="en-US" b="1" dirty="0">
                <a:solidFill>
                  <a:srgbClr val="FF0000"/>
                </a:solidFill>
                <a:latin typeface="Garamond" panose="02020404030301010803" pitchFamily="18" charset="0"/>
              </a:rPr>
              <a:t>Transforming to green economy</a:t>
            </a:r>
            <a:endParaRPr lang="en-US" altLang="en-US" b="1" dirty="0">
              <a:solidFill>
                <a:srgbClr val="FF0000"/>
              </a:solidFill>
              <a:latin typeface="Garamond" panose="02020404030301010803" pitchFamily="18" charset="0"/>
            </a:endParaRPr>
          </a:p>
          <a:p>
            <a:pPr algn="just"/>
            <a:r>
              <a:rPr lang="en-US" altLang="en-US" b="1" dirty="0">
                <a:latin typeface="Garamond" panose="02020404030301010803" pitchFamily="18" charset="0"/>
              </a:rPr>
              <a:t>It is imperative to move from the end‐of‐pipe water pollution control mode to more proactive pollution prevention. A green economy and cleaner production should be employed to reduce wastewater discharge and to recycle resources from wastewater. Green economy can also minimize the impact of human activities on the ecosystem, and the protection of ecosystem can conserve and preserve water quality.</a:t>
            </a:r>
            <a:endParaRPr lang="en-US" altLang="en-US" b="1" dirty="0">
              <a:latin typeface="Garamond" panose="02020404030301010803" pitchFamily="18" charset="0"/>
            </a:endParaRPr>
          </a:p>
        </p:txBody>
      </p:sp>
      <p:sp>
        <p:nvSpPr>
          <p:cNvPr id="16388" name="Rectangle 6"/>
          <p:cNvSpPr/>
          <p:nvPr/>
        </p:nvSpPr>
        <p:spPr>
          <a:xfrm>
            <a:off x="2077720" y="4079875"/>
            <a:ext cx="8208963" cy="2349500"/>
          </a:xfrm>
          <a:prstGeom prst="rect">
            <a:avLst/>
          </a:prstGeom>
          <a:noFill/>
          <a:ln w="9525">
            <a:noFill/>
          </a:ln>
        </p:spPr>
        <p:txBody>
          <a:bodyPr wrap="square" anchor="t" anchorCtr="0">
            <a:spAutoFit/>
          </a:bodyPr>
          <a:p>
            <a:pPr algn="just">
              <a:lnSpc>
                <a:spcPct val="107000"/>
              </a:lnSpc>
              <a:spcBef>
                <a:spcPts val="900"/>
              </a:spcBef>
              <a:spcAft>
                <a:spcPts val="900"/>
              </a:spcAft>
            </a:pPr>
            <a:r>
              <a:rPr lang="en-US" altLang="en-US" b="1" dirty="0">
                <a:solidFill>
                  <a:srgbClr val="1F1F1F"/>
                </a:solidFill>
                <a:latin typeface="Garamond" panose="02020404030301010803" pitchFamily="18" charset="0"/>
              </a:rPr>
              <a:t>2. </a:t>
            </a:r>
            <a:r>
              <a:rPr lang="en-US" altLang="en-US" b="1" dirty="0">
                <a:solidFill>
                  <a:srgbClr val="FF0000"/>
                </a:solidFill>
                <a:latin typeface="Garamond" panose="02020404030301010803" pitchFamily="18" charset="0"/>
              </a:rPr>
              <a:t>Improving operation and maintenance</a:t>
            </a:r>
            <a:endParaRPr lang="en-US" altLang="en-US" b="1" dirty="0">
              <a:solidFill>
                <a:srgbClr val="FF0000"/>
              </a:solidFill>
              <a:latin typeface="Garamond" panose="02020404030301010803" pitchFamily="18" charset="0"/>
            </a:endParaRPr>
          </a:p>
          <a:p>
            <a:pPr algn="just">
              <a:lnSpc>
                <a:spcPts val="1800"/>
              </a:lnSpc>
              <a:spcAft>
                <a:spcPts val="1200"/>
              </a:spcAft>
            </a:pPr>
            <a:r>
              <a:rPr lang="en-US" altLang="en-US" b="1" dirty="0">
                <a:latin typeface="Garamond" panose="02020404030301010803" pitchFamily="18" charset="0"/>
              </a:rPr>
              <a:t>It is important to provide training and to enhance the expertise for the operation and maintenance of the facilities for water and wastewater treatment. Otherwise the facilities in waterworks and wastewater treatment plants cannot work effectively. Capacity building is needed to improve the knowledge of the workers in this sector. Only qualified and efficient operators and managers can ensure the smooth operation of these treatment facilities. In addition, those who construct the water and wastewater treatment facilities should establish necessary maintenance mechanisms so that these facilities can run sustainably.</a:t>
            </a:r>
            <a:endParaRPr lang="en-US" altLang="en-US" b="1" dirty="0">
              <a:latin typeface="Garamond" panose="02020404030301010803" pitchFamily="18" charset="0"/>
              <a:ea typeface="Times New Roman" panose="02020603050405020304" pitchFamily="18" charset="0"/>
            </a:endParaRPr>
          </a:p>
        </p:txBody>
      </p:sp>
    </p:spTree>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5"/>
          <p:cNvSpPr/>
          <p:nvPr/>
        </p:nvSpPr>
        <p:spPr>
          <a:xfrm>
            <a:off x="4024630" y="163513"/>
            <a:ext cx="3140710" cy="515620"/>
          </a:xfrm>
          <a:prstGeom prst="rect">
            <a:avLst/>
          </a:prstGeom>
          <a:noFill/>
          <a:ln w="9525">
            <a:noFill/>
          </a:ln>
        </p:spPr>
        <p:txBody>
          <a:bodyPr wrap="none" anchor="t" anchorCtr="0">
            <a:spAutoFit/>
          </a:bodyPr>
          <a:p>
            <a:pPr algn="just" defTabSz="914400">
              <a:lnSpc>
                <a:spcPct val="115000"/>
              </a:lnSpc>
              <a:spcAft>
                <a:spcPts val="900"/>
              </a:spcAft>
              <a:buSzTx/>
              <a:tabLst>
                <a:tab pos="342900" algn="l"/>
              </a:tabLst>
            </a:pPr>
            <a:r>
              <a:rPr lang="en-CA" altLang="en-US" sz="2400" b="1" dirty="0">
                <a:solidFill>
                  <a:srgbClr val="92D050"/>
                </a:solidFill>
                <a:latin typeface="Arial" panose="020B0604020202020204" pitchFamily="34" charset="0"/>
              </a:rPr>
              <a:t>RECOMMENDATION</a:t>
            </a:r>
            <a:endParaRPr lang="en-CA" altLang="en-US" sz="2400" b="1" dirty="0">
              <a:solidFill>
                <a:srgbClr val="92D050"/>
              </a:solidFill>
              <a:latin typeface="Arial" panose="020B0604020202020204" pitchFamily="34" charset="0"/>
              <a:ea typeface="Times New Roman" panose="02020603050405020304" pitchFamily="18" charset="0"/>
            </a:endParaRPr>
          </a:p>
        </p:txBody>
      </p:sp>
      <p:sp>
        <p:nvSpPr>
          <p:cNvPr id="17411" name="Rectangle 7"/>
          <p:cNvSpPr/>
          <p:nvPr/>
        </p:nvSpPr>
        <p:spPr>
          <a:xfrm>
            <a:off x="1825625" y="820738"/>
            <a:ext cx="8353425" cy="2811145"/>
          </a:xfrm>
          <a:prstGeom prst="rect">
            <a:avLst/>
          </a:prstGeom>
          <a:noFill/>
          <a:ln w="9525">
            <a:noFill/>
          </a:ln>
        </p:spPr>
        <p:txBody>
          <a:bodyPr anchor="t" anchorCtr="0">
            <a:spAutoFit/>
          </a:bodyPr>
          <a:p>
            <a:pPr algn="just">
              <a:lnSpc>
                <a:spcPct val="107000"/>
              </a:lnSpc>
              <a:spcBef>
                <a:spcPts val="900"/>
              </a:spcBef>
              <a:spcAft>
                <a:spcPts val="900"/>
              </a:spcAft>
            </a:pPr>
            <a:r>
              <a:rPr lang="en-US" altLang="en-US" b="1" dirty="0">
                <a:solidFill>
                  <a:srgbClr val="1F1F1F"/>
                </a:solidFill>
                <a:latin typeface="Garamond" panose="02020404030301010803" pitchFamily="18" charset="0"/>
              </a:rPr>
              <a:t>3. </a:t>
            </a:r>
            <a:r>
              <a:rPr lang="en-US" altLang="en-US" b="1" dirty="0">
                <a:solidFill>
                  <a:srgbClr val="FF0000"/>
                </a:solidFill>
                <a:latin typeface="Garamond" panose="02020404030301010803" pitchFamily="18" charset="0"/>
              </a:rPr>
              <a:t>Improving governance and management</a:t>
            </a:r>
            <a:endParaRPr lang="en-US" altLang="en-US" b="1" dirty="0">
              <a:solidFill>
                <a:srgbClr val="FF0000"/>
              </a:solidFill>
              <a:latin typeface="Garamond" panose="02020404030301010803" pitchFamily="18" charset="0"/>
            </a:endParaRPr>
          </a:p>
          <a:p>
            <a:pPr algn="just">
              <a:lnSpc>
                <a:spcPts val="1800"/>
              </a:lnSpc>
              <a:spcAft>
                <a:spcPts val="1200"/>
              </a:spcAft>
            </a:pPr>
            <a:r>
              <a:rPr lang="en-US" altLang="en-US" b="1" dirty="0">
                <a:latin typeface="Garamond" panose="02020404030301010803" pitchFamily="18" charset="0"/>
              </a:rPr>
              <a:t>The low priority accorded to water sector leads to poor water quality. The governments usually do not have political will to emphasize water and wastewater treatment because this is not considered as “vote winning”. It was suggested that local planning processes need to be reformed so that local politicians commit more strongly to improving water supply. To establish good governance with a better mechanism and institutional framework is a key to avoiding the lack of political will and commitment for water and wastewater treatment. The management of drinking water quality, wastewater discharge, and solid waste disposal should be enhanced. The regulatory authorities should put up legislations and rules to require industries to establish on‐site pre‐treatment facilities.</a:t>
            </a:r>
            <a:endParaRPr lang="en-US" altLang="en-US" b="1" dirty="0">
              <a:latin typeface="Garamond" panose="02020404030301010803" pitchFamily="18" charset="0"/>
              <a:ea typeface="Times New Roman" panose="02020603050405020304" pitchFamily="18" charset="0"/>
            </a:endParaRPr>
          </a:p>
        </p:txBody>
      </p:sp>
      <p:sp>
        <p:nvSpPr>
          <p:cNvPr id="17412" name="Rectangle 8"/>
          <p:cNvSpPr/>
          <p:nvPr/>
        </p:nvSpPr>
        <p:spPr>
          <a:xfrm>
            <a:off x="1760220" y="3860800"/>
            <a:ext cx="8385175" cy="2584450"/>
          </a:xfrm>
          <a:prstGeom prst="rect">
            <a:avLst/>
          </a:prstGeom>
          <a:noFill/>
          <a:ln w="9525">
            <a:noFill/>
          </a:ln>
        </p:spPr>
        <p:txBody>
          <a:bodyPr anchor="t" anchorCtr="0">
            <a:spAutoFit/>
          </a:bodyPr>
          <a:p>
            <a:pPr algn="just"/>
            <a:r>
              <a:rPr lang="en-US" altLang="en-US" b="1" dirty="0">
                <a:solidFill>
                  <a:srgbClr val="1F1F1F"/>
                </a:solidFill>
                <a:latin typeface="Garamond" panose="02020404030301010803" pitchFamily="18" charset="0"/>
              </a:rPr>
              <a:t>4. </a:t>
            </a:r>
            <a:r>
              <a:rPr lang="en-US" altLang="en-US" b="1" dirty="0">
                <a:solidFill>
                  <a:srgbClr val="FF0000"/>
                </a:solidFill>
                <a:latin typeface="Garamond" panose="02020404030301010803" pitchFamily="18" charset="0"/>
              </a:rPr>
              <a:t>Harvesting energy</a:t>
            </a:r>
            <a:endParaRPr lang="en-US" altLang="en-US" b="1" dirty="0">
              <a:solidFill>
                <a:srgbClr val="FF0000"/>
              </a:solidFill>
              <a:latin typeface="Garamond" panose="02020404030301010803" pitchFamily="18" charset="0"/>
            </a:endParaRPr>
          </a:p>
          <a:p>
            <a:pPr algn="just"/>
            <a:endParaRPr lang="en-US" altLang="en-US" b="1" dirty="0">
              <a:solidFill>
                <a:srgbClr val="1F1F1F"/>
              </a:solidFill>
              <a:latin typeface="Garamond" panose="02020404030301010803" pitchFamily="18" charset="0"/>
            </a:endParaRPr>
          </a:p>
          <a:p>
            <a:pPr algn="just"/>
            <a:r>
              <a:rPr lang="en-US" altLang="en-US" b="1" dirty="0">
                <a:solidFill>
                  <a:srgbClr val="1C1D1E"/>
                </a:solidFill>
                <a:latin typeface="Garamond" panose="02020404030301010803" pitchFamily="18" charset="0"/>
              </a:rPr>
              <a:t>Energy is of vital importance for the water and wastewater treatment systems. However, Liberia lacks reliable energy supply systems. One possible solution is the utilization of solar energy. The other possibility is to recover energy from wastewater or waste sludge. For example, upflow anaerobic sludge blanket reactor makes it feasible to harvest biogas from wastewater, and a microbial fuel cell pit latrine is supposed to be used in Ghana to harvest electricity and to prevent groundwater pollution.</a:t>
            </a:r>
            <a:endParaRPr lang="en-US" altLang="en-US" b="1" dirty="0">
              <a:solidFill>
                <a:srgbClr val="1C1D1E"/>
              </a:solidFill>
              <a:latin typeface="Garamond" panose="02020404030301010803" pitchFamily="18" charset="0"/>
            </a:endParaRPr>
          </a:p>
        </p:txBody>
      </p:sp>
    </p:spTree>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itle 1"/>
          <p:cNvSpPr>
            <a:spLocks noGrp="1"/>
          </p:cNvSpPr>
          <p:nvPr>
            <p:ph type="title"/>
          </p:nvPr>
        </p:nvSpPr>
        <p:spPr>
          <a:xfrm>
            <a:off x="1981200" y="276225"/>
            <a:ext cx="8229600" cy="515938"/>
          </a:xfrm>
        </p:spPr>
        <p:txBody>
          <a:bodyPr vert="horz" wrap="square" lIns="91440" tIns="45720" rIns="91440" bIns="45720" anchor="ctr" anchorCtr="0"/>
          <a:p>
            <a:pPr algn="ctr"/>
            <a:r>
              <a:rPr lang="en-US" altLang="zh-CN" sz="2400" b="1" dirty="0">
                <a:solidFill>
                  <a:srgbClr val="92D050"/>
                </a:solidFill>
              </a:rPr>
              <a:t>REFERENCES</a:t>
            </a:r>
            <a:endParaRPr lang="en-US" altLang="zh-CN" sz="2400" b="1" dirty="0">
              <a:solidFill>
                <a:srgbClr val="92D050"/>
              </a:solidFill>
            </a:endParaRPr>
          </a:p>
        </p:txBody>
      </p:sp>
      <p:sp>
        <p:nvSpPr>
          <p:cNvPr id="18434" name="Rectangle 3"/>
          <p:cNvSpPr/>
          <p:nvPr/>
        </p:nvSpPr>
        <p:spPr>
          <a:xfrm>
            <a:off x="1981200" y="1125538"/>
            <a:ext cx="8002588" cy="5025390"/>
          </a:xfrm>
          <a:prstGeom prst="rect">
            <a:avLst/>
          </a:prstGeom>
          <a:noFill/>
          <a:ln w="9525">
            <a:noFill/>
          </a:ln>
        </p:spPr>
        <p:txBody>
          <a:bodyPr anchor="t" anchorCtr="0">
            <a:spAutoFit/>
          </a:bodyPr>
          <a:p>
            <a:pPr algn="just">
              <a:lnSpc>
                <a:spcPct val="107000"/>
              </a:lnSpc>
            </a:pPr>
            <a:r>
              <a:rPr lang="en-US" altLang="en-US" sz="2000" b="1" dirty="0">
                <a:solidFill>
                  <a:srgbClr val="000000"/>
                </a:solidFill>
                <a:latin typeface="Garamond" panose="02020404030301010803" pitchFamily="18" charset="0"/>
              </a:rPr>
              <a:t>G., B., &amp; Foundation, M. G. (2009). Inclusive Municipal</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Governance in Monrovia- Annual Report</a:t>
            </a:r>
            <a:endParaRPr lang="en-US" altLang="en-US" b="1" dirty="0">
              <a:latin typeface="Arial" panose="020B0604020202020204" pitchFamily="34" charset="0"/>
            </a:endParaRPr>
          </a:p>
          <a:p>
            <a:pPr algn="just">
              <a:lnSpc>
                <a:spcPct val="107000"/>
              </a:lnSpc>
            </a:pPr>
            <a:r>
              <a:rPr lang="en-US" altLang="en-US" sz="2000" b="1" dirty="0">
                <a:latin typeface="Garamond" panose="02020404030301010803" pitchFamily="18" charset="0"/>
              </a:rPr>
              <a:t> </a:t>
            </a:r>
            <a:endParaRPr lang="en-US" altLang="en-US" b="1" dirty="0">
              <a:latin typeface="Arial" panose="020B0604020202020204" pitchFamily="34" charset="0"/>
            </a:endParaRPr>
          </a:p>
          <a:p>
            <a:pPr algn="just">
              <a:lnSpc>
                <a:spcPct val="107000"/>
              </a:lnSpc>
            </a:pPr>
            <a:r>
              <a:rPr lang="en-US" altLang="en-US" sz="2000" b="1" dirty="0">
                <a:solidFill>
                  <a:srgbClr val="000000"/>
                </a:solidFill>
                <a:latin typeface="Garamond" panose="02020404030301010803" pitchFamily="18" charset="0"/>
              </a:rPr>
              <a:t>(OWAS), W. a. S. D. (2007). MONROVIA WATER SUPPLY</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AND SANITATION REHABILITATION</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PROGRAMME APPRAISAL REPORT-African</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Development Bank.</a:t>
            </a:r>
            <a:endParaRPr lang="en-US" altLang="en-US" b="1" dirty="0">
              <a:latin typeface="Arial" panose="020B0604020202020204" pitchFamily="34" charset="0"/>
            </a:endParaRPr>
          </a:p>
          <a:p>
            <a:pPr algn="just">
              <a:lnSpc>
                <a:spcPct val="107000"/>
              </a:lnSpc>
            </a:pPr>
            <a:r>
              <a:rPr lang="en-US" altLang="en-US" sz="2000" b="1" dirty="0">
                <a:solidFill>
                  <a:srgbClr val="000000"/>
                </a:solidFill>
                <a:latin typeface="Garamond" panose="02020404030301010803" pitchFamily="18" charset="0"/>
              </a:rPr>
              <a:t> </a:t>
            </a:r>
            <a:endParaRPr lang="en-US" altLang="en-US" b="1" dirty="0">
              <a:latin typeface="Arial" panose="020B0604020202020204" pitchFamily="34" charset="0"/>
            </a:endParaRPr>
          </a:p>
          <a:p>
            <a:pPr algn="just">
              <a:lnSpc>
                <a:spcPct val="107000"/>
              </a:lnSpc>
            </a:pPr>
            <a:r>
              <a:rPr lang="en-US" altLang="en-US" sz="2000" b="1" dirty="0">
                <a:solidFill>
                  <a:srgbClr val="000000"/>
                </a:solidFill>
                <a:latin typeface="Garamond" panose="02020404030301010803" pitchFamily="18" charset="0"/>
              </a:rPr>
              <a:t>AWF. (2008). Study for the expansion of Monrovia water supply</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and sanitation system and rehabilitation of water</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supplies of 3 country capitals- Project apprisal report</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(African Water facility).</a:t>
            </a:r>
            <a:endParaRPr lang="en-US" altLang="en-US" b="1" dirty="0">
              <a:latin typeface="Arial" panose="020B0604020202020204" pitchFamily="34" charset="0"/>
            </a:endParaRPr>
          </a:p>
          <a:p>
            <a:pPr algn="just">
              <a:lnSpc>
                <a:spcPct val="107000"/>
              </a:lnSpc>
            </a:pPr>
            <a:r>
              <a:rPr lang="en-US" altLang="en-US" sz="2000" b="1" dirty="0">
                <a:latin typeface="Garamond" panose="02020404030301010803" pitchFamily="18" charset="0"/>
              </a:rPr>
              <a:t> </a:t>
            </a:r>
            <a:endParaRPr lang="en-US" altLang="en-US" b="1" dirty="0">
              <a:latin typeface="Arial" panose="020B0604020202020204" pitchFamily="34" charset="0"/>
            </a:endParaRPr>
          </a:p>
          <a:p>
            <a:pPr algn="just">
              <a:lnSpc>
                <a:spcPct val="107000"/>
              </a:lnSpc>
            </a:pPr>
            <a:r>
              <a:rPr lang="en-US" altLang="en-US" sz="2000" b="1" dirty="0">
                <a:solidFill>
                  <a:srgbClr val="000000"/>
                </a:solidFill>
                <a:latin typeface="Garamond" panose="02020404030301010803" pitchFamily="18" charset="0"/>
              </a:rPr>
              <a:t>Fewtrell L, Prüss-Üstün A, Bos R, Gore F, Bartram, &amp; WHO.</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(2007). Water, sanitation and hygiene: quantifying the</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health impact at national and local levels in countries</a:t>
            </a:r>
            <a:r>
              <a:rPr lang="en-US" altLang="en-US" b="1" dirty="0">
                <a:latin typeface="Arial" panose="020B0604020202020204" pitchFamily="34" charset="0"/>
              </a:rPr>
              <a:t> </a:t>
            </a:r>
            <a:r>
              <a:rPr lang="en-US" altLang="en-US" sz="2000" b="1" dirty="0">
                <a:solidFill>
                  <a:srgbClr val="000000"/>
                </a:solidFill>
                <a:latin typeface="Garamond" panose="02020404030301010803" pitchFamily="18" charset="0"/>
              </a:rPr>
              <a:t>with incomplete water supply and sanitation coverage.</a:t>
            </a:r>
            <a:endParaRPr lang="en-US" altLang="en-US" sz="2000" b="1" dirty="0">
              <a:solidFill>
                <a:srgbClr val="000000"/>
              </a:solidFill>
              <a:latin typeface="Garamond" panose="02020404030301010803" pitchFamily="18" charset="0"/>
              <a:ea typeface="Calibri" panose="020F0502020204030204" pitchFamily="34" charset="0"/>
            </a:endParaRPr>
          </a:p>
        </p:txBody>
      </p:sp>
    </p:spTree>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WordArt 2"/>
          <p:cNvSpPr>
            <a:spLocks noTextEdit="1"/>
          </p:cNvSpPr>
          <p:nvPr/>
        </p:nvSpPr>
        <p:spPr>
          <a:xfrm>
            <a:off x="3324225" y="2582228"/>
            <a:ext cx="5543550" cy="995362"/>
          </a:xfrm>
          <a:prstGeom prst="rect">
            <a:avLst/>
          </a:prstGeom>
        </p:spPr>
        <p:txBody>
          <a:bodyPr wrap="none" fromWordArt="1">
            <a:prstTxWarp prst="textPlain">
              <a:avLst>
                <a:gd name="adj" fmla="val 49333"/>
              </a:avLst>
            </a:prstTxWarp>
            <a:normAutofit/>
          </a:bodyPr>
          <a:p>
            <a:pPr algn="ctr"/>
            <a:r>
              <a:rPr lang="en-US" sz="4800" b="1">
                <a:ln w="12700" cap="flat" cmpd="sng">
                  <a:solidFill>
                    <a:srgbClr val="B5C6DD"/>
                  </a:solidFill>
                  <a:prstDash val="solid"/>
                  <a:round/>
                  <a:headEnd type="none" w="med" len="med"/>
                  <a:tailEnd type="none" w="med" len="med"/>
                </a:ln>
                <a:blipFill rotWithShape="0">
                  <a:blip r:embed="rId1"/>
                </a:blipFill>
                <a:latin typeface="SimHei" panose="02010609060101010101" charset="-122"/>
                <a:ea typeface="SimHei" panose="02010609060101010101" charset="-122"/>
              </a:rPr>
              <a:t>Thank You</a:t>
            </a:r>
            <a:endParaRPr lang="en-US" sz="4800" b="1">
              <a:ln w="12700" cap="flat" cmpd="sng">
                <a:solidFill>
                  <a:srgbClr val="B5C6DD"/>
                </a:solidFill>
                <a:prstDash val="solid"/>
                <a:round/>
                <a:headEnd type="none" w="med" len="med"/>
                <a:tailEnd type="none" w="med" len="med"/>
              </a:ln>
              <a:blipFill rotWithShape="0">
                <a:blip r:embed="rId1"/>
              </a:blipFill>
              <a:latin typeface="SimHei" panose="02010609060101010101" charset="-122"/>
              <a:ea typeface="SimHei" panose="02010609060101010101" charset="-122"/>
            </a:endParaRPr>
          </a:p>
        </p:txBody>
      </p:sp>
      <p:sp>
        <p:nvSpPr>
          <p:cNvPr id="19458" name="Rectangle 3"/>
          <p:cNvSpPr>
            <a:spLocks noGrp="1"/>
          </p:cNvSpPr>
          <p:nvPr>
            <p:ph type="subTitle"/>
          </p:nvPr>
        </p:nvSpPr>
        <p:spPr>
          <a:xfrm>
            <a:off x="6096000" y="4343400"/>
            <a:ext cx="4419600" cy="609600"/>
          </a:xfrm>
        </p:spPr>
        <p:txBody>
          <a:bodyPr vert="horz" wrap="square" lIns="91440" tIns="45720" rIns="91440" bIns="45720" anchor="t" anchorCtr="0"/>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marL="0" lvl="0" indent="0" algn="r" eaLnBrk="1" hangingPunct="1">
              <a:buNone/>
            </a:pPr>
            <a:r>
              <a:rPr lang="en-US" altLang="zh-CN" sz="2000" dirty="0">
                <a:solidFill>
                  <a:schemeClr val="bg1"/>
                </a:solidFill>
              </a:rPr>
              <a:t>Your company  slogan in here</a:t>
            </a:r>
            <a:endParaRPr lang="en-US" altLang="zh-CN" sz="2000" dirty="0">
              <a:solidFill>
                <a:schemeClr val="bg1"/>
              </a:solidFill>
            </a:endParaRPr>
          </a:p>
          <a:p>
            <a:pPr marL="0" lvl="0" indent="0" algn="r" eaLnBrk="1" hangingPunct="1">
              <a:buNone/>
            </a:pPr>
            <a:endParaRPr lang="en-US" altLang="zh-CN" sz="2000" dirty="0">
              <a:solidFill>
                <a:schemeClr val="bg1"/>
              </a:solidFill>
            </a:endParaRPr>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3572510" y="476250"/>
            <a:ext cx="5483225" cy="455613"/>
          </a:xfrm>
        </p:spPr>
        <p:txBody>
          <a:bodyPr vert="horz" wrap="square" lIns="91440" tIns="45720" rIns="91440" bIns="45720" anchor="ctr" anchorCtr="0">
            <a:normAutofit fontScale="90000"/>
          </a:bodyPr>
          <a:p>
            <a:r>
              <a:rPr lang="en-US" altLang="en-GB" b="1" dirty="0">
                <a:solidFill>
                  <a:srgbClr val="92D050"/>
                </a:solidFill>
              </a:rPr>
              <a:t>TABLE OF CONTENTS</a:t>
            </a:r>
            <a:endParaRPr lang="en-US" altLang="en-GB" b="1" dirty="0">
              <a:solidFill>
                <a:srgbClr val="92D050"/>
              </a:solidFill>
            </a:endParaRPr>
          </a:p>
        </p:txBody>
      </p:sp>
      <p:sp>
        <p:nvSpPr>
          <p:cNvPr id="5124" name="Rectangle 3"/>
          <p:cNvSpPr/>
          <p:nvPr/>
        </p:nvSpPr>
        <p:spPr>
          <a:xfrm>
            <a:off x="1971040" y="1668780"/>
            <a:ext cx="8830310" cy="3771900"/>
          </a:xfrm>
          <a:prstGeom prst="rect">
            <a:avLst/>
          </a:prstGeom>
          <a:noFill/>
          <a:ln w="9525">
            <a:noFill/>
          </a:ln>
        </p:spPr>
        <p:txBody>
          <a:bodyPr wrap="square" anchor="t" anchorCtr="0">
            <a:spAutoFit/>
          </a:bodyPr>
          <a:p>
            <a:pPr marL="342900" indent="-342900">
              <a:lnSpc>
                <a:spcPct val="107000"/>
              </a:lnSpc>
              <a:spcAft>
                <a:spcPts val="800"/>
              </a:spcAft>
              <a:buFont typeface="Arial" panose="020B0604020202020204" pitchFamily="34" charset="0"/>
              <a:buAutoNum type="arabicPeriod"/>
            </a:pPr>
            <a:r>
              <a:rPr lang="en-US" altLang="en-US" b="1" dirty="0">
                <a:latin typeface="Arial" panose="020B0604020202020204" pitchFamily="34" charset="0"/>
              </a:rPr>
              <a:t> Introduction </a:t>
            </a:r>
            <a:endParaRPr lang="en-US" altLang="en-US" b="1" dirty="0">
              <a:latin typeface="Arial" panose="020B0604020202020204" pitchFamily="34" charset="0"/>
            </a:endParaRPr>
          </a:p>
          <a:p>
            <a:pPr marL="342900" indent="-342900">
              <a:lnSpc>
                <a:spcPct val="107000"/>
              </a:lnSpc>
              <a:spcAft>
                <a:spcPts val="800"/>
              </a:spcAft>
              <a:buFont typeface="Arial" panose="020B0604020202020204" pitchFamily="34" charset="0"/>
              <a:buAutoNum type="arabicPeriod"/>
            </a:pPr>
            <a:r>
              <a:rPr lang="en-US" altLang="en-US" b="1" dirty="0">
                <a:latin typeface="Arial" panose="020B0604020202020204" pitchFamily="34" charset="0"/>
              </a:rPr>
              <a:t> Overall situation of WWTPs </a:t>
            </a:r>
            <a:endParaRPr lang="en-US" altLang="en-US" b="1" dirty="0">
              <a:latin typeface="Arial" panose="020B0604020202020204" pitchFamily="34" charset="0"/>
            </a:endParaRPr>
          </a:p>
          <a:p>
            <a:pPr marL="342900" indent="-342900">
              <a:lnSpc>
                <a:spcPct val="107000"/>
              </a:lnSpc>
              <a:spcAft>
                <a:spcPts val="800"/>
              </a:spcAft>
              <a:buFont typeface="Arial" panose="020B0604020202020204" pitchFamily="34" charset="0"/>
              <a:buAutoNum type="arabicPeriod"/>
            </a:pPr>
            <a:r>
              <a:rPr lang="en-US" altLang="en-US" b="1" dirty="0">
                <a:latin typeface="Arial" panose="020B0604020202020204" pitchFamily="34" charset="0"/>
              </a:rPr>
              <a:t>Different wastewater treatment processes in your own           country</a:t>
            </a:r>
            <a:endParaRPr lang="en-US" altLang="en-US" b="1" dirty="0">
              <a:latin typeface="Arial" panose="020B0604020202020204" pitchFamily="34" charset="0"/>
            </a:endParaRPr>
          </a:p>
          <a:p>
            <a:pPr marL="342900" indent="-342900">
              <a:lnSpc>
                <a:spcPct val="107000"/>
              </a:lnSpc>
              <a:spcAft>
                <a:spcPts val="800"/>
              </a:spcAft>
              <a:buFont typeface="Arial" panose="020B0604020202020204" pitchFamily="34" charset="0"/>
              <a:buAutoNum type="arabicPeriod"/>
            </a:pPr>
            <a:r>
              <a:rPr lang="en-US" altLang="en-US" b="1" dirty="0">
                <a:latin typeface="Arial" panose="020B0604020202020204" pitchFamily="34" charset="0"/>
              </a:rPr>
              <a:t>Application of different treatment processes Pollutant removal efficiency of different processes Sludge yield of different wastewater treatment processes </a:t>
            </a:r>
            <a:endParaRPr lang="en-US" altLang="en-US" b="1" dirty="0">
              <a:latin typeface="Arial" panose="020B0604020202020204" pitchFamily="34" charset="0"/>
            </a:endParaRPr>
          </a:p>
          <a:p>
            <a:pPr marL="342900" indent="-342900">
              <a:lnSpc>
                <a:spcPct val="107000"/>
              </a:lnSpc>
              <a:spcAft>
                <a:spcPts val="800"/>
              </a:spcAft>
              <a:buFont typeface="Arial" panose="020B0604020202020204" pitchFamily="34" charset="0"/>
              <a:buAutoNum type="arabicPeriod"/>
            </a:pPr>
            <a:r>
              <a:rPr lang="en-US" altLang="en-US" b="1" dirty="0">
                <a:latin typeface="Arial" panose="020B0604020202020204" pitchFamily="34" charset="0"/>
              </a:rPr>
              <a:t>Existing problems</a:t>
            </a:r>
            <a:endParaRPr lang="en-US" altLang="en-US" b="1" dirty="0">
              <a:latin typeface="Arial" panose="020B0604020202020204" pitchFamily="34" charset="0"/>
            </a:endParaRPr>
          </a:p>
          <a:p>
            <a:pPr marL="342900" indent="-342900">
              <a:lnSpc>
                <a:spcPct val="107000"/>
              </a:lnSpc>
              <a:spcAft>
                <a:spcPts val="800"/>
              </a:spcAft>
              <a:buFont typeface="Arial" panose="020B0604020202020204" pitchFamily="34" charset="0"/>
              <a:buAutoNum type="arabicPeriod"/>
            </a:pPr>
            <a:r>
              <a:rPr lang="en-US" altLang="en-US" b="1" dirty="0">
                <a:latin typeface="Arial" panose="020B0604020202020204" pitchFamily="34" charset="0"/>
              </a:rPr>
              <a:t> Conclusion</a:t>
            </a:r>
            <a:endParaRPr lang="en-US" altLang="en-US" b="1" dirty="0">
              <a:latin typeface="Arial" panose="020B0604020202020204" pitchFamily="34" charset="0"/>
            </a:endParaRPr>
          </a:p>
          <a:p>
            <a:pPr marL="342900" indent="-342900">
              <a:lnSpc>
                <a:spcPct val="107000"/>
              </a:lnSpc>
              <a:spcAft>
                <a:spcPts val="800"/>
              </a:spcAft>
              <a:buFont typeface="Arial" panose="020B0604020202020204" pitchFamily="34" charset="0"/>
              <a:buAutoNum type="arabicPeriod"/>
            </a:pPr>
            <a:r>
              <a:rPr lang="en-US" altLang="en-US" b="1" dirty="0">
                <a:latin typeface="Arial" panose="020B0604020202020204" pitchFamily="34" charset="0"/>
              </a:rPr>
              <a:t>Recommendation</a:t>
            </a:r>
            <a:endParaRPr lang="en-US" altLang="en-US" b="1" dirty="0">
              <a:latin typeface="Arial" panose="020B0604020202020204" pitchFamily="34" charset="0"/>
            </a:endParaRPr>
          </a:p>
          <a:p>
            <a:pPr marL="342900" indent="-342900">
              <a:lnSpc>
                <a:spcPct val="107000"/>
              </a:lnSpc>
              <a:spcAft>
                <a:spcPts val="800"/>
              </a:spcAft>
              <a:buFont typeface="Arial" panose="020B0604020202020204" pitchFamily="34" charset="0"/>
              <a:buAutoNum type="arabicPeriod"/>
            </a:pPr>
            <a:r>
              <a:rPr lang="en-US" altLang="en-US" b="1" dirty="0">
                <a:latin typeface="Arial" panose="020B0604020202020204" pitchFamily="34" charset="0"/>
              </a:rPr>
              <a:t> References</a:t>
            </a:r>
            <a:endParaRPr lang="en-US" altLang="en-US" b="1" dirty="0">
              <a:latin typeface="Arial" panose="020B0604020202020204" pitchFamily="34" charset="0"/>
              <a:ea typeface="Calibri" panose="020F0502020204030204" pitchFamily="34" charset="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6336030" y="962660"/>
            <a:ext cx="4937125" cy="5323205"/>
          </a:xfrm>
          <a:prstGeom prst="rect">
            <a:avLst/>
          </a:prstGeom>
        </p:spPr>
        <p:txBody>
          <a:bodyPr wrap="square">
            <a:spAutoFit/>
          </a:bodyPr>
          <a:p>
            <a:pPr marL="342900" indent="-342900">
              <a:buClrTx/>
              <a:buFont typeface="Wingdings" panose="05000000000000000000" pitchFamily="2" charset="2"/>
              <a:buChar char="Ø"/>
            </a:pPr>
            <a:r>
              <a:rPr lang="en-US" altLang="zh-CN" sz="2000" b="1" dirty="0">
                <a:latin typeface="Garamond" panose="02020404030301010803" pitchFamily="18" charset="0"/>
                <a:cs typeface="Calibri" panose="020F0502020204030204" pitchFamily="34" charset="0"/>
              </a:rPr>
              <a:t>Country: Liberia</a:t>
            </a:r>
            <a:endParaRPr lang="en-US" altLang="zh-CN" sz="2000" b="1" dirty="0">
              <a:latin typeface="Garamond" panose="02020404030301010803" pitchFamily="18" charset="0"/>
              <a:cs typeface="Calibri" panose="020F0502020204030204" pitchFamily="34" charset="0"/>
            </a:endParaRPr>
          </a:p>
          <a:p>
            <a:pPr marL="342900" indent="-342900">
              <a:buClrTx/>
              <a:buFontTx/>
            </a:pPr>
            <a:endParaRPr lang="en-US" altLang="zh-CN" sz="2000" b="1" dirty="0">
              <a:latin typeface="Garamond" panose="02020404030301010803" pitchFamily="18" charset="0"/>
              <a:cs typeface="Calibri" panose="020F0502020204030204" pitchFamily="34" charset="0"/>
            </a:endParaRPr>
          </a:p>
          <a:p>
            <a:pPr marL="342900" indent="-342900">
              <a:buClrTx/>
              <a:buFont typeface="Wingdings" panose="05000000000000000000" pitchFamily="2" charset="2"/>
              <a:buChar char="Ø"/>
            </a:pPr>
            <a:r>
              <a:rPr lang="en-US" altLang="zh-CN" sz="2000" b="1" dirty="0">
                <a:latin typeface="Garamond" panose="02020404030301010803" pitchFamily="18" charset="0"/>
                <a:cs typeface="Calibri" panose="020F0502020204030204" pitchFamily="34" charset="0"/>
              </a:rPr>
              <a:t>Capital: Monrovia</a:t>
            </a:r>
            <a:endParaRPr lang="en-US" altLang="zh-CN" sz="2000" b="1" dirty="0">
              <a:latin typeface="Garamond" panose="02020404030301010803" pitchFamily="18" charset="0"/>
              <a:cs typeface="Calibri" panose="020F0502020204030204" pitchFamily="34" charset="0"/>
            </a:endParaRPr>
          </a:p>
          <a:p>
            <a:pPr marL="342900" indent="-342900">
              <a:buClrTx/>
              <a:buFontTx/>
            </a:pPr>
            <a:endParaRPr lang="en-US" altLang="zh-CN" sz="2000" b="1" dirty="0">
              <a:latin typeface="Garamond" panose="02020404030301010803" pitchFamily="18" charset="0"/>
              <a:cs typeface="Calibri" panose="020F0502020204030204" pitchFamily="34" charset="0"/>
            </a:endParaRPr>
          </a:p>
          <a:p>
            <a:pPr marL="342900" indent="-342900">
              <a:buClrTx/>
              <a:buFont typeface="Wingdings" panose="05000000000000000000" pitchFamily="2" charset="2"/>
              <a:buChar char="Ø"/>
            </a:pPr>
            <a:r>
              <a:rPr lang="en-US" altLang="zh-CN" sz="2000" b="1" dirty="0">
                <a:latin typeface="Garamond" panose="02020404030301010803" pitchFamily="18" charset="0"/>
                <a:cs typeface="Calibri" panose="020F0502020204030204" pitchFamily="34" charset="0"/>
              </a:rPr>
              <a:t>Population: 5.4 million (2018)</a:t>
            </a:r>
            <a:endParaRPr lang="en-US" altLang="zh-CN" sz="2000" b="1" dirty="0">
              <a:latin typeface="Garamond" panose="02020404030301010803" pitchFamily="18" charset="0"/>
              <a:cs typeface="Calibri" panose="020F0502020204030204" pitchFamily="34" charset="0"/>
            </a:endParaRPr>
          </a:p>
          <a:p>
            <a:pPr marL="342900" indent="-342900">
              <a:buClrTx/>
              <a:buFontTx/>
            </a:pPr>
            <a:endParaRPr lang="en-US" altLang="zh-CN" sz="2000" b="1" dirty="0">
              <a:latin typeface="Garamond" panose="02020404030301010803" pitchFamily="18" charset="0"/>
              <a:cs typeface="Calibri" panose="020F0502020204030204" pitchFamily="34" charset="0"/>
            </a:endParaRPr>
          </a:p>
          <a:p>
            <a:pPr marL="342900" indent="-342900">
              <a:buClrTx/>
              <a:buFont typeface="Wingdings" panose="05000000000000000000" pitchFamily="2" charset="2"/>
              <a:buChar char="Ø"/>
            </a:pPr>
            <a:r>
              <a:rPr lang="en-US" altLang="zh-CN" sz="2000" b="1" dirty="0">
                <a:latin typeface="Garamond" panose="02020404030301010803" pitchFamily="18" charset="0"/>
                <a:cs typeface="Calibri" panose="020F0502020204030204" pitchFamily="34" charset="0"/>
              </a:rPr>
              <a:t>Continent: Africa</a:t>
            </a:r>
            <a:endParaRPr lang="en-US" altLang="zh-CN" sz="2000" b="1" dirty="0">
              <a:latin typeface="Garamond" panose="02020404030301010803" pitchFamily="18" charset="0"/>
              <a:cs typeface="Calibri" panose="020F0502020204030204" pitchFamily="34" charset="0"/>
            </a:endParaRPr>
          </a:p>
          <a:p>
            <a:pPr marL="342900" indent="-342900">
              <a:buClrTx/>
              <a:buFontTx/>
            </a:pPr>
            <a:endParaRPr lang="en-US" altLang="zh-CN" sz="2000" b="1" dirty="0">
              <a:latin typeface="Garamond" panose="02020404030301010803" pitchFamily="18" charset="0"/>
              <a:cs typeface="Calibri" panose="020F0502020204030204" pitchFamily="34" charset="0"/>
            </a:endParaRPr>
          </a:p>
          <a:p>
            <a:pPr marL="342900" indent="-342900">
              <a:buClrTx/>
              <a:buFont typeface="Wingdings" panose="05000000000000000000" pitchFamily="2" charset="2"/>
              <a:buChar char="Ø"/>
            </a:pPr>
            <a:r>
              <a:rPr lang="en-US" altLang="zh-CN" sz="2000" b="1" dirty="0">
                <a:latin typeface="Garamond" panose="02020404030301010803" pitchFamily="18" charset="0"/>
                <a:cs typeface="Calibri" panose="020F0502020204030204" pitchFamily="34" charset="0"/>
              </a:rPr>
              <a:t>Region: West Africa</a:t>
            </a:r>
            <a:endParaRPr lang="en-US" altLang="zh-CN" sz="2000" b="1" dirty="0">
              <a:latin typeface="Garamond" panose="02020404030301010803" pitchFamily="18" charset="0"/>
              <a:cs typeface="Calibri" panose="020F0502020204030204" pitchFamily="34" charset="0"/>
            </a:endParaRPr>
          </a:p>
          <a:p>
            <a:pPr marL="342900" indent="-342900">
              <a:buClrTx/>
              <a:buFontTx/>
            </a:pPr>
            <a:endParaRPr lang="en-US" altLang="zh-CN" sz="2000" b="1" dirty="0">
              <a:latin typeface="Garamond" panose="02020404030301010803" pitchFamily="18" charset="0"/>
              <a:cs typeface="Calibri" panose="020F0502020204030204" pitchFamily="34" charset="0"/>
            </a:endParaRPr>
          </a:p>
          <a:p>
            <a:pPr marL="342900" indent="-342900">
              <a:buClrTx/>
              <a:buFont typeface="Wingdings" panose="05000000000000000000" pitchFamily="2" charset="2"/>
              <a:buChar char="Ø"/>
            </a:pPr>
            <a:r>
              <a:rPr lang="en-US" altLang="zh-CN" sz="2000" b="1" dirty="0">
                <a:latin typeface="Garamond" panose="02020404030301010803" pitchFamily="18" charset="0"/>
                <a:cs typeface="Calibri" panose="020F0502020204030204" pitchFamily="34" charset="0"/>
              </a:rPr>
              <a:t>Ocean: Atlantic Ocean</a:t>
            </a:r>
            <a:endParaRPr lang="en-US" altLang="zh-CN" sz="2000" b="1" dirty="0">
              <a:latin typeface="Garamond" panose="02020404030301010803" pitchFamily="18" charset="0"/>
              <a:cs typeface="Calibri" panose="020F0502020204030204" pitchFamily="34" charset="0"/>
            </a:endParaRPr>
          </a:p>
          <a:p>
            <a:pPr marL="342900" indent="-342900">
              <a:buClrTx/>
              <a:buFontTx/>
            </a:pPr>
            <a:endParaRPr lang="en-US" altLang="zh-CN" sz="2000" b="1" dirty="0">
              <a:latin typeface="Garamond" panose="02020404030301010803" pitchFamily="18" charset="0"/>
              <a:cs typeface="Calibri" panose="020F0502020204030204" pitchFamily="34" charset="0"/>
            </a:endParaRPr>
          </a:p>
          <a:p>
            <a:pPr marL="342900" indent="-342900">
              <a:buClrTx/>
              <a:buFont typeface="Wingdings" panose="05000000000000000000" pitchFamily="2" charset="2"/>
              <a:buChar char="Ø"/>
            </a:pPr>
            <a:r>
              <a:rPr lang="en-US" altLang="zh-CN" sz="2000" b="1" dirty="0">
                <a:latin typeface="Garamond" panose="02020404030301010803" pitchFamily="18" charset="0"/>
                <a:cs typeface="Calibri" panose="020F0502020204030204" pitchFamily="34" charset="0"/>
              </a:rPr>
              <a:t>Land Area:43,000 mi</a:t>
            </a:r>
            <a:r>
              <a:rPr lang="en-US" altLang="zh-CN" sz="2000" b="1" dirty="0">
                <a:latin typeface="Garamond" panose="02020404030301010803" pitchFamily="18" charset="0"/>
                <a:ea typeface="Calibri" panose="020F0502020204030204" pitchFamily="34" charset="0"/>
              </a:rPr>
              <a:t>²</a:t>
            </a:r>
            <a:r>
              <a:rPr lang="en-US" altLang="zh-CN" sz="2000" b="1" dirty="0">
                <a:latin typeface="Garamond" panose="02020404030301010803" pitchFamily="18" charset="0"/>
                <a:cs typeface="Calibri" panose="020F0502020204030204" pitchFamily="34" charset="0"/>
              </a:rPr>
              <a:t>/111,369 square kilometers</a:t>
            </a:r>
            <a:endParaRPr lang="en-US" altLang="zh-CN" sz="2000" b="1" dirty="0">
              <a:latin typeface="Garamond" panose="02020404030301010803" pitchFamily="18" charset="0"/>
              <a:cs typeface="Calibri" panose="020F0502020204030204" pitchFamily="34" charset="0"/>
            </a:endParaRPr>
          </a:p>
          <a:p>
            <a:pPr marL="342900" indent="-342900">
              <a:buClrTx/>
              <a:buFontTx/>
            </a:pPr>
            <a:endParaRPr lang="en-US" altLang="zh-CN" sz="2000" b="1" dirty="0">
              <a:latin typeface="Garamond" panose="02020404030301010803" pitchFamily="18" charset="0"/>
              <a:cs typeface="Calibri" panose="020F0502020204030204" pitchFamily="34" charset="0"/>
            </a:endParaRPr>
          </a:p>
          <a:p>
            <a:pPr marL="342900" indent="-342900">
              <a:buClrTx/>
              <a:buFont typeface="Wingdings" panose="05000000000000000000" pitchFamily="2" charset="2"/>
              <a:buChar char="Ø"/>
            </a:pPr>
            <a:r>
              <a:rPr lang="en-US" altLang="zh-CN" sz="2000" b="1" dirty="0">
                <a:latin typeface="Garamond" panose="02020404030301010803" pitchFamily="18" charset="0"/>
                <a:cs typeface="Calibri" panose="020F0502020204030204" pitchFamily="34" charset="0"/>
              </a:rPr>
              <a:t>Major resources: Timber, Iron ore, gold , diamond, and rubber</a:t>
            </a:r>
            <a:endParaRPr lang="en-US" altLang="zh-CN" sz="2000" b="1" dirty="0">
              <a:latin typeface="Garamond" panose="02020404030301010803" pitchFamily="18" charset="0"/>
              <a:ea typeface="Calibri" panose="020F0502020204030204" pitchFamily="34" charset="0"/>
            </a:endParaRPr>
          </a:p>
        </p:txBody>
      </p:sp>
      <p:pic>
        <p:nvPicPr>
          <p:cNvPr id="6149" name="Picture 9"/>
          <p:cNvPicPr>
            <a:picLocks noChangeAspect="1"/>
          </p:cNvPicPr>
          <p:nvPr/>
        </p:nvPicPr>
        <p:blipFill>
          <a:blip r:embed="rId1"/>
          <a:stretch>
            <a:fillRect/>
          </a:stretch>
        </p:blipFill>
        <p:spPr>
          <a:xfrm>
            <a:off x="10079038" y="231775"/>
            <a:ext cx="587375" cy="531813"/>
          </a:xfrm>
          <a:prstGeom prst="rect">
            <a:avLst/>
          </a:prstGeom>
          <a:noFill/>
          <a:ln w="9525">
            <a:noFill/>
          </a:ln>
        </p:spPr>
      </p:pic>
      <p:pic>
        <p:nvPicPr>
          <p:cNvPr id="6150" name="Picture 10"/>
          <p:cNvPicPr>
            <a:picLocks noChangeAspect="1"/>
          </p:cNvPicPr>
          <p:nvPr/>
        </p:nvPicPr>
        <p:blipFill>
          <a:blip r:embed="rId2"/>
          <a:stretch>
            <a:fillRect/>
          </a:stretch>
        </p:blipFill>
        <p:spPr>
          <a:xfrm>
            <a:off x="803910" y="962660"/>
            <a:ext cx="5093335" cy="5323840"/>
          </a:xfrm>
          <a:prstGeom prst="rect">
            <a:avLst/>
          </a:prstGeom>
          <a:noFill/>
          <a:ln w="9525">
            <a:noFill/>
          </a:ln>
        </p:spPr>
      </p:pic>
      <p:sp>
        <p:nvSpPr>
          <p:cNvPr id="2" name="Title 1"/>
          <p:cNvSpPr/>
          <p:nvPr>
            <p:ph type="title"/>
          </p:nvPr>
        </p:nvSpPr>
        <p:spPr>
          <a:xfrm>
            <a:off x="504190" y="365760"/>
            <a:ext cx="10972800" cy="596900"/>
          </a:xfrm>
        </p:spPr>
        <p:txBody>
          <a:bodyPr/>
          <a:p>
            <a:pPr algn="ctr"/>
            <a:r>
              <a:rPr lang="en-US" altLang="en-US" dirty="0">
                <a:latin typeface="Garamond" panose="02020404030301010803" pitchFamily="18" charset="0"/>
                <a:sym typeface="+mn-ea"/>
              </a:rPr>
              <a:t>ABOUT LIBERIA</a:t>
            </a:r>
            <a:br>
              <a:rPr lang="en-US" altLang="en-US" dirty="0">
                <a:latin typeface="Garamond" panose="02020404030301010803" pitchFamily="18" charset="0"/>
                <a:ea typeface="Calibri" panose="020F0502020204030204" pitchFamily="34" charset="0"/>
              </a:rPr>
            </a:br>
            <a:endParaRPr lang="en-US"/>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p:nvPr/>
        </p:nvSpPr>
        <p:spPr>
          <a:xfrm>
            <a:off x="1992313" y="1226185"/>
            <a:ext cx="8351837" cy="798830"/>
          </a:xfrm>
          <a:prstGeom prst="rect">
            <a:avLst/>
          </a:prstGeom>
          <a:noFill/>
          <a:ln w="9525">
            <a:noFill/>
          </a:ln>
        </p:spPr>
        <p:txBody>
          <a:bodyPr anchor="t" anchorCtr="0">
            <a:spAutoFit/>
          </a:bodyPr>
          <a:p>
            <a:pPr marL="342900" indent="-342900" algn="just" defTabSz="914400">
              <a:lnSpc>
                <a:spcPct val="115000"/>
              </a:lnSpc>
              <a:spcAft>
                <a:spcPts val="900"/>
              </a:spcAft>
              <a:buSzTx/>
              <a:buFont typeface="Wingdings" panose="05000000000000000000" pitchFamily="2" charset="2"/>
              <a:buChar char="Ø"/>
              <a:tabLst>
                <a:tab pos="342900" algn="l"/>
              </a:tabLst>
            </a:pPr>
            <a:r>
              <a:rPr lang="en-CA" altLang="en-US" sz="2000" b="1" dirty="0">
                <a:latin typeface="Garamond" panose="02020404030301010803" pitchFamily="18" charset="0"/>
              </a:rPr>
              <a:t>In urban areas, the </a:t>
            </a:r>
            <a:r>
              <a:rPr lang="en-CA" altLang="en-US" sz="2000" b="1" dirty="0">
                <a:solidFill>
                  <a:srgbClr val="FF0000"/>
                </a:solidFill>
                <a:latin typeface="Garamond" panose="02020404030301010803" pitchFamily="18" charset="0"/>
              </a:rPr>
              <a:t>Liberia Water and Sewer Corporation</a:t>
            </a:r>
            <a:r>
              <a:rPr lang="en-CA" altLang="en-US" sz="2000" b="1" dirty="0">
                <a:latin typeface="Garamond" panose="02020404030301010803" pitchFamily="18" charset="0"/>
              </a:rPr>
              <a:t> (LWSC) is responsible for water and sanitation supply.</a:t>
            </a:r>
            <a:endParaRPr lang="en-CA" altLang="en-US" sz="2000" b="1" dirty="0">
              <a:latin typeface="Garamond" panose="02020404030301010803" pitchFamily="18" charset="0"/>
              <a:ea typeface="Times New Roman" panose="02020603050405020304" pitchFamily="18" charset="0"/>
            </a:endParaRPr>
          </a:p>
        </p:txBody>
      </p:sp>
      <p:sp>
        <p:nvSpPr>
          <p:cNvPr id="7171" name="Rectangle 5"/>
          <p:cNvSpPr/>
          <p:nvPr/>
        </p:nvSpPr>
        <p:spPr>
          <a:xfrm>
            <a:off x="1992313" y="2116138"/>
            <a:ext cx="8351837" cy="727075"/>
          </a:xfrm>
          <a:prstGeom prst="rect">
            <a:avLst/>
          </a:prstGeom>
          <a:noFill/>
          <a:ln w="9525">
            <a:noFill/>
          </a:ln>
        </p:spPr>
        <p:txBody>
          <a:bodyPr anchor="t" anchorCtr="0">
            <a:spAutoFit/>
          </a:bodyPr>
          <a:p>
            <a:pPr marL="285750" indent="-285750" algn="just" defTabSz="914400">
              <a:lnSpc>
                <a:spcPct val="115000"/>
              </a:lnSpc>
              <a:spcAft>
                <a:spcPts val="900"/>
              </a:spcAft>
              <a:buSzTx/>
              <a:buFont typeface="Wingdings" panose="05000000000000000000" pitchFamily="2" charset="2"/>
              <a:buChar char="Ø"/>
              <a:tabLst>
                <a:tab pos="342900" algn="l"/>
              </a:tabLst>
            </a:pPr>
            <a:r>
              <a:rPr lang="en-CA" altLang="en-US" b="1" dirty="0">
                <a:latin typeface="Garamond" panose="02020404030301010803" pitchFamily="18" charset="0"/>
              </a:rPr>
              <a:t>LWSC’s mandate is to provide safe water supply and sanitation services to the urban areas with a population above 5,000 inhabitants. </a:t>
            </a:r>
            <a:endParaRPr lang="en-CA" altLang="en-US" b="1" dirty="0">
              <a:latin typeface="Garamond" panose="02020404030301010803" pitchFamily="18" charset="0"/>
              <a:ea typeface="Times New Roman" panose="02020603050405020304" pitchFamily="18" charset="0"/>
            </a:endParaRPr>
          </a:p>
        </p:txBody>
      </p:sp>
      <p:sp>
        <p:nvSpPr>
          <p:cNvPr id="7172" name="Rectangle 6"/>
          <p:cNvSpPr/>
          <p:nvPr/>
        </p:nvSpPr>
        <p:spPr>
          <a:xfrm>
            <a:off x="2016125" y="3032125"/>
            <a:ext cx="8328025" cy="727075"/>
          </a:xfrm>
          <a:prstGeom prst="rect">
            <a:avLst/>
          </a:prstGeom>
          <a:noFill/>
          <a:ln w="9525">
            <a:noFill/>
          </a:ln>
        </p:spPr>
        <p:txBody>
          <a:bodyPr anchor="t" anchorCtr="0">
            <a:spAutoFit/>
          </a:bodyPr>
          <a:p>
            <a:pPr marL="285750" indent="-285750" algn="just" defTabSz="914400">
              <a:lnSpc>
                <a:spcPct val="115000"/>
              </a:lnSpc>
              <a:spcAft>
                <a:spcPts val="900"/>
              </a:spcAft>
              <a:buSzTx/>
              <a:buFont typeface="Wingdings" panose="05000000000000000000" pitchFamily="2" charset="2"/>
              <a:buChar char="Ø"/>
              <a:tabLst>
                <a:tab pos="342900" algn="l"/>
              </a:tabLst>
            </a:pPr>
            <a:r>
              <a:rPr lang="en-CA" altLang="en-US" b="1" dirty="0">
                <a:latin typeface="Garamond" panose="02020404030301010803" pitchFamily="18" charset="0"/>
              </a:rPr>
              <a:t>These currently include Monrovia, Buchanan, Kakata, Zwedru, Sanniquellie, Harper, Voinjama, Tubmanbourg, Greenville and Robertsport. </a:t>
            </a:r>
            <a:endParaRPr lang="en-CA" altLang="en-US" b="1" dirty="0">
              <a:latin typeface="Garamond" panose="02020404030301010803" pitchFamily="18" charset="0"/>
              <a:ea typeface="Times New Roman" panose="02020603050405020304" pitchFamily="18" charset="0"/>
            </a:endParaRPr>
          </a:p>
        </p:txBody>
      </p:sp>
      <p:sp>
        <p:nvSpPr>
          <p:cNvPr id="7173" name="Rectangle 7"/>
          <p:cNvSpPr/>
          <p:nvPr/>
        </p:nvSpPr>
        <p:spPr>
          <a:xfrm>
            <a:off x="1992313" y="4051935"/>
            <a:ext cx="8218487" cy="1045210"/>
          </a:xfrm>
          <a:prstGeom prst="rect">
            <a:avLst/>
          </a:prstGeom>
          <a:noFill/>
          <a:ln w="9525">
            <a:noFill/>
          </a:ln>
        </p:spPr>
        <p:txBody>
          <a:bodyPr anchor="t" anchorCtr="0">
            <a:spAutoFit/>
          </a:bodyPr>
          <a:p>
            <a:pPr marL="285750" indent="-285750" algn="just" defTabSz="914400">
              <a:lnSpc>
                <a:spcPct val="115000"/>
              </a:lnSpc>
              <a:spcAft>
                <a:spcPts val="900"/>
              </a:spcAft>
              <a:buSzTx/>
              <a:buFont typeface="Wingdings" panose="05000000000000000000" pitchFamily="2" charset="2"/>
              <a:buChar char="Ø"/>
              <a:tabLst>
                <a:tab pos="342900" algn="l"/>
              </a:tabLst>
            </a:pPr>
            <a:r>
              <a:rPr lang="en-CA" altLang="en-US" b="1" dirty="0">
                <a:latin typeface="Garamond" panose="02020404030301010803" pitchFamily="18" charset="0"/>
              </a:rPr>
              <a:t>On-site facilities in the capital (e.g. septic tanks) are, however, managed privately or by the Monrovia City Council, and the actual extent of the off-site sewer network run by LWSC is very limited.</a:t>
            </a:r>
            <a:endParaRPr lang="en-CA" altLang="en-US" b="1" dirty="0">
              <a:latin typeface="Garamond" panose="02020404030301010803" pitchFamily="18" charset="0"/>
              <a:ea typeface="Times New Roman" panose="02020603050405020304" pitchFamily="18" charset="0"/>
            </a:endParaRPr>
          </a:p>
        </p:txBody>
      </p:sp>
      <p:sp>
        <p:nvSpPr>
          <p:cNvPr id="7174" name="Rectangle 21"/>
          <p:cNvSpPr/>
          <p:nvPr/>
        </p:nvSpPr>
        <p:spPr>
          <a:xfrm>
            <a:off x="1992313" y="5285423"/>
            <a:ext cx="8351837" cy="727075"/>
          </a:xfrm>
          <a:prstGeom prst="rect">
            <a:avLst/>
          </a:prstGeom>
          <a:noFill/>
          <a:ln w="9525">
            <a:noFill/>
          </a:ln>
        </p:spPr>
        <p:txBody>
          <a:bodyPr anchor="t" anchorCtr="0">
            <a:spAutoFit/>
          </a:bodyPr>
          <a:p>
            <a:pPr marL="285750" indent="-285750" algn="just" defTabSz="914400">
              <a:lnSpc>
                <a:spcPct val="115000"/>
              </a:lnSpc>
              <a:spcAft>
                <a:spcPts val="1440"/>
              </a:spcAft>
              <a:buFont typeface="Wingdings" panose="05000000000000000000" pitchFamily="2" charset="2"/>
              <a:buChar char="Ø"/>
              <a:tabLst>
                <a:tab pos="0" algn="l"/>
                <a:tab pos="342900" algn="l"/>
              </a:tabLst>
            </a:pPr>
            <a:r>
              <a:rPr lang="en-CA" altLang="en-US" b="1" dirty="0">
                <a:solidFill>
                  <a:srgbClr val="FF0000"/>
                </a:solidFill>
                <a:latin typeface="Garamond" panose="02020404030301010803" pitchFamily="18" charset="0"/>
              </a:rPr>
              <a:t>The Fiamah Treatment Plant and White Plain Treatment Plant are the only functional plants in Monrovia.</a:t>
            </a:r>
            <a:endParaRPr lang="en-CA" altLang="en-US" b="1" dirty="0">
              <a:solidFill>
                <a:srgbClr val="FF0000"/>
              </a:solidFill>
              <a:latin typeface="Garamond" panose="02020404030301010803" pitchFamily="18" charset="0"/>
              <a:ea typeface="Times New Roman" panose="02020603050405020304" pitchFamily="18" charset="0"/>
            </a:endParaRPr>
          </a:p>
        </p:txBody>
      </p:sp>
      <p:sp>
        <p:nvSpPr>
          <p:cNvPr id="7175" name="Rectangle 22"/>
          <p:cNvSpPr/>
          <p:nvPr/>
        </p:nvSpPr>
        <p:spPr>
          <a:xfrm>
            <a:off x="4078288" y="188913"/>
            <a:ext cx="3298190" cy="583565"/>
          </a:xfrm>
          <a:prstGeom prst="rect">
            <a:avLst/>
          </a:prstGeom>
          <a:noFill/>
          <a:ln w="9525">
            <a:noFill/>
          </a:ln>
        </p:spPr>
        <p:txBody>
          <a:bodyPr wrap="none" anchor="t" anchorCtr="0">
            <a:spAutoFit/>
          </a:bodyPr>
          <a:p>
            <a:r>
              <a:rPr lang="en-US" altLang="en-GB" sz="3200" b="1" dirty="0">
                <a:solidFill>
                  <a:srgbClr val="92D050"/>
                </a:solidFill>
                <a:latin typeface="Arial" panose="020B0604020202020204" pitchFamily="34" charset="0"/>
              </a:rPr>
              <a:t>INTRODUCTION</a:t>
            </a:r>
            <a:endParaRPr lang="en-US" altLang="en-GB" sz="3200" b="1" dirty="0">
              <a:solidFill>
                <a:srgbClr val="92D050"/>
              </a:solidFill>
              <a:latin typeface="Arial" panose="020B0604020202020204" pitchFamily="34" charset="0"/>
            </a:endParaRP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文本框 4"/>
          <p:cNvSpPr txBox="1"/>
          <p:nvPr/>
        </p:nvSpPr>
        <p:spPr>
          <a:xfrm>
            <a:off x="315913" y="271463"/>
            <a:ext cx="373062" cy="461962"/>
          </a:xfrm>
          <a:prstGeom prst="rect">
            <a:avLst/>
          </a:prstGeom>
          <a:noFill/>
          <a:ln w="9525">
            <a:noFill/>
          </a:ln>
        </p:spPr>
        <p:txBody>
          <a:bodyPr wrap="none">
            <a:spAutoFit/>
          </a:bodyPr>
          <a:lstStyle/>
          <a:p>
            <a:r>
              <a:rPr lang="en-US" altLang="zh-CN" sz="2400" b="1" dirty="0" smtClean="0">
                <a:solidFill>
                  <a:schemeClr val="bg1"/>
                </a:solidFill>
                <a:latin typeface="Calibri" panose="020F0502020204030204" pitchFamily="34" charset="0"/>
                <a:ea typeface="Calibri" panose="020F0502020204030204" pitchFamily="34" charset="0"/>
              </a:rPr>
              <a:t>1</a:t>
            </a:r>
            <a:endParaRPr lang="zh-CN" altLang="en-US" sz="2400" b="1" dirty="0">
              <a:solidFill>
                <a:schemeClr val="bg1"/>
              </a:solidFill>
              <a:latin typeface="Calibri" panose="020F0502020204030204" pitchFamily="34" charset="0"/>
              <a:ea typeface="Calibri" panose="020F0502020204030204" pitchFamily="34" charset="0"/>
            </a:endParaRPr>
          </a:p>
        </p:txBody>
      </p:sp>
      <p:sp>
        <p:nvSpPr>
          <p:cNvPr id="2" name="Rounded Rectangle 4"/>
          <p:cNvSpPr txBox="1"/>
          <p:nvPr/>
        </p:nvSpPr>
        <p:spPr>
          <a:xfrm>
            <a:off x="1631950" y="2541270"/>
            <a:ext cx="8424545" cy="202247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lIns="212332" tIns="0" rIns="212332" bIns="0" spcCol="1270" anchor="ctr"/>
          <a:p>
            <a:pPr marL="0" marR="0" lvl="0" indent="0" algn="l" defTabSz="1066800" rtl="0" eaLnBrk="1" fontAlgn="base" latinLnBrk="0" hangingPunct="1">
              <a:lnSpc>
                <a:spcPct val="100000"/>
              </a:lnSpc>
              <a:spcBef>
                <a:spcPct val="0"/>
              </a:spcBef>
              <a:spcAft>
                <a:spcPct val="35000"/>
              </a:spcAft>
              <a:buClrTx/>
              <a:buSzTx/>
              <a:buFontTx/>
              <a:buNone/>
              <a:defRPr/>
            </a:pPr>
            <a:endParaRPr kumimoji="0" lang="en-US" altLang="es-EC"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8195" name="Rectangle 2"/>
          <p:cNvSpPr/>
          <p:nvPr/>
        </p:nvSpPr>
        <p:spPr>
          <a:xfrm>
            <a:off x="2247900" y="1915160"/>
            <a:ext cx="7369810" cy="1681480"/>
          </a:xfrm>
          <a:prstGeom prst="rect">
            <a:avLst/>
          </a:prstGeom>
          <a:noFill/>
          <a:ln w="9525">
            <a:noFill/>
          </a:ln>
        </p:spPr>
        <p:txBody>
          <a:bodyPr wrap="square" anchor="t" anchorCtr="0">
            <a:spAutoFit/>
          </a:bodyPr>
          <a:p>
            <a:pPr algn="just" defTabSz="914400">
              <a:lnSpc>
                <a:spcPct val="115000"/>
              </a:lnSpc>
              <a:spcAft>
                <a:spcPts val="1440"/>
              </a:spcAft>
              <a:tabLst>
                <a:tab pos="0" algn="l"/>
                <a:tab pos="342900" algn="l"/>
              </a:tabLst>
            </a:pPr>
            <a:r>
              <a:rPr lang="en-CA" altLang="en-US" b="1" dirty="0">
                <a:latin typeface="Times New Roman" panose="02020603050405020304" pitchFamily="18" charset="0"/>
              </a:rPr>
              <a:t>An off-site piped sewerage system was constructed in Monrovia in the 1950s and 1960s, covering an area of approximately 27 square kilometers in central Monrovia, Sinkor, Old Road and Bushrod Island (New Kru Town, Logan Town, Clara Town), less than 20% of the Greater Monrovia urban area. </a:t>
            </a:r>
            <a:endParaRPr lang="en-CA" altLang="en-US" b="1" dirty="0">
              <a:latin typeface="Times New Roman" panose="02020603050405020304" pitchFamily="18" charset="0"/>
              <a:ea typeface="Times New Roman" panose="02020603050405020304" pitchFamily="18" charset="0"/>
            </a:endParaRPr>
          </a:p>
        </p:txBody>
      </p:sp>
      <p:sp>
        <p:nvSpPr>
          <p:cNvPr id="12" name="Rectangle 11"/>
          <p:cNvSpPr/>
          <p:nvPr/>
        </p:nvSpPr>
        <p:spPr>
          <a:xfrm>
            <a:off x="2247265" y="4149725"/>
            <a:ext cx="7241540" cy="922020"/>
          </a:xfrm>
          <a:prstGeom prst="rect">
            <a:avLst/>
          </a:prstGeom>
          <a:noFill/>
          <a:ln w="9525">
            <a:noFill/>
          </a:ln>
        </p:spPr>
        <p:txBody>
          <a:bodyPr wrap="square" anchor="t" anchorCtr="0">
            <a:spAutoFit/>
          </a:bodyPr>
          <a:p>
            <a:r>
              <a:rPr lang="en-US" altLang="en-US" b="1" dirty="0">
                <a:solidFill>
                  <a:schemeClr val="tx2"/>
                </a:solidFill>
                <a:latin typeface="Times New Roman" panose="02020603050405020304" pitchFamily="18" charset="0"/>
              </a:rPr>
              <a:t>In the original design, sewage from these areas was transmitted through a total of 64 kilometers of pipes to the Fiamah Sewage Treatment plant located in Sinkor, which had a capacity of 6 million gallons per day.</a:t>
            </a:r>
            <a:r>
              <a:rPr lang="en-US" altLang="en-US" b="1" dirty="0">
                <a:latin typeface="Times New Roman" panose="02020603050405020304" pitchFamily="18" charset="0"/>
              </a:rPr>
              <a:t> </a:t>
            </a:r>
            <a:endParaRPr lang="en-US" altLang="en-US" b="1" dirty="0">
              <a:latin typeface="Times New Roman" panose="02020603050405020304" pitchFamily="18" charset="0"/>
              <a:ea typeface="Calibri" panose="020F0502020204030204" pitchFamily="34" charset="0"/>
            </a:endParaRPr>
          </a:p>
        </p:txBody>
      </p:sp>
      <p:sp>
        <p:nvSpPr>
          <p:cNvPr id="3" name="Subtitle 2"/>
          <p:cNvSpPr/>
          <p:nvPr>
            <p:ph type="subTitle" idx="1"/>
          </p:nvPr>
        </p:nvSpPr>
        <p:spPr>
          <a:xfrm>
            <a:off x="2247900" y="260350"/>
            <a:ext cx="7539038" cy="1019175"/>
          </a:xfrm>
        </p:spPr>
        <p:txBody>
          <a:bodyPr/>
          <a:p>
            <a:pPr marL="0" indent="0" algn="ctr">
              <a:buClrTx/>
              <a:buSzTx/>
              <a:buNone/>
            </a:pPr>
            <a:r>
              <a:rPr lang="en-US" altLang="zh-CN" b="1" kern="1200" dirty="0">
                <a:solidFill>
                  <a:srgbClr val="92D050"/>
                </a:solidFill>
                <a:latin typeface="Times New Roman" panose="02020603050405020304" pitchFamily="18" charset="0"/>
                <a:ea typeface="+mn-ea"/>
                <a:cs typeface="Times New Roman" panose="02020603050405020304" pitchFamily="18" charset="0"/>
              </a:rPr>
              <a:t>Present Condition of Monrovia’s Sewer System</a:t>
            </a:r>
            <a:endParaRPr lang="en-US" altLang="zh-CN" b="1" kern="1200" dirty="0">
              <a:solidFill>
                <a:srgbClr val="92D050"/>
              </a:solidFill>
              <a:latin typeface="Times New Roman" panose="02020603050405020304" pitchFamily="18" charset="0"/>
              <a:ea typeface="+mn-ea"/>
              <a:cs typeface="Times New Roman" panose="02020603050405020304" pitchFamily="18" charset="0"/>
            </a:endParaRPr>
          </a:p>
          <a:p>
            <a:pPr algn="ctr">
              <a:buClrTx/>
              <a:buSzTx/>
            </a:pPr>
            <a:endParaRPr lang="en-US" altLang="zh-CN" b="1" kern="1200" dirty="0">
              <a:solidFill>
                <a:srgbClr val="92D050"/>
              </a:solidFill>
              <a:latin typeface="Times New Roman" panose="02020603050405020304" pitchFamily="18" charset="0"/>
              <a:ea typeface="Times New Roman" panose="02020603050405020304" pitchFamily="18"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8" name="Table 9217"/>
          <p:cNvGraphicFramePr/>
          <p:nvPr/>
        </p:nvGraphicFramePr>
        <p:xfrm>
          <a:off x="1390015" y="1592580"/>
          <a:ext cx="9314815" cy="4398645"/>
        </p:xfrm>
        <a:graphic>
          <a:graphicData uri="http://schemas.openxmlformats.org/drawingml/2006/table">
            <a:tbl>
              <a:tblPr/>
              <a:tblGrid>
                <a:gridCol w="4172585"/>
                <a:gridCol w="1007745"/>
                <a:gridCol w="1071880"/>
                <a:gridCol w="1070610"/>
                <a:gridCol w="1008380"/>
                <a:gridCol w="983615"/>
              </a:tblGrid>
              <a:tr h="85217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FFFFFF"/>
                          </a:solidFill>
                          <a:latin typeface="Garamond" panose="02020404030301010803" pitchFamily="18" charset="0"/>
                        </a:rPr>
                        <a:t>Area</a:t>
                      </a:r>
                      <a:endParaRPr lang="en-US" altLang="zh-CN" sz="1600" b="1" dirty="0">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FFFFFF"/>
                          </a:solidFill>
                          <a:latin typeface="Garamond" panose="02020404030301010803" pitchFamily="18" charset="0"/>
                        </a:rPr>
                        <a:t>8”-12”</a:t>
                      </a:r>
                      <a:endParaRPr lang="en-US" altLang="zh-CN" sz="1600" b="1" dirty="0">
                        <a:solidFill>
                          <a:srgbClr val="FFFFFF"/>
                        </a:solidFill>
                        <a:latin typeface="Garamond" panose="02020404030301010803" pitchFamily="18" charset="0"/>
                      </a:endParaRPr>
                    </a:p>
                    <a:p>
                      <a:pPr lvl="0" algn="ctr" eaLnBrk="1" fontAlgn="base" hangingPunct="1">
                        <a:spcBef>
                          <a:spcPct val="0"/>
                        </a:spcBef>
                        <a:spcAft>
                          <a:spcPct val="0"/>
                        </a:spcAft>
                        <a:buNone/>
                      </a:pPr>
                      <a:r>
                        <a:rPr lang="en-US" altLang="zh-CN" sz="1600" b="1" dirty="0">
                          <a:solidFill>
                            <a:srgbClr val="FFFFFF"/>
                          </a:solidFill>
                          <a:latin typeface="Garamond" panose="02020404030301010803" pitchFamily="18" charset="0"/>
                        </a:rPr>
                        <a:t>Diameter</a:t>
                      </a:r>
                      <a:endParaRPr lang="en-US" altLang="zh-CN" sz="1600" b="1" dirty="0">
                        <a:solidFill>
                          <a:srgbClr val="FFFFFF"/>
                        </a:solidFill>
                        <a:latin typeface="Garamond" panose="02020404030301010803" pitchFamily="18" charset="0"/>
                      </a:endParaRPr>
                    </a:p>
                    <a:p>
                      <a:pPr lvl="0" algn="ctr" eaLnBrk="1" fontAlgn="base" hangingPunct="1">
                        <a:spcBef>
                          <a:spcPct val="0"/>
                        </a:spcBef>
                        <a:spcAft>
                          <a:spcPct val="0"/>
                        </a:spcAft>
                        <a:buNone/>
                      </a:pPr>
                      <a:r>
                        <a:rPr lang="en-US" altLang="zh-CN" sz="1600" b="1" dirty="0">
                          <a:solidFill>
                            <a:srgbClr val="FFFFFF"/>
                          </a:solidFill>
                          <a:latin typeface="Garamond" panose="02020404030301010803" pitchFamily="18" charset="0"/>
                        </a:rPr>
                        <a:t>(meters)</a:t>
                      </a:r>
                      <a:endParaRPr lang="en-US" altLang="zh-CN" sz="1600" b="1" dirty="0">
                        <a:solidFill>
                          <a:srgbClr val="FFFFFF"/>
                        </a:solidFill>
                        <a:latin typeface="Garamond" panose="02020404030301010803" pitchFamily="18" charset="0"/>
                        <a:ea typeface="Times New Roman" panose="02020603050405020304" pitchFamily="18" charset="0"/>
                      </a:endParaRPr>
                    </a:p>
                  </a:txBody>
                  <a:tcPr marL="68574" marR="68574" marT="0" marB="0"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14”-20”</a:t>
                      </a:r>
                      <a:endParaRPr lang="en-US" altLang="zh-CN" sz="1600" b="1">
                        <a:solidFill>
                          <a:srgbClr val="FFFFFF"/>
                        </a:solidFill>
                        <a:latin typeface="Garamond" panose="02020404030301010803" pitchFamily="18" charset="0"/>
                      </a:endParaRPr>
                    </a:p>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Diameter</a:t>
                      </a:r>
                      <a:endParaRPr lang="en-US" altLang="zh-CN" sz="1600" b="1">
                        <a:solidFill>
                          <a:srgbClr val="FFFFFF"/>
                        </a:solidFill>
                        <a:latin typeface="Garamond" panose="02020404030301010803" pitchFamily="18" charset="0"/>
                      </a:endParaRPr>
                    </a:p>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(meters)</a:t>
                      </a:r>
                      <a:endParaRPr lang="en-US" altLang="zh-CN" sz="1600" b="1">
                        <a:solidFill>
                          <a:srgbClr val="FFFFFF"/>
                        </a:solidFill>
                        <a:latin typeface="Garamond" panose="02020404030301010803" pitchFamily="18" charset="0"/>
                        <a:ea typeface="Times New Roman" panose="02020603050405020304" pitchFamily="18" charset="0"/>
                      </a:endParaRPr>
                    </a:p>
                  </a:txBody>
                  <a:tcPr marL="68574" marR="68574" marT="0" marB="0"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24”-42”</a:t>
                      </a:r>
                      <a:endParaRPr lang="en-US" altLang="zh-CN" sz="1600" b="1">
                        <a:solidFill>
                          <a:srgbClr val="FFFFFF"/>
                        </a:solidFill>
                        <a:latin typeface="Garamond" panose="02020404030301010803" pitchFamily="18" charset="0"/>
                      </a:endParaRPr>
                    </a:p>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Diameter</a:t>
                      </a:r>
                      <a:endParaRPr lang="en-US" altLang="zh-CN" sz="1600" b="1">
                        <a:solidFill>
                          <a:srgbClr val="FFFFFF"/>
                        </a:solidFill>
                        <a:latin typeface="Garamond" panose="02020404030301010803" pitchFamily="18" charset="0"/>
                      </a:endParaRPr>
                    </a:p>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(meters)</a:t>
                      </a:r>
                      <a:endParaRPr lang="en-US" altLang="zh-CN" sz="1600" b="1">
                        <a:solidFill>
                          <a:srgbClr val="FFFFFF"/>
                        </a:solidFill>
                        <a:latin typeface="Garamond" panose="02020404030301010803" pitchFamily="18" charset="0"/>
                        <a:ea typeface="Times New Roman" panose="02020603050405020304" pitchFamily="18" charset="0"/>
                      </a:endParaRPr>
                    </a:p>
                  </a:txBody>
                  <a:tcPr marL="68574" marR="68574" marT="0" marB="0"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&gt;42”</a:t>
                      </a:r>
                      <a:endParaRPr lang="en-US" altLang="zh-CN" sz="1600" b="1">
                        <a:solidFill>
                          <a:srgbClr val="FFFFFF"/>
                        </a:solidFill>
                        <a:latin typeface="Garamond" panose="02020404030301010803" pitchFamily="18" charset="0"/>
                      </a:endParaRPr>
                    </a:p>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Diameter</a:t>
                      </a:r>
                      <a:endParaRPr lang="en-US" altLang="zh-CN" sz="1600" b="1">
                        <a:solidFill>
                          <a:srgbClr val="FFFFFF"/>
                        </a:solidFill>
                        <a:latin typeface="Garamond" panose="02020404030301010803" pitchFamily="18" charset="0"/>
                      </a:endParaRPr>
                    </a:p>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(meters)</a:t>
                      </a:r>
                      <a:endParaRPr lang="en-US" altLang="zh-CN" sz="1600" b="1">
                        <a:solidFill>
                          <a:srgbClr val="FFFFFF"/>
                        </a:solidFill>
                        <a:latin typeface="Garamond" panose="02020404030301010803" pitchFamily="18" charset="0"/>
                        <a:ea typeface="Times New Roman" panose="02020603050405020304" pitchFamily="18" charset="0"/>
                      </a:endParaRPr>
                    </a:p>
                  </a:txBody>
                  <a:tcPr marL="68574" marR="68574" marT="0" marB="0"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FFFFFF"/>
                          </a:solidFill>
                          <a:latin typeface="Garamond" panose="02020404030301010803" pitchFamily="18" charset="0"/>
                        </a:rPr>
                        <a:t>Total</a:t>
                      </a:r>
                      <a:endParaRPr lang="en-US" altLang="zh-CN" sz="1600" b="1" dirty="0">
                        <a:solidFill>
                          <a:srgbClr val="FFFFFF"/>
                        </a:solidFill>
                        <a:latin typeface="Garamond" panose="02020404030301010803" pitchFamily="18" charset="0"/>
                      </a:endParaRPr>
                    </a:p>
                    <a:p>
                      <a:pPr lvl="0" algn="ctr" eaLnBrk="1" fontAlgn="base" hangingPunct="1">
                        <a:spcBef>
                          <a:spcPct val="0"/>
                        </a:spcBef>
                        <a:spcAft>
                          <a:spcPct val="0"/>
                        </a:spcAft>
                        <a:buNone/>
                      </a:pPr>
                      <a:r>
                        <a:rPr lang="en-US" altLang="zh-CN" sz="1600" b="1" dirty="0">
                          <a:solidFill>
                            <a:srgbClr val="FFFFFF"/>
                          </a:solidFill>
                          <a:latin typeface="Garamond" panose="02020404030301010803" pitchFamily="18" charset="0"/>
                        </a:rPr>
                        <a:t>(meters)</a:t>
                      </a:r>
                      <a:endParaRPr lang="en-US" altLang="zh-CN" sz="1600" b="1" dirty="0">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5F5F5F"/>
                    </a:solidFill>
                  </a:tcPr>
                </a:tc>
              </a:tr>
              <a:tr h="42418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eaLnBrk="1" fontAlgn="base" hangingPunct="1">
                        <a:spcBef>
                          <a:spcPct val="0"/>
                        </a:spcBef>
                        <a:spcAft>
                          <a:spcPct val="0"/>
                        </a:spcAft>
                        <a:buNone/>
                      </a:pPr>
                      <a:r>
                        <a:rPr lang="en-US" altLang="zh-CN" sz="1600" b="1" dirty="0">
                          <a:solidFill>
                            <a:srgbClr val="FFFFFF"/>
                          </a:solidFill>
                          <a:latin typeface="Garamond" panose="02020404030301010803" pitchFamily="18" charset="0"/>
                        </a:rPr>
                        <a:t>New </a:t>
                      </a:r>
                      <a:r>
                        <a:rPr lang="en-US" altLang="zh-CN" sz="1600" b="1" dirty="0" err="1">
                          <a:solidFill>
                            <a:srgbClr val="FFFFFF"/>
                          </a:solidFill>
                          <a:latin typeface="Garamond" panose="02020404030301010803" pitchFamily="18" charset="0"/>
                        </a:rPr>
                        <a:t>Kru</a:t>
                      </a:r>
                      <a:r>
                        <a:rPr lang="en-US" altLang="zh-CN" sz="1600" b="1" dirty="0">
                          <a:solidFill>
                            <a:srgbClr val="FFFFFF"/>
                          </a:solidFill>
                          <a:latin typeface="Garamond" panose="02020404030301010803" pitchFamily="18" charset="0"/>
                        </a:rPr>
                        <a:t> Town Pump Station to New </a:t>
                      </a:r>
                      <a:r>
                        <a:rPr lang="en-US" altLang="zh-CN" sz="1600" b="1" dirty="0" err="1">
                          <a:solidFill>
                            <a:srgbClr val="FFFFFF"/>
                          </a:solidFill>
                          <a:latin typeface="Garamond" panose="02020404030301010803" pitchFamily="18" charset="0"/>
                        </a:rPr>
                        <a:t>Kru</a:t>
                      </a:r>
                      <a:r>
                        <a:rPr lang="en-US" altLang="zh-CN" sz="1600" b="1" dirty="0">
                          <a:solidFill>
                            <a:srgbClr val="FFFFFF"/>
                          </a:solidFill>
                          <a:latin typeface="Garamond" panose="02020404030301010803" pitchFamily="18" charset="0"/>
                        </a:rPr>
                        <a:t> Town</a:t>
                      </a:r>
                      <a:endParaRPr lang="en-US" altLang="zh-CN" sz="1600" b="1" dirty="0">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1,726</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000000"/>
                          </a:solidFill>
                          <a:latin typeface="Garamond" panose="02020404030301010803" pitchFamily="18" charset="0"/>
                        </a:rPr>
                        <a:t>717</a:t>
                      </a:r>
                      <a:endParaRPr lang="en-US" altLang="zh-CN" sz="1600" b="1" dirty="0">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2,443</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r>
              <a:tr h="56769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eaLnBrk="1" fontAlgn="base" hangingPunct="1">
                        <a:spcBef>
                          <a:spcPct val="0"/>
                        </a:spcBef>
                        <a:spcAft>
                          <a:spcPct val="0"/>
                        </a:spcAft>
                        <a:buNone/>
                      </a:pPr>
                      <a:r>
                        <a:rPr lang="en-US" altLang="zh-CN" sz="1600" b="1">
                          <a:solidFill>
                            <a:srgbClr val="FFFFFF"/>
                          </a:solidFill>
                          <a:latin typeface="Garamond" panose="02020404030301010803" pitchFamily="18" charset="0"/>
                        </a:rPr>
                        <a:t>Bushrod Islands Pump Station to Logan Town and Clara Town</a:t>
                      </a:r>
                      <a:endParaRPr lang="en-US" altLang="zh-CN" sz="1600" b="1">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5,916</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000000"/>
                          </a:solidFill>
                          <a:latin typeface="Garamond" panose="02020404030301010803" pitchFamily="18" charset="0"/>
                        </a:rPr>
                        <a:t>1,455</a:t>
                      </a:r>
                      <a:endParaRPr lang="en-US" altLang="zh-CN" sz="1600" b="1" dirty="0">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4,310</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11,680</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r>
              <a:tr h="56769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eaLnBrk="1" fontAlgn="base" hangingPunct="1">
                        <a:spcBef>
                          <a:spcPct val="0"/>
                        </a:spcBef>
                        <a:spcAft>
                          <a:spcPct val="0"/>
                        </a:spcAft>
                        <a:buNone/>
                      </a:pPr>
                      <a:r>
                        <a:rPr lang="en-US" altLang="zh-CN" sz="1600" b="1" dirty="0" err="1">
                          <a:solidFill>
                            <a:srgbClr val="FFFFFF"/>
                          </a:solidFill>
                          <a:latin typeface="Garamond" panose="02020404030301010803" pitchFamily="18" charset="0"/>
                        </a:rPr>
                        <a:t>Mesurado</a:t>
                      </a:r>
                      <a:r>
                        <a:rPr lang="en-US" altLang="zh-CN" sz="1600" b="1" dirty="0">
                          <a:solidFill>
                            <a:srgbClr val="FFFFFF"/>
                          </a:solidFill>
                          <a:latin typeface="Garamond" panose="02020404030301010803" pitchFamily="18" charset="0"/>
                        </a:rPr>
                        <a:t> River Pump Station to Central Monrovia (Central Monrovia A and B)</a:t>
                      </a:r>
                      <a:endParaRPr lang="en-US" altLang="zh-CN" sz="1600" b="1" dirty="0">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4,313</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137</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658</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5,108</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r>
              <a:tr h="282575">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eaLnBrk="1" fontAlgn="base" hangingPunct="1">
                        <a:spcBef>
                          <a:spcPct val="0"/>
                        </a:spcBef>
                        <a:spcAft>
                          <a:spcPct val="0"/>
                        </a:spcAft>
                        <a:buNone/>
                      </a:pPr>
                      <a:r>
                        <a:rPr lang="en-US" altLang="zh-CN" sz="1600" b="1">
                          <a:solidFill>
                            <a:srgbClr val="FFFFFF"/>
                          </a:solidFill>
                          <a:latin typeface="Garamond" panose="02020404030301010803" pitchFamily="18" charset="0"/>
                        </a:rPr>
                        <a:t>West Point</a:t>
                      </a:r>
                      <a:endParaRPr lang="en-US" altLang="zh-CN" sz="1600" b="1">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5F5F5F"/>
                    </a:solidFill>
                  </a:tcPr>
                </a:tc>
                <a:tc gridSpan="5">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no sewer pipes</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hMerge="1">
                  <a:tcP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cP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cP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r>
              <a:tr h="56896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eaLnBrk="1" fontAlgn="base" hangingPunct="1">
                        <a:spcBef>
                          <a:spcPct val="0"/>
                        </a:spcBef>
                        <a:spcAft>
                          <a:spcPct val="0"/>
                        </a:spcAft>
                        <a:buNone/>
                      </a:pPr>
                      <a:r>
                        <a:rPr lang="en-US" altLang="zh-CN" sz="1600" b="1">
                          <a:solidFill>
                            <a:srgbClr val="FFFFFF"/>
                          </a:solidFill>
                          <a:latin typeface="Garamond" panose="02020404030301010803" pitchFamily="18" charset="0"/>
                        </a:rPr>
                        <a:t>BTC Pump Station to Central Monrovia (Central Monrovia A and B)</a:t>
                      </a:r>
                      <a:endParaRPr lang="en-US" altLang="zh-CN" sz="1600" b="1">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17,992</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161</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000000"/>
                          </a:solidFill>
                          <a:latin typeface="Garamond" panose="02020404030301010803" pitchFamily="18" charset="0"/>
                        </a:rPr>
                        <a:t>3,191</a:t>
                      </a:r>
                      <a:endParaRPr lang="en-US" altLang="zh-CN" sz="1600" b="1" dirty="0">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698</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22,042</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r>
              <a:tr h="568325">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eaLnBrk="1" fontAlgn="base" hangingPunct="1">
                        <a:spcBef>
                          <a:spcPct val="0"/>
                        </a:spcBef>
                        <a:spcAft>
                          <a:spcPct val="0"/>
                        </a:spcAft>
                        <a:buNone/>
                      </a:pPr>
                      <a:r>
                        <a:rPr lang="en-US" altLang="zh-CN" sz="1600" b="1" dirty="0">
                          <a:solidFill>
                            <a:srgbClr val="FFFFFF"/>
                          </a:solidFill>
                          <a:latin typeface="Garamond" panose="02020404030301010803" pitchFamily="18" charset="0"/>
                        </a:rPr>
                        <a:t>Fiamah Treatment Plant (incl. gravity pipes to Sinkor and Old Road areas)</a:t>
                      </a:r>
                      <a:endParaRPr lang="en-US" altLang="zh-CN" sz="1600" b="1" dirty="0">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14,136</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970</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000000"/>
                          </a:solidFill>
                          <a:latin typeface="Garamond" panose="02020404030301010803" pitchFamily="18" charset="0"/>
                        </a:rPr>
                        <a:t>4,283</a:t>
                      </a:r>
                      <a:endParaRPr lang="en-US" altLang="zh-CN" sz="1600" b="1" dirty="0">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3,600</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22,989</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r>
              <a:tr h="28321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eaLnBrk="1" fontAlgn="base" hangingPunct="1">
                        <a:spcBef>
                          <a:spcPct val="0"/>
                        </a:spcBef>
                        <a:spcAft>
                          <a:spcPct val="0"/>
                        </a:spcAft>
                        <a:buNone/>
                      </a:pPr>
                      <a:r>
                        <a:rPr lang="en-US" altLang="zh-CN" sz="1600" b="1">
                          <a:solidFill>
                            <a:srgbClr val="FFFFFF"/>
                          </a:solidFill>
                          <a:latin typeface="Garamond" panose="02020404030301010803" pitchFamily="18" charset="0"/>
                        </a:rPr>
                        <a:t>Congo Town, Paynesville and other areas</a:t>
                      </a:r>
                      <a:endParaRPr lang="en-US" altLang="zh-CN" sz="1600" b="1">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5F5F5F"/>
                    </a:solidFill>
                  </a:tcPr>
                </a:tc>
                <a:tc gridSpan="5">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000000"/>
                          </a:solidFill>
                          <a:latin typeface="Garamond" panose="02020404030301010803" pitchFamily="18" charset="0"/>
                        </a:rPr>
                        <a:t>no sewer pipes</a:t>
                      </a:r>
                      <a:endParaRPr lang="en-US" altLang="zh-CN" sz="1600" b="1" dirty="0">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2D2D2"/>
                    </a:solidFill>
                  </a:tcPr>
                </a:tc>
                <a:tc hMerge="1">
                  <a:tcP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cP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cP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r>
              <a:tr h="283845">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FFFFFF"/>
                          </a:solidFill>
                          <a:latin typeface="Garamond" panose="02020404030301010803" pitchFamily="18" charset="0"/>
                        </a:rPr>
                        <a:t>Total</a:t>
                      </a:r>
                      <a:endParaRPr lang="en-US" altLang="zh-CN" sz="1600" b="1">
                        <a:solidFill>
                          <a:srgbClr val="FFFFFF"/>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5F5F5F"/>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44,083</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a:solidFill>
                            <a:srgbClr val="000000"/>
                          </a:solidFill>
                          <a:latin typeface="Garamond" panose="02020404030301010803" pitchFamily="18" charset="0"/>
                        </a:rPr>
                        <a:t>3,440</a:t>
                      </a:r>
                      <a:endParaRPr lang="en-US" altLang="zh-CN" sz="1600" b="1">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000000"/>
                          </a:solidFill>
                          <a:latin typeface="Garamond" panose="02020404030301010803" pitchFamily="18" charset="0"/>
                        </a:rPr>
                        <a:t>12,442</a:t>
                      </a:r>
                      <a:endParaRPr lang="en-US" altLang="zh-CN" sz="1600" b="1" dirty="0">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000000"/>
                          </a:solidFill>
                          <a:latin typeface="Garamond" panose="02020404030301010803" pitchFamily="18" charset="0"/>
                        </a:rPr>
                        <a:t>4,298</a:t>
                      </a:r>
                      <a:endParaRPr lang="en-US" altLang="zh-CN" sz="1600" b="1" dirty="0">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ctr" eaLnBrk="1" fontAlgn="base" hangingPunct="1">
                        <a:spcBef>
                          <a:spcPct val="0"/>
                        </a:spcBef>
                        <a:spcAft>
                          <a:spcPct val="0"/>
                        </a:spcAft>
                        <a:buNone/>
                      </a:pPr>
                      <a:r>
                        <a:rPr lang="en-US" altLang="zh-CN" sz="1600" b="1" dirty="0">
                          <a:solidFill>
                            <a:srgbClr val="000000"/>
                          </a:solidFill>
                          <a:latin typeface="Garamond" panose="02020404030301010803" pitchFamily="18" charset="0"/>
                        </a:rPr>
                        <a:t>64,262</a:t>
                      </a:r>
                      <a:endParaRPr lang="en-US" altLang="zh-CN" sz="1600" b="1" dirty="0">
                        <a:solidFill>
                          <a:srgbClr val="000000"/>
                        </a:solidFill>
                        <a:latin typeface="Garamond" panose="02020404030301010803" pitchFamily="18" charset="0"/>
                        <a:ea typeface="Times New Roman" panose="02020603050405020304" pitchFamily="18" charset="0"/>
                      </a:endParaRPr>
                    </a:p>
                  </a:txBody>
                  <a:tcPr marL="68574" marR="68574" marT="0"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AEAEA"/>
                    </a:solidFill>
                  </a:tcPr>
                </a:tc>
              </a:tr>
            </a:tbl>
          </a:graphicData>
        </a:graphic>
      </p:graphicFrame>
      <p:sp>
        <p:nvSpPr>
          <p:cNvPr id="9290" name="Rectangle 2"/>
          <p:cNvSpPr/>
          <p:nvPr/>
        </p:nvSpPr>
        <p:spPr>
          <a:xfrm>
            <a:off x="2404745" y="939165"/>
            <a:ext cx="8237538" cy="445135"/>
          </a:xfrm>
          <a:prstGeom prst="rect">
            <a:avLst/>
          </a:prstGeom>
          <a:noFill/>
          <a:ln w="9525">
            <a:noFill/>
          </a:ln>
        </p:spPr>
        <p:txBody>
          <a:bodyPr anchor="t" anchorCtr="0">
            <a:spAutoFit/>
          </a:bodyPr>
          <a:p>
            <a:pPr algn="just" defTabSz="914400">
              <a:lnSpc>
                <a:spcPct val="115000"/>
              </a:lnSpc>
              <a:spcAft>
                <a:spcPts val="725"/>
              </a:spcAft>
              <a:tabLst>
                <a:tab pos="0" algn="l"/>
                <a:tab pos="342900" algn="l"/>
              </a:tabLst>
            </a:pPr>
            <a:r>
              <a:rPr lang="en-US" altLang="en-US" sz="2000" dirty="0">
                <a:latin typeface="Times New Roman" panose="02020603050405020304" pitchFamily="18" charset="0"/>
              </a:rPr>
              <a:t>Table 2: Original location and length of sewage pipelines (Source: JICA)</a:t>
            </a:r>
            <a:endParaRPr lang="en-US" altLang="en-US" sz="2000" dirty="0">
              <a:latin typeface="Times New Roman" panose="02020603050405020304" pitchFamily="18" charset="0"/>
              <a:ea typeface="Times New Roman" panose="02020603050405020304" pitchFamily="18" charset="0"/>
            </a:endParaRPr>
          </a:p>
        </p:txBody>
      </p:sp>
      <p:sp>
        <p:nvSpPr>
          <p:cNvPr id="9291" name="Rectangle 5"/>
          <p:cNvSpPr/>
          <p:nvPr/>
        </p:nvSpPr>
        <p:spPr>
          <a:xfrm>
            <a:off x="1976438" y="207963"/>
            <a:ext cx="9093200" cy="521970"/>
          </a:xfrm>
          <a:prstGeom prst="rect">
            <a:avLst/>
          </a:prstGeom>
          <a:noFill/>
          <a:ln w="9525">
            <a:noFill/>
          </a:ln>
        </p:spPr>
        <p:txBody>
          <a:bodyPr anchor="t" anchorCtr="0">
            <a:spAutoFit/>
          </a:bodyPr>
          <a:p>
            <a:pPr algn="ctr"/>
            <a:r>
              <a:rPr lang="en-US" altLang="en-US" b="1" dirty="0">
                <a:solidFill>
                  <a:srgbClr val="92D050"/>
                </a:solidFill>
                <a:latin typeface="Arial" panose="020B0604020202020204" pitchFamily="34" charset="0"/>
              </a:rPr>
              <a:t> </a:t>
            </a:r>
            <a:r>
              <a:rPr lang="en-US" altLang="en-US" sz="2800" b="1" dirty="0">
                <a:solidFill>
                  <a:srgbClr val="92D050"/>
                </a:solidFill>
                <a:latin typeface="Arial" panose="020B0604020202020204" pitchFamily="34" charset="0"/>
              </a:rPr>
              <a:t>Application of different treatment processes</a:t>
            </a:r>
            <a:endParaRPr lang="en-US" altLang="en-US" sz="2800" b="1" dirty="0">
              <a:solidFill>
                <a:srgbClr val="92D050"/>
              </a:solidFill>
              <a:latin typeface="Arial" panose="020B0604020202020204" pitchFamily="34" charset="0"/>
            </a:endParaRPr>
          </a:p>
        </p:txBody>
      </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Content Placeholder 2"/>
          <p:cNvSpPr>
            <a:spLocks noGrp="1"/>
          </p:cNvSpPr>
          <p:nvPr>
            <p:ph idx="1"/>
          </p:nvPr>
        </p:nvSpPr>
        <p:spPr>
          <a:xfrm>
            <a:off x="1951038" y="1628775"/>
            <a:ext cx="8229600" cy="4830763"/>
          </a:xfrm>
        </p:spPr>
        <p:txBody>
          <a:bodyPr vert="horz" wrap="square" lIns="91440" tIns="45720" rIns="91440" bIns="45720" anchor="t" anchorCtr="0"/>
          <a:p>
            <a:pPr marL="0" indent="0">
              <a:buNone/>
            </a:pPr>
            <a:r>
              <a:rPr lang="en-US" altLang="zh-CN" dirty="0"/>
              <a:t>.</a:t>
            </a:r>
            <a:endParaRPr lang="en-US" altLang="zh-CN" dirty="0"/>
          </a:p>
        </p:txBody>
      </p:sp>
      <p:sp>
        <p:nvSpPr>
          <p:cNvPr id="10243" name="Text Box 4"/>
          <p:cNvSpPr txBox="1"/>
          <p:nvPr/>
        </p:nvSpPr>
        <p:spPr>
          <a:xfrm>
            <a:off x="3556000" y="4694238"/>
            <a:ext cx="5080000" cy="460375"/>
          </a:xfrm>
          <a:prstGeom prst="rect">
            <a:avLst/>
          </a:prstGeom>
          <a:noFill/>
          <a:ln w="9525">
            <a:noFill/>
          </a:ln>
        </p:spPr>
        <p:txBody>
          <a:bodyPr anchor="t" anchorCtr="0">
            <a:spAutoFit/>
          </a:bodyPr>
          <a:p>
            <a:endParaRPr lang="en-US" altLang="zh-CN" sz="1200" b="0" dirty="0">
              <a:latin typeface="Times New Roman" panose="02020603050405020304" pitchFamily="18" charset="0"/>
              <a:ea typeface="DengXian" panose="02010600030101010101" charset="-122"/>
            </a:endParaRPr>
          </a:p>
          <a:p>
            <a:r>
              <a:rPr lang="en-US" altLang="zh-CN" sz="1200" b="0" dirty="0">
                <a:latin typeface="Times New Roman" panose="02020603050405020304" pitchFamily="18" charset="0"/>
                <a:ea typeface="DengXian" panose="02010600030101010101" charset="-122"/>
              </a:rPr>
              <a:t> </a:t>
            </a:r>
            <a:endParaRPr lang="en-US" altLang="zh-CN" dirty="0">
              <a:latin typeface="Arial" panose="020B0604020202020204" pitchFamily="34" charset="0"/>
            </a:endParaRPr>
          </a:p>
        </p:txBody>
      </p:sp>
      <p:pic>
        <p:nvPicPr>
          <p:cNvPr id="10244" name="Picture 5"/>
          <p:cNvPicPr>
            <a:picLocks noChangeAspect="1"/>
          </p:cNvPicPr>
          <p:nvPr/>
        </p:nvPicPr>
        <p:blipFill>
          <a:blip r:embed="rId1"/>
          <a:stretch>
            <a:fillRect/>
          </a:stretch>
        </p:blipFill>
        <p:spPr>
          <a:xfrm>
            <a:off x="1866265" y="1295400"/>
            <a:ext cx="8776970" cy="5012690"/>
          </a:xfrm>
          <a:prstGeom prst="rect">
            <a:avLst/>
          </a:prstGeom>
          <a:noFill/>
          <a:ln w="9525">
            <a:noFill/>
          </a:ln>
        </p:spPr>
      </p:pic>
      <p:sp>
        <p:nvSpPr>
          <p:cNvPr id="10245" name="Rectangle 1"/>
          <p:cNvSpPr/>
          <p:nvPr/>
        </p:nvSpPr>
        <p:spPr>
          <a:xfrm>
            <a:off x="2439988" y="787400"/>
            <a:ext cx="7740650" cy="506730"/>
          </a:xfrm>
          <a:prstGeom prst="rect">
            <a:avLst/>
          </a:prstGeom>
          <a:noFill/>
          <a:ln w="9525">
            <a:noFill/>
          </a:ln>
        </p:spPr>
        <p:txBody>
          <a:bodyPr anchor="t" anchorCtr="0">
            <a:spAutoFit/>
          </a:bodyPr>
          <a:p>
            <a:pPr algn="just" defTabSz="914400">
              <a:lnSpc>
                <a:spcPct val="150000"/>
              </a:lnSpc>
              <a:spcBef>
                <a:spcPts val="1200"/>
              </a:spcBef>
              <a:tabLst>
                <a:tab pos="0" algn="l"/>
                <a:tab pos="342900" algn="l"/>
              </a:tabLst>
            </a:pPr>
            <a:r>
              <a:rPr lang="en-US" altLang="en-US" dirty="0">
                <a:latin typeface="Times New Roman" panose="02020603050405020304" pitchFamily="18" charset="0"/>
              </a:rPr>
              <a:t>Figure 1: Design of Treatment Process at Fiamah Plant (Source: JICA)</a:t>
            </a:r>
            <a:endParaRPr lang="en-US" altLang="en-US" dirty="0">
              <a:latin typeface="Times New Roman" panose="02020603050405020304" pitchFamily="18" charset="0"/>
              <a:ea typeface="Times New Roman" panose="02020603050405020304" pitchFamily="18" charset="0"/>
            </a:endParaRPr>
          </a:p>
        </p:txBody>
      </p:sp>
      <p:sp>
        <p:nvSpPr>
          <p:cNvPr id="10246" name="Rectangle 7"/>
          <p:cNvSpPr/>
          <p:nvPr/>
        </p:nvSpPr>
        <p:spPr>
          <a:xfrm>
            <a:off x="2059305" y="264160"/>
            <a:ext cx="9091613" cy="521970"/>
          </a:xfrm>
          <a:prstGeom prst="rect">
            <a:avLst/>
          </a:prstGeom>
          <a:noFill/>
          <a:ln w="9525">
            <a:noFill/>
          </a:ln>
        </p:spPr>
        <p:txBody>
          <a:bodyPr anchor="t" anchorCtr="0">
            <a:spAutoFit/>
          </a:bodyPr>
          <a:p>
            <a:pPr algn="ctr"/>
            <a:r>
              <a:rPr lang="en-US" altLang="en-US" b="1" dirty="0">
                <a:solidFill>
                  <a:srgbClr val="92D050"/>
                </a:solidFill>
                <a:latin typeface="Arial" panose="020B0604020202020204" pitchFamily="34" charset="0"/>
              </a:rPr>
              <a:t> </a:t>
            </a:r>
            <a:r>
              <a:rPr lang="en-US" altLang="en-US" sz="2800" b="1" dirty="0">
                <a:solidFill>
                  <a:srgbClr val="92D050"/>
                </a:solidFill>
                <a:latin typeface="Arial" panose="020B0604020202020204" pitchFamily="34" charset="0"/>
              </a:rPr>
              <a:t>Application of different treatment processes</a:t>
            </a:r>
            <a:endParaRPr lang="en-US" altLang="en-US" sz="2800" b="1" dirty="0">
              <a:solidFill>
                <a:srgbClr val="92D050"/>
              </a:solidFill>
              <a:latin typeface="Arial" panose="020B0604020202020204" pitchFamily="34" charset="0"/>
            </a:endParaRPr>
          </a:p>
        </p:txBody>
      </p:sp>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Slide Number Placeholder 3"/>
          <p:cNvSpPr>
            <a:spLocks noGrp="1"/>
          </p:cNvSpPr>
          <p:nvPr>
            <p:ph type="sldNum" sz="quarter" idx="4"/>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Microsoft YaHei"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Microsoft YaHei" panose="020B0503020204020204" pitchFamily="34" charset="-122"/>
                <a:cs typeface="+mn-cs"/>
              </a:defRPr>
            </a:lvl5pPr>
          </a:lstStyle>
          <a:p>
            <a:pPr lvl="0" algn="r" eaLnBrk="1" hangingPunct="1"/>
            <a:fld id="{9A0DB2DC-4C9A-4742-B13C-FB6460FD3503}" type="slidenum">
              <a:rPr lang="en-US" altLang="zh-CN" sz="1200" dirty="0">
                <a:latin typeface="Arial" panose="020B0604020202020204" pitchFamily="34" charset="0"/>
                <a:ea typeface="SimSun" panose="02010600030101010101" pitchFamily="2" charset="-122"/>
              </a:rPr>
            </a:fld>
            <a:endParaRPr lang="en-US" altLang="zh-CN" sz="1200" dirty="0">
              <a:latin typeface="Arial" panose="020B0604020202020204" pitchFamily="34" charset="0"/>
              <a:ea typeface="SimSun" panose="02010600030101010101" pitchFamily="2" charset="-122"/>
            </a:endParaRPr>
          </a:p>
        </p:txBody>
      </p:sp>
      <p:grpSp>
        <p:nvGrpSpPr>
          <p:cNvPr id="5" name="Group 4"/>
          <p:cNvGrpSpPr/>
          <p:nvPr/>
        </p:nvGrpSpPr>
        <p:grpSpPr>
          <a:xfrm>
            <a:off x="1376045" y="1579245"/>
            <a:ext cx="9082405" cy="2777490"/>
            <a:chOff x="-264407" y="1619115"/>
            <a:chExt cx="7756429" cy="4048472"/>
          </a:xfrm>
          <a:scene3d>
            <a:camera prst="orthographicFront"/>
            <a:lightRig rig="flat" dir="t"/>
          </a:scene3d>
        </p:grpSpPr>
        <p:sp>
          <p:nvSpPr>
            <p:cNvPr id="7" name="Rounded Rectangle 6"/>
            <p:cNvSpPr/>
            <p:nvPr/>
          </p:nvSpPr>
          <p:spPr>
            <a:xfrm>
              <a:off x="-264407" y="3748787"/>
              <a:ext cx="7635634" cy="1918800"/>
            </a:xfrm>
            <a:prstGeom prst="roundRect">
              <a:avLst/>
            </a:prstGeom>
            <a:sp3d prstMaterial="dkEdge">
              <a:bevelT w="8200" h="38100"/>
            </a:sp3d>
          </p:spPr>
          <p:style>
            <a:lnRef idx="0">
              <a:schemeClr val="lt1">
                <a:hueOff val="0"/>
                <a:satOff val="0"/>
                <a:lumOff val="0"/>
                <a:alphaOff val="0"/>
              </a:schemeClr>
            </a:lnRef>
            <a:fillRef idx="2">
              <a:schemeClr val="accent1">
                <a:shade val="50000"/>
                <a:hueOff val="0"/>
                <a:satOff val="0"/>
                <a:lumOff val="0"/>
                <a:alphaOff val="0"/>
              </a:schemeClr>
            </a:fillRef>
            <a:effectRef idx="1">
              <a:schemeClr val="accent1">
                <a:shade val="50000"/>
                <a:hueOff val="0"/>
                <a:satOff val="0"/>
                <a:lumOff val="0"/>
                <a:alphaOff val="0"/>
              </a:schemeClr>
            </a:effectRef>
            <a:fontRef idx="minor">
              <a:schemeClr val="dk1"/>
            </a:fontRef>
          </p:style>
        </p:sp>
        <p:sp>
          <p:nvSpPr>
            <p:cNvPr id="8" name="Rounded Rectangle 4"/>
            <p:cNvSpPr txBox="1"/>
            <p:nvPr/>
          </p:nvSpPr>
          <p:spPr>
            <a:xfrm>
              <a:off x="-264407" y="1619115"/>
              <a:ext cx="7756429" cy="1972312"/>
            </a:xfrm>
            <a:prstGeom prst="rect">
              <a:avLst/>
            </a:prstGeom>
            <a:sp3d/>
          </p:spPr>
          <p:style>
            <a:lnRef idx="0">
              <a:scrgbClr r="0" g="0" b="0"/>
            </a:lnRef>
            <a:fillRef idx="0">
              <a:scrgbClr r="0" g="0" b="0"/>
            </a:fillRef>
            <a:effectRef idx="0">
              <a:scrgbClr r="0" g="0" b="0"/>
            </a:effectRef>
            <a:fontRef idx="minor">
              <a:schemeClr val="dk1"/>
            </a:fontRef>
          </p:style>
          <p:txBody>
            <a:bodyPr lIns="212332" tIns="0" rIns="212332" bIns="0" spcCol="1270" anchor="ctr"/>
            <a:lstStyle/>
            <a:p>
              <a:pPr marL="0" marR="0" lvl="0" indent="0" algn="l" defTabSz="1066800" rtl="0" eaLnBrk="1" fontAlgn="base" latinLnBrk="0" hangingPunct="1">
                <a:lnSpc>
                  <a:spcPct val="100000"/>
                </a:lnSpc>
                <a:spcBef>
                  <a:spcPct val="0"/>
                </a:spcBef>
                <a:spcAft>
                  <a:spcPct val="35000"/>
                </a:spcAft>
                <a:buClrTx/>
                <a:buSzTx/>
                <a:buFontTx/>
                <a:buNone/>
                <a:defRPr/>
              </a:pPr>
              <a:endParaRPr kumimoji="0" lang="en-US" altLang="es-EC" sz="2400" b="1" i="0" u="none" strike="noStrike" kern="1200" cap="none" spc="0" normalizeH="0" baseline="0" noProof="0" dirty="0">
                <a:ln>
                  <a:noFill/>
                </a:ln>
                <a:solidFill>
                  <a:schemeClr val="dk1"/>
                </a:solidFill>
                <a:effectLst/>
                <a:uLnTx/>
                <a:uFillTx/>
                <a:latin typeface="+mn-lt"/>
                <a:ea typeface="+mn-ea"/>
                <a:cs typeface="+mn-cs"/>
              </a:endParaRPr>
            </a:p>
          </p:txBody>
        </p:sp>
      </p:grpSp>
      <p:sp>
        <p:nvSpPr>
          <p:cNvPr id="18" name="Rounded Rectangle 17"/>
          <p:cNvSpPr/>
          <p:nvPr/>
        </p:nvSpPr>
        <p:spPr>
          <a:xfrm>
            <a:off x="1915160" y="4754245"/>
            <a:ext cx="8637905" cy="1741805"/>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0"/>
              <a:satOff val="0"/>
              <a:lumOff val="0"/>
              <a:alphaOff val="0"/>
            </a:schemeClr>
          </a:fillRef>
          <a:effectRef idx="1">
            <a:schemeClr val="accent1">
              <a:shade val="50000"/>
              <a:hueOff val="0"/>
              <a:satOff val="0"/>
              <a:lumOff val="0"/>
              <a:alphaOff val="0"/>
            </a:schemeClr>
          </a:effectRef>
          <a:fontRef idx="minor">
            <a:schemeClr val="dk1"/>
          </a:fontRef>
        </p:style>
      </p:sp>
      <p:sp>
        <p:nvSpPr>
          <p:cNvPr id="15" name="Rectangle 14"/>
          <p:cNvSpPr/>
          <p:nvPr/>
        </p:nvSpPr>
        <p:spPr>
          <a:xfrm>
            <a:off x="2279650" y="196850"/>
            <a:ext cx="9093200" cy="52197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2">
                    <a:lumMod val="60000"/>
                    <a:lumOff val="40000"/>
                  </a:schemeClr>
                </a:solidFill>
                <a:effectLst/>
                <a:uLnTx/>
                <a:uFillTx/>
                <a:latin typeface="Arial" panose="020B0604020202020204" pitchFamily="34" charset="0"/>
                <a:ea typeface="Microsoft YaHei" panose="020B0503020204020204" pitchFamily="34" charset="-122"/>
                <a:cs typeface="+mn-cs"/>
              </a:rPr>
              <a:t> </a:t>
            </a:r>
            <a:r>
              <a:rPr kumimoji="0" lang="en-US" sz="2800" b="1" i="0" u="none" strike="noStrike" kern="1200" cap="none" spc="0" normalizeH="0" baseline="0" noProof="0" dirty="0">
                <a:ln>
                  <a:noFill/>
                </a:ln>
                <a:solidFill>
                  <a:schemeClr val="accent2"/>
                </a:solidFill>
                <a:effectLst/>
                <a:uLnTx/>
                <a:uFillTx/>
                <a:latin typeface="Arial" panose="020B0604020202020204" pitchFamily="34" charset="0"/>
                <a:ea typeface="Microsoft YaHei" panose="020B0503020204020204" pitchFamily="34" charset="-122"/>
                <a:cs typeface="+mn-cs"/>
              </a:rPr>
              <a:t>Application of different treatment processes</a:t>
            </a:r>
            <a:endParaRPr kumimoji="0" lang="en-US" sz="2800" b="1" i="0" u="none" strike="noStrike" kern="1200" cap="none" spc="0" normalizeH="0" baseline="0" noProof="0" dirty="0">
              <a:ln>
                <a:noFill/>
              </a:ln>
              <a:solidFill>
                <a:schemeClr val="accent2"/>
              </a:solidFill>
              <a:effectLst/>
              <a:uLnTx/>
              <a:uFillTx/>
              <a:latin typeface="Arial" panose="020B0604020202020204" pitchFamily="34" charset="0"/>
              <a:ea typeface="Microsoft YaHei" panose="020B0503020204020204" pitchFamily="34" charset="-122"/>
              <a:cs typeface="+mn-cs"/>
            </a:endParaRPr>
          </a:p>
        </p:txBody>
      </p:sp>
      <p:sp>
        <p:nvSpPr>
          <p:cNvPr id="11270" name="Rectangle 19"/>
          <p:cNvSpPr/>
          <p:nvPr/>
        </p:nvSpPr>
        <p:spPr>
          <a:xfrm>
            <a:off x="2271713" y="5819775"/>
            <a:ext cx="7242175" cy="486410"/>
          </a:xfrm>
          <a:prstGeom prst="rect">
            <a:avLst/>
          </a:prstGeom>
          <a:noFill/>
          <a:ln w="9525">
            <a:noFill/>
          </a:ln>
        </p:spPr>
        <p:txBody>
          <a:bodyPr anchor="t" anchorCtr="0">
            <a:spAutoFit/>
          </a:bodyPr>
          <a:p>
            <a:pPr>
              <a:lnSpc>
                <a:spcPct val="107000"/>
              </a:lnSpc>
            </a:pPr>
            <a:endParaRPr lang="en-US" altLang="en-US" sz="2400" dirty="0">
              <a:latin typeface="Arial" panose="020B0604020202020204" pitchFamily="34" charset="0"/>
              <a:ea typeface="Calibri" panose="020F0502020204030204" pitchFamily="34" charset="0"/>
            </a:endParaRPr>
          </a:p>
        </p:txBody>
      </p:sp>
      <p:grpSp>
        <p:nvGrpSpPr>
          <p:cNvPr id="2" name="Group 1"/>
          <p:cNvGrpSpPr/>
          <p:nvPr/>
        </p:nvGrpSpPr>
        <p:grpSpPr>
          <a:xfrm>
            <a:off x="863600" y="800735"/>
            <a:ext cx="9062720" cy="2075180"/>
            <a:chOff x="1360" y="1261"/>
            <a:chExt cx="14272" cy="3268"/>
          </a:xfrm>
        </p:grpSpPr>
        <p:grpSp>
          <p:nvGrpSpPr>
            <p:cNvPr id="9" name="Group 8"/>
            <p:cNvGrpSpPr/>
            <p:nvPr/>
          </p:nvGrpSpPr>
          <p:grpSpPr>
            <a:xfrm>
              <a:off x="1360" y="1261"/>
              <a:ext cx="14273" cy="3269"/>
              <a:chOff x="94066" y="1368087"/>
              <a:chExt cx="7635634" cy="1918800"/>
            </a:xfrm>
            <a:scene3d>
              <a:camera prst="orthographicFront"/>
              <a:lightRig rig="flat" dir="t"/>
            </a:scene3d>
          </p:grpSpPr>
          <p:sp>
            <p:nvSpPr>
              <p:cNvPr id="10" name="Rounded Rectangle 9"/>
              <p:cNvSpPr/>
              <p:nvPr/>
            </p:nvSpPr>
            <p:spPr>
              <a:xfrm>
                <a:off x="94066" y="1368087"/>
                <a:ext cx="7635634" cy="1918800"/>
              </a:xfrm>
              <a:prstGeom prst="roundRect">
                <a:avLst/>
              </a:prstGeom>
              <a:sp3d prstMaterial="dkEdge">
                <a:bevelT w="8200" h="38100"/>
              </a:sp3d>
            </p:spPr>
            <p:style>
              <a:lnRef idx="0">
                <a:schemeClr val="lt1">
                  <a:hueOff val="0"/>
                  <a:satOff val="0"/>
                  <a:lumOff val="0"/>
                  <a:alphaOff val="0"/>
                </a:schemeClr>
              </a:lnRef>
              <a:fillRef idx="2">
                <a:schemeClr val="accent1">
                  <a:shade val="50000"/>
                  <a:hueOff val="0"/>
                  <a:satOff val="0"/>
                  <a:lumOff val="0"/>
                  <a:alphaOff val="0"/>
                </a:schemeClr>
              </a:fillRef>
              <a:effectRef idx="1">
                <a:schemeClr val="accent1">
                  <a:shade val="50000"/>
                  <a:hueOff val="0"/>
                  <a:satOff val="0"/>
                  <a:lumOff val="0"/>
                  <a:alphaOff val="0"/>
                </a:schemeClr>
              </a:effectRef>
              <a:fontRef idx="minor">
                <a:schemeClr val="dk1"/>
              </a:fontRef>
            </p:style>
          </p:sp>
          <p:sp>
            <p:nvSpPr>
              <p:cNvPr id="11" name="Rounded Rectangle 4"/>
              <p:cNvSpPr txBox="1"/>
              <p:nvPr/>
            </p:nvSpPr>
            <p:spPr>
              <a:xfrm>
                <a:off x="187734" y="1461755"/>
                <a:ext cx="7448298" cy="1731464"/>
              </a:xfrm>
              <a:prstGeom prst="rect">
                <a:avLst/>
              </a:prstGeom>
              <a:sp3d/>
            </p:spPr>
            <p:style>
              <a:lnRef idx="0">
                <a:scrgbClr r="0" g="0" b="0"/>
              </a:lnRef>
              <a:fillRef idx="0">
                <a:scrgbClr r="0" g="0" b="0"/>
              </a:fillRef>
              <a:effectRef idx="0">
                <a:scrgbClr r="0" g="0" b="0"/>
              </a:effectRef>
              <a:fontRef idx="minor">
                <a:schemeClr val="dk1"/>
              </a:fontRef>
            </p:style>
            <p:txBody>
              <a:bodyPr lIns="212332" tIns="0" rIns="212332" bIns="0" spcCol="1270" anchor="ctr"/>
              <a:lstStyle/>
              <a:p>
                <a:pPr marL="0" marR="0" lvl="0" indent="0" algn="l" defTabSz="1066800" rtl="0" eaLnBrk="1" fontAlgn="base" latinLnBrk="0" hangingPunct="1">
                  <a:lnSpc>
                    <a:spcPct val="100000"/>
                  </a:lnSpc>
                  <a:spcBef>
                    <a:spcPct val="0"/>
                  </a:spcBef>
                  <a:spcAft>
                    <a:spcPct val="35000"/>
                  </a:spcAft>
                  <a:buClrTx/>
                  <a:buSzTx/>
                  <a:buFontTx/>
                  <a:buNone/>
                  <a:defRPr/>
                </a:pPr>
                <a:endParaRPr kumimoji="0" lang="en-US" altLang="es-EC" sz="2400" b="1" i="0" u="none" strike="noStrike" kern="1200" cap="none" spc="0" normalizeH="0" baseline="0" noProof="0" dirty="0">
                  <a:ln>
                    <a:noFill/>
                  </a:ln>
                  <a:solidFill>
                    <a:schemeClr val="dk1"/>
                  </a:solidFill>
                  <a:effectLst/>
                  <a:uLnTx/>
                  <a:uFillTx/>
                  <a:latin typeface="+mn-lt"/>
                  <a:ea typeface="+mn-ea"/>
                  <a:cs typeface="+mn-cs"/>
                </a:endParaRPr>
              </a:p>
            </p:txBody>
          </p:sp>
        </p:grpSp>
        <p:sp>
          <p:nvSpPr>
            <p:cNvPr id="11271" name="Rectangle 1"/>
            <p:cNvSpPr/>
            <p:nvPr/>
          </p:nvSpPr>
          <p:spPr>
            <a:xfrm>
              <a:off x="1695" y="1496"/>
              <a:ext cx="13602" cy="2734"/>
            </a:xfrm>
            <a:prstGeom prst="rect">
              <a:avLst/>
            </a:prstGeom>
            <a:noFill/>
            <a:ln w="9525">
              <a:noFill/>
            </a:ln>
          </p:spPr>
          <p:txBody>
            <a:bodyPr anchor="t" anchorCtr="0">
              <a:spAutoFit/>
            </a:bodyPr>
            <a:p>
              <a:pPr>
                <a:lnSpc>
                  <a:spcPct val="107000"/>
                </a:lnSpc>
                <a:spcAft>
                  <a:spcPts val="800"/>
                </a:spcAft>
              </a:pPr>
              <a:r>
                <a:rPr lang="en-US" altLang="en-US" sz="2000" dirty="0">
                  <a:latin typeface="Garamond" panose="02020404030301010803" pitchFamily="18" charset="0"/>
                </a:rPr>
                <a:t>On July 29, 2015, the Liberia Water and Sewer Corporation (LWSC) and a Chinese construction company Chongqing International Construction Corporation (CICO) signed a $10.6 million contract for the rehabilitation of the White Plains Water Treatment Plant 21 km transmission line, which runs from White Plains to Red-Light in Paynesville in Monrovia, Liberian capital.</a:t>
              </a:r>
              <a:endParaRPr lang="en-US" altLang="en-US" sz="2000" dirty="0">
                <a:latin typeface="Arial" panose="020B0604020202020204" pitchFamily="34" charset="0"/>
                <a:ea typeface="Calibri" panose="020F0502020204030204" pitchFamily="34" charset="0"/>
              </a:endParaRPr>
            </a:p>
          </p:txBody>
        </p:sp>
      </p:grpSp>
      <p:sp>
        <p:nvSpPr>
          <p:cNvPr id="11272" name="Rectangle 2"/>
          <p:cNvSpPr/>
          <p:nvPr/>
        </p:nvSpPr>
        <p:spPr>
          <a:xfrm>
            <a:off x="1682750" y="3417888"/>
            <a:ext cx="8528050" cy="1078230"/>
          </a:xfrm>
          <a:prstGeom prst="rect">
            <a:avLst/>
          </a:prstGeom>
          <a:noFill/>
          <a:ln w="9525">
            <a:noFill/>
          </a:ln>
        </p:spPr>
        <p:txBody>
          <a:bodyPr anchor="t" anchorCtr="0">
            <a:spAutoFit/>
          </a:bodyPr>
          <a:p>
            <a:pPr>
              <a:lnSpc>
                <a:spcPct val="107000"/>
              </a:lnSpc>
              <a:spcAft>
                <a:spcPts val="800"/>
              </a:spcAft>
            </a:pPr>
            <a:r>
              <a:rPr lang="en-US" altLang="en-US" sz="2000" dirty="0">
                <a:latin typeface="Garamond" panose="02020404030301010803" pitchFamily="18" charset="0"/>
              </a:rPr>
              <a:t>The contract which was awarded to </a:t>
            </a:r>
            <a:r>
              <a:rPr lang="en-US" altLang="en-US" sz="2000" dirty="0">
                <a:solidFill>
                  <a:srgbClr val="0000FF"/>
                </a:solidFill>
                <a:latin typeface="Garamond" panose="02020404030301010803" pitchFamily="18" charset="0"/>
              </a:rPr>
              <a:t>Chongqing International Construction Corporation (CICO)</a:t>
            </a:r>
            <a:r>
              <a:rPr lang="en-US" altLang="en-US" sz="2000" dirty="0">
                <a:latin typeface="Garamond" panose="02020404030301010803" pitchFamily="18" charset="0"/>
              </a:rPr>
              <a:t> was set to be a big boost to Liberia’s water industry as the plant which has been supplying water to the Northern parts of Liberia was out of age. </a:t>
            </a:r>
            <a:endParaRPr lang="en-US" altLang="en-US" sz="2000" dirty="0">
              <a:latin typeface="Arial" panose="020B0604020202020204" pitchFamily="34" charset="0"/>
              <a:ea typeface="Calibri" panose="020F0502020204030204" pitchFamily="34" charset="0"/>
            </a:endParaRPr>
          </a:p>
        </p:txBody>
      </p:sp>
      <p:sp>
        <p:nvSpPr>
          <p:cNvPr id="11273" name="Rectangle 3"/>
          <p:cNvSpPr/>
          <p:nvPr/>
        </p:nvSpPr>
        <p:spPr>
          <a:xfrm>
            <a:off x="2151380" y="4982210"/>
            <a:ext cx="8307070" cy="1322070"/>
          </a:xfrm>
          <a:prstGeom prst="rect">
            <a:avLst/>
          </a:prstGeom>
          <a:noFill/>
          <a:ln w="9525">
            <a:noFill/>
          </a:ln>
        </p:spPr>
        <p:txBody>
          <a:bodyPr wrap="square" anchor="t" anchorCtr="0">
            <a:spAutoFit/>
          </a:bodyPr>
          <a:p>
            <a:r>
              <a:rPr lang="en-US" altLang="en-US" sz="2000" dirty="0">
                <a:solidFill>
                  <a:srgbClr val="222222"/>
                </a:solidFill>
                <a:latin typeface="Garamond" panose="02020404030301010803" pitchFamily="18" charset="0"/>
              </a:rPr>
              <a:t>The agreement between the the government and Chongqing International Construction Corporation sought to construct and rehabilitate Liberia’s water treatment plant. It includes a 36 inch diameter pipline covering 21 kilometers from White Plains to Red-Light in Paynesville.</a:t>
            </a:r>
            <a:endParaRPr lang="en-US" altLang="en-US" sz="2000" dirty="0">
              <a:latin typeface="Arial" panose="020B0604020202020204" pitchFamily="34" charset="0"/>
              <a:ea typeface="Times New Roman" panose="02020603050405020304" pitchFamily="18" charset="0"/>
            </a:endParaRPr>
          </a:p>
        </p:txBody>
      </p:sp>
    </p:spTree>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3" name="Rectangle 12"/>
          <p:cNvSpPr/>
          <p:nvPr/>
        </p:nvSpPr>
        <p:spPr>
          <a:xfrm>
            <a:off x="2352040" y="1772920"/>
            <a:ext cx="6817360" cy="683895"/>
          </a:xfrm>
          <a:prstGeom prst="rect">
            <a:avLst/>
          </a:prstGeom>
          <a:noFill/>
          <a:ln w="9525">
            <a:noFill/>
          </a:ln>
        </p:spPr>
        <p:txBody>
          <a:bodyPr wrap="square" anchor="t" anchorCtr="0">
            <a:spAutoFit/>
          </a:bodyPr>
          <a:p>
            <a:pPr>
              <a:lnSpc>
                <a:spcPct val="107000"/>
              </a:lnSpc>
            </a:pPr>
            <a:r>
              <a:rPr lang="en-US" altLang="en-US" dirty="0">
                <a:solidFill>
                  <a:srgbClr val="000000"/>
                </a:solidFill>
                <a:latin typeface="Times" pitchFamily="18" charset="0"/>
              </a:rPr>
              <a:t> In Monrovia, the water supply service is mainly based on a surface water source from the nearby St. Paul’s river. </a:t>
            </a:r>
            <a:endParaRPr lang="en-US" altLang="en-US" sz="2400" dirty="0">
              <a:latin typeface="Arial" panose="020B0604020202020204" pitchFamily="34" charset="0"/>
              <a:ea typeface="Calibri" panose="020F0502020204030204" pitchFamily="34" charset="0"/>
            </a:endParaRPr>
          </a:p>
        </p:txBody>
      </p:sp>
      <p:sp>
        <p:nvSpPr>
          <p:cNvPr id="12294" name="Rectangle 13"/>
          <p:cNvSpPr/>
          <p:nvPr/>
        </p:nvSpPr>
        <p:spPr>
          <a:xfrm>
            <a:off x="2323465" y="3284855"/>
            <a:ext cx="6846570" cy="1276350"/>
          </a:xfrm>
          <a:prstGeom prst="rect">
            <a:avLst/>
          </a:prstGeom>
          <a:noFill/>
          <a:ln w="9525">
            <a:noFill/>
          </a:ln>
        </p:spPr>
        <p:txBody>
          <a:bodyPr wrap="square" anchor="t" anchorCtr="0">
            <a:spAutoFit/>
          </a:bodyPr>
          <a:p>
            <a:pPr>
              <a:lnSpc>
                <a:spcPct val="107000"/>
              </a:lnSpc>
            </a:pPr>
            <a:r>
              <a:rPr lang="en-US" altLang="en-US" dirty="0">
                <a:solidFill>
                  <a:srgbClr val="000000"/>
                </a:solidFill>
                <a:latin typeface="Times" pitchFamily="18" charset="0"/>
              </a:rPr>
              <a:t>The raw water is pumped to the White Plains Treatment Plant (WTP) and treated water distributed to the population through a distribution system. Only small parts of Monrovia currently have direct access to the pipe water supply.</a:t>
            </a:r>
            <a:endParaRPr lang="en-US" altLang="en-US" sz="2400" dirty="0">
              <a:latin typeface="Arial" panose="020B0604020202020204" pitchFamily="34" charset="0"/>
              <a:ea typeface="Calibri" panose="020F0502020204030204" pitchFamily="34" charset="0"/>
            </a:endParaRPr>
          </a:p>
        </p:txBody>
      </p:sp>
      <p:sp>
        <p:nvSpPr>
          <p:cNvPr id="12297" name="Rectangle 19"/>
          <p:cNvSpPr/>
          <p:nvPr/>
        </p:nvSpPr>
        <p:spPr>
          <a:xfrm>
            <a:off x="2323465" y="4725035"/>
            <a:ext cx="6457315" cy="387350"/>
          </a:xfrm>
          <a:prstGeom prst="rect">
            <a:avLst/>
          </a:prstGeom>
          <a:noFill/>
          <a:ln w="9525">
            <a:noFill/>
          </a:ln>
        </p:spPr>
        <p:txBody>
          <a:bodyPr wrap="square" anchor="t" anchorCtr="0">
            <a:spAutoFit/>
          </a:bodyPr>
          <a:p>
            <a:pPr>
              <a:lnSpc>
                <a:spcPct val="107000"/>
              </a:lnSpc>
            </a:pPr>
            <a:r>
              <a:rPr lang="en-US" altLang="en-US" dirty="0">
                <a:solidFill>
                  <a:srgbClr val="000000"/>
                </a:solidFill>
                <a:latin typeface="Times" pitchFamily="18" charset="0"/>
              </a:rPr>
              <a:t>Prior to the civil unrest there were a number of sanitation facilities. </a:t>
            </a:r>
            <a:endParaRPr lang="en-US" altLang="en-US" sz="2400" dirty="0">
              <a:latin typeface="Arial" panose="020B0604020202020204" pitchFamily="34" charset="0"/>
              <a:ea typeface="Calibri" panose="020F0502020204030204" pitchFamily="34" charset="0"/>
            </a:endParaRPr>
          </a:p>
        </p:txBody>
      </p:sp>
      <p:pic>
        <p:nvPicPr>
          <p:cNvPr id="4" name="Picture 3"/>
          <p:cNvPicPr>
            <a:picLocks noChangeAspect="1"/>
          </p:cNvPicPr>
          <p:nvPr/>
        </p:nvPicPr>
        <p:blipFill>
          <a:blip r:embed="rId1"/>
          <a:stretch>
            <a:fillRect/>
          </a:stretch>
        </p:blipFill>
        <p:spPr>
          <a:xfrm>
            <a:off x="2279650" y="1844675"/>
            <a:ext cx="7551420" cy="4601845"/>
          </a:xfrm>
          <a:prstGeom prst="rect">
            <a:avLst/>
          </a:prstGeom>
          <a:noFill/>
          <a:ln w="9525">
            <a:noFill/>
          </a:ln>
        </p:spPr>
      </p:pic>
      <p:sp>
        <p:nvSpPr>
          <p:cNvPr id="13316" name="Rectangle 7"/>
          <p:cNvSpPr/>
          <p:nvPr/>
        </p:nvSpPr>
        <p:spPr>
          <a:xfrm>
            <a:off x="2711450" y="1339850"/>
            <a:ext cx="5947410" cy="486410"/>
          </a:xfrm>
          <a:prstGeom prst="rect">
            <a:avLst/>
          </a:prstGeom>
          <a:noFill/>
          <a:ln w="9525">
            <a:noFill/>
          </a:ln>
        </p:spPr>
        <p:txBody>
          <a:bodyPr wrap="none" anchor="t" anchorCtr="0">
            <a:spAutoFit/>
          </a:bodyPr>
          <a:p>
            <a:pPr>
              <a:lnSpc>
                <a:spcPct val="107000"/>
              </a:lnSpc>
              <a:spcAft>
                <a:spcPts val="800"/>
              </a:spcAft>
            </a:pPr>
            <a:r>
              <a:rPr lang="en-US" altLang="en-US" sz="2400" dirty="0">
                <a:latin typeface="Garamond" panose="02020404030301010803" pitchFamily="18" charset="0"/>
              </a:rPr>
              <a:t>Fig 2: Liberia White Plain Water Treatment Plant</a:t>
            </a:r>
            <a:endParaRPr lang="en-US" altLang="en-US" sz="2400" dirty="0">
              <a:latin typeface="Arial" panose="020B0604020202020204" pitchFamily="34" charset="0"/>
              <a:ea typeface="Calibri" panose="020F0502020204030204" pitchFamily="34" charset="0"/>
            </a:endParaRPr>
          </a:p>
        </p:txBody>
      </p:sp>
      <p:sp>
        <p:nvSpPr>
          <p:cNvPr id="2" name="Subtitle 1"/>
          <p:cNvSpPr/>
          <p:nvPr>
            <p:ph type="subTitle" idx="1"/>
          </p:nvPr>
        </p:nvSpPr>
        <p:spPr>
          <a:xfrm>
            <a:off x="706543" y="235903"/>
            <a:ext cx="10949517" cy="981075"/>
          </a:xfrm>
        </p:spPr>
        <p:txBody>
          <a:bodyPr/>
          <a:p>
            <a:pPr algn="ctr"/>
            <a:r>
              <a:rPr lang="en-US" b="1" dirty="0" smtClean="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sym typeface="+mn-ea"/>
              </a:rPr>
              <a:t>Present Condition of Monrovia’s Sewer System</a:t>
            </a:r>
            <a:endParaRPr lang="en-US"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6" grpId="1"/>
    </p:bld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9257</Words>
  <Application>WPS Presentation</Application>
  <PresentationFormat>宽屏</PresentationFormat>
  <Paragraphs>260</Paragraphs>
  <Slides>15</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Calibri</vt:lpstr>
      <vt:lpstr>Microsoft YaHei</vt:lpstr>
      <vt:lpstr>Arial Black</vt:lpstr>
      <vt:lpstr>Calibri Light</vt:lpstr>
      <vt:lpstr>Arial Unicode MS</vt:lpstr>
      <vt:lpstr>Comic Sans MS</vt:lpstr>
      <vt:lpstr>Garamond</vt:lpstr>
      <vt:lpstr>Times New Roman</vt:lpstr>
      <vt:lpstr>DengXian</vt:lpstr>
      <vt:lpstr>Times</vt:lpstr>
      <vt:lpstr>SimHei</vt:lpstr>
      <vt:lpstr>Orange Waves</vt:lpstr>
      <vt:lpstr>Wastewater treatment in Liberia</vt:lpstr>
      <vt:lpstr>TABLE OF CONTENTS</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jingyu huang</dc:creator>
  <cp:lastModifiedBy>Administrator</cp:lastModifiedBy>
  <cp:revision>52</cp:revision>
  <dcterms:created xsi:type="dcterms:W3CDTF">2018-03-25T11:21:00Z</dcterms:created>
  <dcterms:modified xsi:type="dcterms:W3CDTF">2021-10-09T23:33:11Z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1033-11.2.0.10323</vt:lpwstr>
  </property>
  <property fmtid="{D5CDD505-2E9C-101B-9397-08002B2CF9AE}" pid="4" name="ICV">
    <vt:lpwstr>2703E00F51F1472EA17A614D00A3B68E</vt:lpwstr>
  </property>
</Properties>
</file>