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91996" y="1405127"/>
            <a:ext cx="4572000" cy="342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17766" y="10212235"/>
            <a:ext cx="235584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Relationship Id="rId4" Type="http://schemas.openxmlformats.org/officeDocument/2006/relationships/image" Target="../media/image31.jpg"/><Relationship Id="rId5" Type="http://schemas.openxmlformats.org/officeDocument/2006/relationships/image" Target="../media/image32.jpg"/><Relationship Id="rId6" Type="http://schemas.openxmlformats.org/officeDocument/2006/relationships/image" Target="../media/image1.jpg"/><Relationship Id="rId7" Type="http://schemas.openxmlformats.org/officeDocument/2006/relationships/image" Target="../media/image33.jpg"/><Relationship Id="rId8" Type="http://schemas.openxmlformats.org/officeDocument/2006/relationships/image" Target="../media/image3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3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Relationship Id="rId3" Type="http://schemas.openxmlformats.org/officeDocument/2006/relationships/image" Target="../media/image15.jpg"/><Relationship Id="rId4" Type="http://schemas.openxmlformats.org/officeDocument/2006/relationships/image" Target="../media/image37.jpg"/><Relationship Id="rId5" Type="http://schemas.openxmlformats.org/officeDocument/2006/relationships/image" Target="../media/image1.jpg"/><Relationship Id="rId6" Type="http://schemas.openxmlformats.org/officeDocument/2006/relationships/image" Target="../media/image38.jpg"/><Relationship Id="rId7" Type="http://schemas.openxmlformats.org/officeDocument/2006/relationships/image" Target="../media/image3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5.jpg"/><Relationship Id="rId6" Type="http://schemas.openxmlformats.org/officeDocument/2006/relationships/image" Target="../media/image40.png"/><Relationship Id="rId7" Type="http://schemas.openxmlformats.org/officeDocument/2006/relationships/image" Target="../media/image1.jpg"/><Relationship Id="rId8" Type="http://schemas.openxmlformats.org/officeDocument/2006/relationships/image" Target="../media/image41.jpg"/><Relationship Id="rId9" Type="http://schemas.openxmlformats.org/officeDocument/2006/relationships/image" Target="../media/image37.jpg"/><Relationship Id="rId10" Type="http://schemas.openxmlformats.org/officeDocument/2006/relationships/image" Target="../media/image42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Relationship Id="rId3" Type="http://schemas.openxmlformats.org/officeDocument/2006/relationships/image" Target="../media/image44.jpg"/><Relationship Id="rId4" Type="http://schemas.openxmlformats.org/officeDocument/2006/relationships/image" Target="../media/image45.jpg"/><Relationship Id="rId5" Type="http://schemas.openxmlformats.org/officeDocument/2006/relationships/image" Target="../media/image1.jpg"/><Relationship Id="rId6" Type="http://schemas.openxmlformats.org/officeDocument/2006/relationships/image" Target="../media/image46.jpg"/><Relationship Id="rId7" Type="http://schemas.openxmlformats.org/officeDocument/2006/relationships/image" Target="../media/image47.jpg"/><Relationship Id="rId8" Type="http://schemas.openxmlformats.org/officeDocument/2006/relationships/image" Target="../media/image48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jpg"/><Relationship Id="rId3" Type="http://schemas.openxmlformats.org/officeDocument/2006/relationships/image" Target="../media/image50.jpg"/><Relationship Id="rId4" Type="http://schemas.openxmlformats.org/officeDocument/2006/relationships/image" Target="../media/image51.jpg"/><Relationship Id="rId5" Type="http://schemas.openxmlformats.org/officeDocument/2006/relationships/image" Target="../media/image52.jpg"/><Relationship Id="rId6" Type="http://schemas.openxmlformats.org/officeDocument/2006/relationships/image" Target="../media/image1.jpg"/><Relationship Id="rId7" Type="http://schemas.openxmlformats.org/officeDocument/2006/relationships/image" Target="../media/image7.jpg"/><Relationship Id="rId8" Type="http://schemas.openxmlformats.org/officeDocument/2006/relationships/image" Target="../media/image4.jpg"/><Relationship Id="rId9" Type="http://schemas.openxmlformats.org/officeDocument/2006/relationships/image" Target="../media/image3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3" Type="http://schemas.openxmlformats.org/officeDocument/2006/relationships/image" Target="../media/image1.jpg"/><Relationship Id="rId4" Type="http://schemas.openxmlformats.org/officeDocument/2006/relationships/image" Target="../media/image54.jpg"/><Relationship Id="rId5" Type="http://schemas.openxmlformats.org/officeDocument/2006/relationships/image" Target="../media/image55.jpg"/><Relationship Id="rId6" Type="http://schemas.openxmlformats.org/officeDocument/2006/relationships/image" Target="../media/image56.jpg"/><Relationship Id="rId7" Type="http://schemas.openxmlformats.org/officeDocument/2006/relationships/image" Target="../media/image57.jpg"/><Relationship Id="rId8" Type="http://schemas.openxmlformats.org/officeDocument/2006/relationships/image" Target="../media/image58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1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6" Type="http://schemas.openxmlformats.org/officeDocument/2006/relationships/image" Target="../media/image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image" Target="../media/image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.jpg"/><Relationship Id="rId5" Type="http://schemas.openxmlformats.org/officeDocument/2006/relationships/image" Target="../media/image19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1.jpg"/><Relationship Id="rId4" Type="http://schemas.openxmlformats.org/officeDocument/2006/relationships/image" Target="../media/image22.jpg"/><Relationship Id="rId5" Type="http://schemas.openxmlformats.org/officeDocument/2006/relationships/image" Target="../media/image23.jpg"/><Relationship Id="rId6" Type="http://schemas.openxmlformats.org/officeDocument/2006/relationships/image" Target="../media/image24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Relationship Id="rId4" Type="http://schemas.openxmlformats.org/officeDocument/2006/relationships/image" Target="../media/image27.jpg"/><Relationship Id="rId5" Type="http://schemas.openxmlformats.org/officeDocument/2006/relationships/image" Target="../media/image1.jpg"/><Relationship Id="rId6" Type="http://schemas.openxmlformats.org/officeDocument/2006/relationships/image" Target="../media/image28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1996" y="1405127"/>
            <a:ext cx="2678906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98091" y="1411224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algn="ctr" marL="564515" marR="328930" indent="635">
              <a:lnSpc>
                <a:spcPct val="100000"/>
              </a:lnSpc>
            </a:pPr>
            <a:r>
              <a:rPr dirty="0" sz="1600" b="1">
                <a:latin typeface="Arial"/>
                <a:cs typeface="Arial"/>
              </a:rPr>
              <a:t>MALAYSIA’S REQUIREMENTS ON  </a:t>
            </a:r>
            <a:r>
              <a:rPr dirty="0" sz="1600" spc="-5" b="1">
                <a:latin typeface="Arial"/>
                <a:cs typeface="Arial"/>
              </a:rPr>
              <a:t>INDUSTRIAL EFFLUENT</a:t>
            </a:r>
            <a:r>
              <a:rPr dirty="0" sz="1600" spc="-9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TREATMENT  SYSTEMS</a:t>
            </a:r>
            <a:endParaRPr sz="1600">
              <a:latin typeface="Arial"/>
              <a:cs typeface="Arial"/>
            </a:endParaRPr>
          </a:p>
          <a:p>
            <a:pPr algn="ctr" marL="1118870" marR="848360">
              <a:lnSpc>
                <a:spcPct val="100000"/>
              </a:lnSpc>
              <a:spcBef>
                <a:spcPts val="20"/>
              </a:spcBef>
            </a:pPr>
            <a:r>
              <a:rPr dirty="0" sz="1000" b="1">
                <a:latin typeface="Arial"/>
                <a:cs typeface="Arial"/>
              </a:rPr>
              <a:t>-The WEPA Workshop and Annual</a:t>
            </a:r>
            <a:r>
              <a:rPr dirty="0" sz="1000" spc="-1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Meeting  18-21 February</a:t>
            </a:r>
            <a:r>
              <a:rPr dirty="0" sz="1000" spc="-4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2013</a:t>
            </a:r>
            <a:endParaRPr sz="1000">
              <a:latin typeface="Arial"/>
              <a:cs typeface="Arial"/>
            </a:endParaRPr>
          </a:p>
          <a:p>
            <a:pPr algn="ctr" marL="226695">
              <a:lnSpc>
                <a:spcPct val="100000"/>
              </a:lnSpc>
            </a:pPr>
            <a:r>
              <a:rPr dirty="0" sz="1000" spc="-5" b="1">
                <a:latin typeface="Arial"/>
                <a:cs typeface="Arial"/>
              </a:rPr>
              <a:t>Siem Reap,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Combodia-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ctr" marL="226695">
              <a:lnSpc>
                <a:spcPts val="1875"/>
              </a:lnSpc>
              <a:spcBef>
                <a:spcPts val="695"/>
              </a:spcBef>
            </a:pPr>
            <a:r>
              <a:rPr dirty="0" sz="1600" spc="-5">
                <a:latin typeface="Arial"/>
                <a:cs typeface="Arial"/>
              </a:rPr>
              <a:t>by</a:t>
            </a:r>
            <a:endParaRPr sz="1600">
              <a:latin typeface="Arial"/>
              <a:cs typeface="Arial"/>
            </a:endParaRPr>
          </a:p>
          <a:p>
            <a:pPr algn="ctr" marL="227329">
              <a:lnSpc>
                <a:spcPts val="5715"/>
              </a:lnSpc>
            </a:pPr>
            <a:r>
              <a:rPr dirty="0" sz="4800" spc="-5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250" spc="-10">
                <a:latin typeface="Arial"/>
                <a:cs typeface="Arial"/>
              </a:rPr>
              <a:t>NFORCEMEN</a:t>
            </a:r>
            <a:r>
              <a:rPr dirty="0" sz="1250" spc="-5">
                <a:latin typeface="Arial"/>
                <a:cs typeface="Arial"/>
              </a:rPr>
              <a:t>T</a:t>
            </a:r>
            <a:r>
              <a:rPr dirty="0" sz="1250" spc="5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DIVISION</a:t>
            </a:r>
            <a:endParaRPr sz="1250">
              <a:latin typeface="Arial"/>
              <a:cs typeface="Arial"/>
            </a:endParaRPr>
          </a:p>
          <a:p>
            <a:pPr algn="ctr" marL="229235">
              <a:lnSpc>
                <a:spcPct val="100000"/>
              </a:lnSpc>
              <a:spcBef>
                <a:spcPts val="100"/>
              </a:spcBef>
            </a:pPr>
            <a:r>
              <a:rPr dirty="0" sz="1250" spc="-5">
                <a:latin typeface="Arial"/>
                <a:cs typeface="Arial"/>
              </a:rPr>
              <a:t>DEPARTMENT OF ENVIRONMENT,</a:t>
            </a:r>
            <a:r>
              <a:rPr dirty="0" sz="1250" spc="25">
                <a:latin typeface="Arial"/>
                <a:cs typeface="Arial"/>
              </a:rPr>
              <a:t> </a:t>
            </a:r>
            <a:r>
              <a:rPr dirty="0" sz="1250" spc="-5">
                <a:latin typeface="Arial"/>
                <a:cs typeface="Arial"/>
              </a:rPr>
              <a:t>MALAYSIA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1996" y="5858255"/>
            <a:ext cx="4572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93620" y="6718554"/>
            <a:ext cx="112775" cy="1165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93620" y="7158990"/>
            <a:ext cx="112775" cy="1165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3620" y="7595616"/>
            <a:ext cx="112775" cy="1165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93620" y="8036052"/>
            <a:ext cx="112775" cy="1165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93620" y="8476488"/>
            <a:ext cx="112775" cy="1127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98091" y="5864352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marL="1654810">
              <a:lnSpc>
                <a:spcPct val="100000"/>
              </a:lnSpc>
            </a:pPr>
            <a:r>
              <a:rPr dirty="0" sz="1500" b="1">
                <a:solidFill>
                  <a:srgbClr val="3365FF"/>
                </a:solidFill>
                <a:latin typeface="Arial"/>
                <a:cs typeface="Arial"/>
              </a:rPr>
              <a:t>Scope of</a:t>
            </a:r>
            <a:r>
              <a:rPr dirty="0" sz="1500" spc="-15" b="1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365FF"/>
                </a:solidFill>
                <a:latin typeface="Arial"/>
                <a:cs typeface="Arial"/>
              </a:rPr>
              <a:t>Presentation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973455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Introduction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973455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Regulation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Requirements</a:t>
            </a:r>
            <a:endParaRPr sz="1200">
              <a:latin typeface="Arial"/>
              <a:cs typeface="Arial"/>
            </a:endParaRPr>
          </a:p>
          <a:p>
            <a:pPr marL="973455" marR="475615">
              <a:lnSpc>
                <a:spcPct val="240000"/>
              </a:lnSpc>
            </a:pPr>
            <a:r>
              <a:rPr dirty="0" sz="1200" spc="-5">
                <a:latin typeface="Arial"/>
                <a:cs typeface="Arial"/>
              </a:rPr>
              <a:t>Control Based on Engineering Design of IETS  Performance Monitoring of IETS  Contravention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Licence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8695" y="1786127"/>
            <a:ext cx="1626108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54196" y="1786127"/>
            <a:ext cx="1626107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20595" y="3233927"/>
            <a:ext cx="1626108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54196" y="3233927"/>
            <a:ext cx="1626107" cy="1219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80488" y="3048250"/>
            <a:ext cx="4832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Oil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6041" y="4534150"/>
            <a:ext cx="989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Anaerobic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pond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9705" y="4534150"/>
            <a:ext cx="8045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Mixing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pond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79570" y="3010150"/>
            <a:ext cx="8464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Cooling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pond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08554" y="1467100"/>
            <a:ext cx="251396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2284" marR="5080" indent="-50292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3365FF"/>
                </a:solidFill>
                <a:latin typeface="Arial"/>
                <a:cs typeface="Arial"/>
              </a:rPr>
              <a:t>Engineering Design of</a:t>
            </a:r>
            <a:r>
              <a:rPr dirty="0" sz="1500" spc="-95" b="1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365FF"/>
                </a:solidFill>
                <a:latin typeface="Arial"/>
                <a:cs typeface="Arial"/>
              </a:rPr>
              <a:t>IETS  Ponding </a:t>
            </a:r>
            <a:r>
              <a:rPr dirty="0" sz="1500" spc="-5" b="1">
                <a:solidFill>
                  <a:srgbClr val="3365FF"/>
                </a:solidFill>
                <a:latin typeface="Arial"/>
                <a:cs typeface="Arial"/>
              </a:rPr>
              <a:t>System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98091" y="1411224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91996" y="5858255"/>
            <a:ext cx="4572000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92296" y="6239255"/>
            <a:ext cx="1626107" cy="1219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49195" y="6239255"/>
            <a:ext cx="1626108" cy="1219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220467" y="7501377"/>
            <a:ext cx="1031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Facultative</a:t>
            </a:r>
            <a:r>
              <a:rPr dirty="0" sz="1200" spc="-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pond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62628" y="7539477"/>
            <a:ext cx="757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Algae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pond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98091" y="5864352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6395" y="1481327"/>
            <a:ext cx="3429000" cy="381000"/>
          </a:xfrm>
          <a:prstGeom prst="rect">
            <a:avLst/>
          </a:prstGeom>
          <a:solidFill>
            <a:srgbClr val="FFFF66"/>
          </a:solidFill>
        </p:spPr>
        <p:txBody>
          <a:bodyPr wrap="square" lIns="0" tIns="0" rIns="0" bIns="0" rtlCol="0" vert="horz">
            <a:spAutoFit/>
          </a:bodyPr>
          <a:lstStyle/>
          <a:p>
            <a:pPr marL="762000">
              <a:lnSpc>
                <a:spcPts val="1460"/>
              </a:lnSpc>
            </a:pPr>
            <a:r>
              <a:rPr dirty="0" sz="1500" spc="-5" b="1">
                <a:solidFill>
                  <a:srgbClr val="3365FF"/>
                </a:solidFill>
                <a:latin typeface="Arial"/>
                <a:cs typeface="Arial"/>
              </a:rPr>
              <a:t>Discharge</a:t>
            </a:r>
            <a:r>
              <a:rPr dirty="0" sz="1500" spc="-15" b="1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365FF"/>
                </a:solidFill>
                <a:latin typeface="Arial"/>
                <a:cs typeface="Arial"/>
              </a:rPr>
              <a:t>Monitoring</a:t>
            </a:r>
            <a:endParaRPr sz="1500">
              <a:latin typeface="Arial"/>
              <a:cs typeface="Arial"/>
            </a:endParaRPr>
          </a:p>
          <a:p>
            <a:pPr marL="1104900">
              <a:lnSpc>
                <a:spcPts val="1540"/>
              </a:lnSpc>
            </a:pPr>
            <a:r>
              <a:rPr dirty="0" sz="1500" b="1">
                <a:solidFill>
                  <a:srgbClr val="3365FF"/>
                </a:solidFill>
                <a:latin typeface="Arial"/>
                <a:cs typeface="Arial"/>
              </a:rPr>
              <a:t>Section </a:t>
            </a:r>
            <a:r>
              <a:rPr dirty="0" sz="1500" spc="-5" b="1">
                <a:solidFill>
                  <a:srgbClr val="3365FF"/>
                </a:solidFill>
                <a:latin typeface="Arial"/>
                <a:cs typeface="Arial"/>
              </a:rPr>
              <a:t>7</a:t>
            </a:r>
            <a:r>
              <a:rPr dirty="0" sz="1500" spc="-10" b="1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3365FF"/>
                </a:solidFill>
                <a:latin typeface="Arial"/>
                <a:cs typeface="Arial"/>
              </a:rPr>
              <a:t>IE2009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8091" y="1411224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656590" marR="582295" indent="-396240">
              <a:lnSpc>
                <a:spcPct val="100000"/>
              </a:lnSpc>
              <a:spcBef>
                <a:spcPts val="875"/>
              </a:spcBef>
              <a:buAutoNum type="alphaUcPeriod"/>
              <a:tabLst>
                <a:tab pos="656590" algn="l"/>
                <a:tab pos="657225" algn="l"/>
              </a:tabLst>
            </a:pPr>
            <a:r>
              <a:rPr dirty="0" sz="1200" spc="-50" b="1">
                <a:latin typeface="Arial"/>
                <a:cs typeface="Arial"/>
              </a:rPr>
              <a:t>To </a:t>
            </a:r>
            <a:r>
              <a:rPr dirty="0" sz="1200" spc="-5" b="1">
                <a:latin typeface="Arial"/>
                <a:cs typeface="Arial"/>
              </a:rPr>
              <a:t>monitor the </a:t>
            </a:r>
            <a:r>
              <a:rPr dirty="0" sz="1200" b="1">
                <a:solidFill>
                  <a:srgbClr val="FF339A"/>
                </a:solidFill>
                <a:latin typeface="Arial"/>
                <a:cs typeface="Arial"/>
              </a:rPr>
              <a:t>quantity </a:t>
            </a:r>
            <a:r>
              <a:rPr dirty="0" sz="1200" spc="-5" b="1">
                <a:latin typeface="Arial"/>
                <a:cs typeface="Arial"/>
              </a:rPr>
              <a:t>and </a:t>
            </a:r>
            <a:r>
              <a:rPr dirty="0" sz="1200" b="1">
                <a:solidFill>
                  <a:srgbClr val="FF339A"/>
                </a:solidFill>
                <a:latin typeface="Arial"/>
                <a:cs typeface="Arial"/>
              </a:rPr>
              <a:t>quality </a:t>
            </a:r>
            <a:r>
              <a:rPr dirty="0" sz="1200" b="1">
                <a:latin typeface="Arial"/>
                <a:cs typeface="Arial"/>
              </a:rPr>
              <a:t>of effluent  </a:t>
            </a:r>
            <a:r>
              <a:rPr dirty="0" sz="1200" spc="-5" b="1">
                <a:latin typeface="Arial"/>
                <a:cs typeface="Arial"/>
              </a:rPr>
              <a:t>discharged on a weekly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basis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lphaUcPeriod"/>
            </a:pPr>
            <a:endParaRPr sz="1250">
              <a:latin typeface="Times New Roman"/>
              <a:cs typeface="Times New Roman"/>
            </a:endParaRPr>
          </a:p>
          <a:p>
            <a:pPr marL="656590" marR="252095" indent="-396240">
              <a:lnSpc>
                <a:spcPct val="100000"/>
              </a:lnSpc>
              <a:buAutoNum type="alphaUcPeriod"/>
              <a:tabLst>
                <a:tab pos="622935" algn="l"/>
                <a:tab pos="623570" algn="l"/>
              </a:tabLst>
            </a:pPr>
            <a:r>
              <a:rPr dirty="0" sz="1200" spc="-5" b="1">
                <a:latin typeface="Arial"/>
                <a:cs typeface="Arial"/>
              </a:rPr>
              <a:t>Relevant </a:t>
            </a:r>
            <a:r>
              <a:rPr dirty="0" sz="1200" spc="-5" b="1">
                <a:solidFill>
                  <a:srgbClr val="FF339A"/>
                </a:solidFill>
                <a:latin typeface="Arial"/>
                <a:cs typeface="Arial"/>
              </a:rPr>
              <a:t>parameters </a:t>
            </a:r>
            <a:r>
              <a:rPr dirty="0" sz="1200" spc="-5" b="1">
                <a:latin typeface="Arial"/>
                <a:cs typeface="Arial"/>
              </a:rPr>
              <a:t>are to be monitored based on  guidance given in the Guidance Document on  Performance </a:t>
            </a:r>
            <a:r>
              <a:rPr dirty="0" sz="1200" b="1">
                <a:latin typeface="Arial"/>
                <a:cs typeface="Arial"/>
              </a:rPr>
              <a:t>Monitoring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(GDPM)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lphaUcPeriod"/>
            </a:pPr>
            <a:endParaRPr sz="1250">
              <a:latin typeface="Times New Roman"/>
              <a:cs typeface="Times New Roman"/>
            </a:endParaRPr>
          </a:p>
          <a:p>
            <a:pPr marL="656590" marR="426084" indent="-396240">
              <a:lnSpc>
                <a:spcPct val="100000"/>
              </a:lnSpc>
              <a:buClr>
                <a:srgbClr val="000000"/>
              </a:buClr>
              <a:buAutoNum type="alphaUcPeriod"/>
              <a:tabLst>
                <a:tab pos="622935" algn="l"/>
                <a:tab pos="623570" algn="l"/>
              </a:tabLst>
            </a:pPr>
            <a:r>
              <a:rPr dirty="0" sz="1200" b="1">
                <a:solidFill>
                  <a:srgbClr val="FF339A"/>
                </a:solidFill>
                <a:latin typeface="Arial"/>
                <a:cs typeface="Arial"/>
              </a:rPr>
              <a:t>On line </a:t>
            </a:r>
            <a:r>
              <a:rPr dirty="0" sz="1200" b="1">
                <a:latin typeface="Arial"/>
                <a:cs typeface="Arial"/>
              </a:rPr>
              <a:t>the monthly discharge monitoring</a:t>
            </a:r>
            <a:r>
              <a:rPr dirty="0" sz="1200" spc="-15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report  </a:t>
            </a:r>
            <a:r>
              <a:rPr dirty="0" sz="1200" spc="-5" b="1">
                <a:latin typeface="Arial"/>
                <a:cs typeface="Arial"/>
              </a:rPr>
              <a:t>(</a:t>
            </a:r>
            <a:r>
              <a:rPr dirty="0" sz="1200" spc="-5" b="1">
                <a:solidFill>
                  <a:srgbClr val="FF339A"/>
                </a:solidFill>
                <a:latin typeface="Arial"/>
                <a:cs typeface="Arial"/>
              </a:rPr>
              <a:t>MDMR</a:t>
            </a:r>
            <a:r>
              <a:rPr dirty="0" sz="1200" spc="-5" b="1">
                <a:latin typeface="Arial"/>
                <a:cs typeface="Arial"/>
              </a:rPr>
              <a:t>) needs to be submitted to DOE on a  </a:t>
            </a:r>
            <a:r>
              <a:rPr dirty="0" sz="1200" b="1">
                <a:latin typeface="Arial"/>
                <a:cs typeface="Arial"/>
              </a:rPr>
              <a:t>monthly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basis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1996" y="5858255"/>
            <a:ext cx="457200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406395" y="5934455"/>
            <a:ext cx="3429000" cy="381000"/>
          </a:xfrm>
          <a:prstGeom prst="rect">
            <a:avLst/>
          </a:prstGeom>
          <a:solidFill>
            <a:srgbClr val="FFFF66"/>
          </a:solidFill>
        </p:spPr>
        <p:txBody>
          <a:bodyPr wrap="square" lIns="0" tIns="0" rIns="0" bIns="0" rtlCol="0" vert="horz">
            <a:spAutoFit/>
          </a:bodyPr>
          <a:lstStyle/>
          <a:p>
            <a:pPr marL="575310">
              <a:lnSpc>
                <a:spcPts val="1460"/>
              </a:lnSpc>
            </a:pPr>
            <a:r>
              <a:rPr dirty="0" sz="1500" b="1">
                <a:solidFill>
                  <a:srgbClr val="3365FF"/>
                </a:solidFill>
                <a:latin typeface="Arial"/>
                <a:cs typeface="Arial"/>
              </a:rPr>
              <a:t>Proper Operation of</a:t>
            </a:r>
            <a:r>
              <a:rPr dirty="0" sz="1500" spc="-20" b="1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365FF"/>
                </a:solidFill>
                <a:latin typeface="Arial"/>
                <a:cs typeface="Arial"/>
              </a:rPr>
              <a:t>IETS</a:t>
            </a:r>
            <a:endParaRPr sz="1500">
              <a:latin typeface="Arial"/>
              <a:cs typeface="Arial"/>
            </a:endParaRPr>
          </a:p>
          <a:p>
            <a:pPr marL="1041400">
              <a:lnSpc>
                <a:spcPts val="1540"/>
              </a:lnSpc>
            </a:pPr>
            <a:r>
              <a:rPr dirty="0" sz="1500" spc="-5" b="1">
                <a:solidFill>
                  <a:srgbClr val="3365FF"/>
                </a:solidFill>
                <a:latin typeface="Arial"/>
                <a:cs typeface="Arial"/>
              </a:rPr>
              <a:t>-Section 8 </a:t>
            </a:r>
            <a:r>
              <a:rPr dirty="0" sz="1500" spc="-10" b="1">
                <a:solidFill>
                  <a:srgbClr val="3365FF"/>
                </a:solidFill>
                <a:latin typeface="Arial"/>
                <a:cs typeface="Arial"/>
              </a:rPr>
              <a:t>IE2009-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1498091" y="5864352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algn="just" marL="770890" marR="29845" indent="-1905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Arial"/>
                <a:cs typeface="Arial"/>
              </a:rPr>
              <a:t>to operate and maintain the IETS in  good working condition within the  </a:t>
            </a:r>
            <a:r>
              <a:rPr dirty="0" sz="1600" spc="-5" b="1">
                <a:solidFill>
                  <a:srgbClr val="FF339A"/>
                </a:solidFill>
                <a:latin typeface="Arial"/>
                <a:cs typeface="Arial"/>
              </a:rPr>
              <a:t>acceptable ranges/characteristics </a:t>
            </a:r>
            <a:r>
              <a:rPr dirty="0" sz="1600" spc="-5" b="1">
                <a:latin typeface="Arial"/>
                <a:cs typeface="Arial"/>
              </a:rPr>
              <a:t>as  specified in the Guidance Document  on Performance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Monitoring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091" y="1411224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1828800">
              <a:lnSpc>
                <a:spcPct val="100000"/>
              </a:lnSpc>
            </a:pPr>
            <a:r>
              <a:rPr dirty="0" sz="1500" b="1">
                <a:solidFill>
                  <a:srgbClr val="3365FF"/>
                </a:solidFill>
                <a:latin typeface="Arial"/>
                <a:cs typeface="Arial"/>
              </a:rPr>
              <a:t>SECTION </a:t>
            </a:r>
            <a:r>
              <a:rPr dirty="0" sz="1500" spc="-5" b="1">
                <a:solidFill>
                  <a:srgbClr val="3365FF"/>
                </a:solidFill>
                <a:latin typeface="Arial"/>
                <a:cs typeface="Arial"/>
              </a:rPr>
              <a:t>9</a:t>
            </a:r>
            <a:r>
              <a:rPr dirty="0" sz="1500" spc="-10" b="1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3365FF"/>
                </a:solidFill>
                <a:latin typeface="Arial"/>
                <a:cs typeface="Arial"/>
              </a:rPr>
              <a:t>IE2009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961390" marR="325120" indent="167005">
              <a:lnSpc>
                <a:spcPct val="100000"/>
              </a:lnSpc>
              <a:spcBef>
                <a:spcPts val="1105"/>
              </a:spcBef>
            </a:pPr>
            <a:r>
              <a:rPr dirty="0" sz="1800">
                <a:latin typeface="Arial"/>
                <a:cs typeface="Arial"/>
              </a:rPr>
              <a:t>Operation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Industries </a:t>
            </a:r>
            <a:r>
              <a:rPr dirty="0" sz="1800" spc="-5">
                <a:latin typeface="Arial"/>
                <a:cs typeface="Arial"/>
              </a:rPr>
              <a:t>and  </a:t>
            </a:r>
            <a:r>
              <a:rPr dirty="0" sz="1800">
                <a:latin typeface="Arial"/>
                <a:cs typeface="Arial"/>
              </a:rPr>
              <a:t>Performance Monitoring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-1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IETS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1996" y="5858255"/>
            <a:ext cx="457200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27782" y="5934455"/>
            <a:ext cx="2207514" cy="316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98091" y="5864352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929" y="2684526"/>
            <a:ext cx="108966" cy="117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06929" y="3125723"/>
            <a:ext cx="108966" cy="112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06929" y="3894582"/>
            <a:ext cx="108966" cy="112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98091" y="1411224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1903095" marR="673100" indent="-459105">
              <a:lnSpc>
                <a:spcPct val="100000"/>
              </a:lnSpc>
              <a:spcBef>
                <a:spcPts val="910"/>
              </a:spcBef>
            </a:pPr>
            <a:r>
              <a:rPr dirty="0" sz="1300" b="1">
                <a:solidFill>
                  <a:srgbClr val="3365FF"/>
                </a:solidFill>
                <a:latin typeface="Arial"/>
                <a:cs typeface="Arial"/>
              </a:rPr>
              <a:t>Operation of Industrial</a:t>
            </a:r>
            <a:r>
              <a:rPr dirty="0" sz="1300" spc="-95" b="1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65FF"/>
                </a:solidFill>
                <a:latin typeface="Arial"/>
                <a:cs typeface="Arial"/>
              </a:rPr>
              <a:t>Effluent  </a:t>
            </a:r>
            <a:r>
              <a:rPr dirty="0" sz="1300" spc="-10" b="1">
                <a:solidFill>
                  <a:srgbClr val="3365FF"/>
                </a:solidFill>
                <a:latin typeface="Arial"/>
                <a:cs typeface="Arial"/>
              </a:rPr>
              <a:t>Treatment</a:t>
            </a:r>
            <a:r>
              <a:rPr dirty="0" sz="1300" spc="-20" b="1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365FF"/>
                </a:solidFill>
                <a:latin typeface="Arial"/>
                <a:cs typeface="Arial"/>
              </a:rPr>
              <a:t>Systems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792480">
              <a:lnSpc>
                <a:spcPct val="100000"/>
              </a:lnSpc>
            </a:pPr>
            <a:r>
              <a:rPr dirty="0" sz="1250" spc="-10" b="1">
                <a:latin typeface="Arial"/>
                <a:cs typeface="Arial"/>
              </a:rPr>
              <a:t>WHAT </a:t>
            </a:r>
            <a:r>
              <a:rPr dirty="0" sz="1250" spc="-5" b="1">
                <a:latin typeface="Arial"/>
                <a:cs typeface="Arial"/>
              </a:rPr>
              <a:t>IS </a:t>
            </a:r>
            <a:r>
              <a:rPr dirty="0" sz="1250" spc="-10" b="1">
                <a:latin typeface="Arial"/>
                <a:cs typeface="Arial"/>
              </a:rPr>
              <a:t>PERFORMANCE</a:t>
            </a:r>
            <a:r>
              <a:rPr dirty="0" sz="1250" spc="15" b="1">
                <a:latin typeface="Arial"/>
                <a:cs typeface="Arial"/>
              </a:rPr>
              <a:t> </a:t>
            </a:r>
            <a:r>
              <a:rPr dirty="0" sz="1250" spc="-10" b="1">
                <a:latin typeface="Arial"/>
                <a:cs typeface="Arial"/>
              </a:rPr>
              <a:t>MONITORING?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782955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Handle proper operation and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maintenance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782955" marR="54483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FF339A"/>
                </a:solidFill>
                <a:latin typeface="Arial"/>
                <a:cs typeface="Arial"/>
              </a:rPr>
              <a:t>Proactive </a:t>
            </a:r>
            <a:r>
              <a:rPr dirty="0" sz="1200">
                <a:latin typeface="Arial"/>
                <a:cs typeface="Arial"/>
              </a:rPr>
              <a:t>&amp; </a:t>
            </a:r>
            <a:r>
              <a:rPr dirty="0" sz="1200" spc="-5">
                <a:solidFill>
                  <a:srgbClr val="FF339A"/>
                </a:solidFill>
                <a:latin typeface="Arial"/>
                <a:cs typeface="Arial"/>
              </a:rPr>
              <a:t>preventive monitoring </a:t>
            </a:r>
            <a:r>
              <a:rPr dirty="0" sz="1200" spc="-5">
                <a:latin typeface="Arial"/>
                <a:cs typeface="Arial"/>
              </a:rPr>
              <a:t>of certain  parameters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solidFill>
                  <a:srgbClr val="FF339A"/>
                </a:solidFill>
                <a:latin typeface="Arial"/>
                <a:cs typeface="Arial"/>
              </a:rPr>
              <a:t>provide </a:t>
            </a:r>
            <a:r>
              <a:rPr dirty="0" sz="1200">
                <a:solidFill>
                  <a:srgbClr val="FF339A"/>
                </a:solidFill>
                <a:latin typeface="Arial"/>
                <a:cs typeface="Arial"/>
              </a:rPr>
              <a:t>a </a:t>
            </a:r>
            <a:r>
              <a:rPr dirty="0" sz="1200" spc="-5">
                <a:solidFill>
                  <a:srgbClr val="FF339A"/>
                </a:solidFill>
                <a:latin typeface="Arial"/>
                <a:cs typeface="Arial"/>
              </a:rPr>
              <a:t>diagnostic indication </a:t>
            </a:r>
            <a:r>
              <a:rPr dirty="0" sz="1200">
                <a:latin typeface="Arial"/>
                <a:cs typeface="Arial"/>
              </a:rPr>
              <a:t>to  </a:t>
            </a:r>
            <a:r>
              <a:rPr dirty="0" sz="1200" spc="-5">
                <a:latin typeface="Arial"/>
                <a:cs typeface="Arial"/>
              </a:rPr>
              <a:t>ensure </a:t>
            </a:r>
            <a:r>
              <a:rPr dirty="0" sz="1200">
                <a:latin typeface="Arial"/>
                <a:cs typeface="Arial"/>
              </a:rPr>
              <a:t>that </a:t>
            </a:r>
            <a:r>
              <a:rPr dirty="0" sz="1200" spc="-5">
                <a:latin typeface="Arial"/>
                <a:cs typeface="Arial"/>
              </a:rPr>
              <a:t>each component of </a:t>
            </a:r>
            <a:r>
              <a:rPr dirty="0" sz="1000" spc="-5" b="1">
                <a:latin typeface="Arial"/>
                <a:cs typeface="Arial"/>
              </a:rPr>
              <a:t>Industrial Effluent  </a:t>
            </a:r>
            <a:r>
              <a:rPr dirty="0" sz="1000" b="1">
                <a:latin typeface="Arial"/>
                <a:cs typeface="Arial"/>
              </a:rPr>
              <a:t>Treatment </a:t>
            </a:r>
            <a:r>
              <a:rPr dirty="0" sz="1000" spc="-5" b="1">
                <a:latin typeface="Arial"/>
                <a:cs typeface="Arial"/>
              </a:rPr>
              <a:t>Systems </a:t>
            </a:r>
            <a:r>
              <a:rPr dirty="0" sz="1200" spc="-5">
                <a:latin typeface="Arial"/>
                <a:cs typeface="Arial"/>
              </a:rPr>
              <a:t>are operating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optimally.</a:t>
            </a:r>
            <a:endParaRPr sz="1200">
              <a:latin typeface="Arial"/>
              <a:cs typeface="Arial"/>
            </a:endParaRPr>
          </a:p>
          <a:p>
            <a:pPr marL="782955" marR="752475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latin typeface="Arial"/>
                <a:cs typeface="Arial"/>
              </a:rPr>
              <a:t>Parameters to monitor our “health status”=  </a:t>
            </a:r>
            <a:r>
              <a:rPr dirty="0" sz="1200" spc="-5">
                <a:latin typeface="Arial"/>
                <a:cs typeface="Arial"/>
              </a:rPr>
              <a:t>“health of unit operations/processes” of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IETS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1996" y="5858255"/>
            <a:ext cx="4572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15667" y="7191756"/>
            <a:ext cx="129539" cy="134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15667" y="7873745"/>
            <a:ext cx="129539" cy="133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98091" y="5864352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1943100">
              <a:lnSpc>
                <a:spcPct val="100000"/>
              </a:lnSpc>
            </a:pPr>
            <a:r>
              <a:rPr dirty="0" sz="1050" spc="-5">
                <a:solidFill>
                  <a:srgbClr val="3365FF"/>
                </a:solidFill>
                <a:latin typeface="Arial"/>
                <a:cs typeface="Arial"/>
              </a:rPr>
              <a:t>Analytical</a:t>
            </a:r>
            <a:r>
              <a:rPr dirty="0" sz="1050" spc="-20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65FF"/>
                </a:solidFill>
                <a:latin typeface="Arial"/>
                <a:cs typeface="Arial"/>
              </a:rPr>
              <a:t>Requirements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Times New Roman"/>
              <a:cs typeface="Times New Roman"/>
            </a:endParaRPr>
          </a:p>
          <a:p>
            <a:pPr marL="592455" marR="597535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Performance monitoring is based on </a:t>
            </a:r>
            <a:r>
              <a:rPr dirty="0" sz="1400" spc="-10" b="1">
                <a:solidFill>
                  <a:srgbClr val="9A00FF"/>
                </a:solidFill>
                <a:latin typeface="Arial"/>
                <a:cs typeface="Arial"/>
              </a:rPr>
              <a:t>in-  </a:t>
            </a:r>
            <a:r>
              <a:rPr dirty="0" sz="1400" spc="-5" b="1">
                <a:solidFill>
                  <a:srgbClr val="9A00FF"/>
                </a:solidFill>
                <a:latin typeface="Arial"/>
                <a:cs typeface="Arial"/>
              </a:rPr>
              <a:t>situ measurements </a:t>
            </a:r>
            <a:r>
              <a:rPr dirty="0" sz="1400" spc="-5" b="1">
                <a:latin typeface="Arial"/>
                <a:cs typeface="Arial"/>
              </a:rPr>
              <a:t>using portable  equipment or on-line</a:t>
            </a:r>
            <a:r>
              <a:rPr dirty="0" sz="1400" spc="2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sensors</a:t>
            </a:r>
            <a:endParaRPr sz="1400">
              <a:latin typeface="Arial"/>
              <a:cs typeface="Arial"/>
            </a:endParaRPr>
          </a:p>
          <a:p>
            <a:pPr marL="592455" marR="440690">
              <a:lnSpc>
                <a:spcPct val="100000"/>
              </a:lnSpc>
              <a:spcBef>
                <a:spcPts val="335"/>
              </a:spcBef>
            </a:pPr>
            <a:r>
              <a:rPr dirty="0" sz="1400" spc="-5" b="1">
                <a:solidFill>
                  <a:srgbClr val="009A9A"/>
                </a:solidFill>
                <a:latin typeface="Arial"/>
                <a:cs typeface="Arial"/>
              </a:rPr>
              <a:t>Final effluent </a:t>
            </a:r>
            <a:r>
              <a:rPr dirty="0" sz="1400" spc="-5" b="1">
                <a:latin typeface="Arial"/>
                <a:cs typeface="Arial"/>
              </a:rPr>
              <a:t>samples to follow Standard  </a:t>
            </a:r>
            <a:r>
              <a:rPr dirty="0" sz="1400" spc="-10" b="1">
                <a:latin typeface="Arial"/>
                <a:cs typeface="Arial"/>
              </a:rPr>
              <a:t>Methods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20" y="2485644"/>
            <a:ext cx="112775" cy="116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93620" y="2888742"/>
            <a:ext cx="112775" cy="1165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93620" y="3291840"/>
            <a:ext cx="112775" cy="112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93620" y="3508247"/>
            <a:ext cx="112775" cy="1165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93620" y="3894582"/>
            <a:ext cx="88392" cy="876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459227" y="2431791"/>
            <a:ext cx="3343275" cy="1992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3627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The operation of an IETS needs to be  supervised by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competent person</a:t>
            </a:r>
            <a:r>
              <a:rPr dirty="0" sz="12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(CP)</a:t>
            </a:r>
            <a:endParaRPr sz="1200">
              <a:latin typeface="Arial"/>
              <a:cs typeface="Arial"/>
            </a:endParaRPr>
          </a:p>
          <a:p>
            <a:pPr marL="12700" marR="490855">
              <a:lnSpc>
                <a:spcPct val="100000"/>
              </a:lnSpc>
              <a:spcBef>
                <a:spcPts val="285"/>
              </a:spcBef>
            </a:pPr>
            <a:r>
              <a:rPr dirty="0" sz="1200" spc="-5">
                <a:latin typeface="Arial"/>
                <a:cs typeface="Arial"/>
              </a:rPr>
              <a:t>-any person who has been certified by the  Director </a:t>
            </a:r>
            <a:r>
              <a:rPr dirty="0" sz="1200">
                <a:latin typeface="Arial"/>
                <a:cs typeface="Arial"/>
              </a:rPr>
              <a:t>General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 spc="-5">
                <a:latin typeface="Arial"/>
                <a:cs typeface="Arial"/>
              </a:rPr>
              <a:t>-on duty at any time of the IETS in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operation</a:t>
            </a:r>
            <a:endParaRPr sz="1200">
              <a:latin typeface="Arial"/>
              <a:cs typeface="Arial"/>
            </a:endParaRPr>
          </a:p>
          <a:p>
            <a:pPr marL="12700" marR="1069340">
              <a:lnSpc>
                <a:spcPct val="100000"/>
              </a:lnSpc>
              <a:spcBef>
                <a:spcPts val="290"/>
              </a:spcBef>
            </a:pPr>
            <a:r>
              <a:rPr dirty="0" sz="1200" spc="-5">
                <a:latin typeface="Arial"/>
                <a:cs typeface="Arial"/>
              </a:rPr>
              <a:t>-monitor all components, unit  processes/operations of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IETS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  <a:spcBef>
                <a:spcPts val="220"/>
              </a:spcBef>
            </a:pPr>
            <a:r>
              <a:rPr dirty="0" sz="900" spc="-5">
                <a:solidFill>
                  <a:srgbClr val="FF3300"/>
                </a:solidFill>
                <a:latin typeface="Arial"/>
                <a:cs typeface="Arial"/>
              </a:rPr>
              <a:t>*[Nominated </a:t>
            </a:r>
            <a:r>
              <a:rPr dirty="0" sz="900">
                <a:solidFill>
                  <a:srgbClr val="FF3300"/>
                </a:solidFill>
                <a:latin typeface="Arial"/>
                <a:cs typeface="Arial"/>
              </a:rPr>
              <a:t>CP by </a:t>
            </a:r>
            <a:r>
              <a:rPr dirty="0" sz="900" spc="-5">
                <a:solidFill>
                  <a:srgbClr val="FF3300"/>
                </a:solidFill>
                <a:latin typeface="Arial"/>
                <a:cs typeface="Arial"/>
              </a:rPr>
              <a:t>premise needs to attend </a:t>
            </a:r>
            <a:r>
              <a:rPr dirty="0" sz="900">
                <a:solidFill>
                  <a:srgbClr val="FF3300"/>
                </a:solidFill>
                <a:latin typeface="Arial"/>
                <a:cs typeface="Arial"/>
              </a:rPr>
              <a:t>10 </a:t>
            </a:r>
            <a:r>
              <a:rPr dirty="0" sz="900" spc="-5">
                <a:solidFill>
                  <a:srgbClr val="FF3300"/>
                </a:solidFill>
                <a:latin typeface="Arial"/>
                <a:cs typeface="Arial"/>
              </a:rPr>
              <a:t>days course  program executed </a:t>
            </a:r>
            <a:r>
              <a:rPr dirty="0" sz="900">
                <a:solidFill>
                  <a:srgbClr val="FF3300"/>
                </a:solidFill>
                <a:latin typeface="Arial"/>
                <a:cs typeface="Arial"/>
              </a:rPr>
              <a:t>by </a:t>
            </a:r>
            <a:r>
              <a:rPr dirty="0" sz="900" spc="-5">
                <a:solidFill>
                  <a:srgbClr val="FF3300"/>
                </a:solidFill>
                <a:latin typeface="Arial"/>
                <a:cs typeface="Arial"/>
              </a:rPr>
              <a:t>EiMAS, practical training attachement and  submission </a:t>
            </a:r>
            <a:r>
              <a:rPr dirty="0" sz="900">
                <a:solidFill>
                  <a:srgbClr val="FF3300"/>
                </a:solidFill>
                <a:latin typeface="Arial"/>
                <a:cs typeface="Arial"/>
              </a:rPr>
              <a:t>a </a:t>
            </a:r>
            <a:r>
              <a:rPr dirty="0" sz="900" spc="-5">
                <a:solidFill>
                  <a:srgbClr val="FF3300"/>
                </a:solidFill>
                <a:latin typeface="Arial"/>
                <a:cs typeface="Arial"/>
              </a:rPr>
              <a:t>project </a:t>
            </a:r>
            <a:r>
              <a:rPr dirty="0" sz="900" spc="-10">
                <a:solidFill>
                  <a:srgbClr val="FF3300"/>
                </a:solidFill>
                <a:latin typeface="Arial"/>
                <a:cs typeface="Arial"/>
              </a:rPr>
              <a:t>works </a:t>
            </a:r>
            <a:r>
              <a:rPr dirty="0" sz="900" spc="-5">
                <a:solidFill>
                  <a:srgbClr val="FF3300"/>
                </a:solidFill>
                <a:latin typeface="Arial"/>
                <a:cs typeface="Arial"/>
              </a:rPr>
              <a:t>before certified as CP </a:t>
            </a:r>
            <a:r>
              <a:rPr dirty="0" sz="900">
                <a:solidFill>
                  <a:srgbClr val="FF3300"/>
                </a:solidFill>
                <a:latin typeface="Arial"/>
                <a:cs typeface="Arial"/>
              </a:rPr>
              <a:t>by </a:t>
            </a:r>
            <a:r>
              <a:rPr dirty="0" sz="900" spc="-5">
                <a:solidFill>
                  <a:srgbClr val="FF3300"/>
                </a:solidFill>
                <a:latin typeface="Arial"/>
                <a:cs typeface="Arial"/>
              </a:rPr>
              <a:t>the </a:t>
            </a:r>
            <a:r>
              <a:rPr dirty="0" sz="900">
                <a:solidFill>
                  <a:srgbClr val="FF3300"/>
                </a:solidFill>
                <a:latin typeface="Arial"/>
                <a:cs typeface="Arial"/>
              </a:rPr>
              <a:t>GD </a:t>
            </a:r>
            <a:r>
              <a:rPr dirty="0" sz="900" spc="-5">
                <a:solidFill>
                  <a:srgbClr val="FF3300"/>
                </a:solidFill>
                <a:latin typeface="Arial"/>
                <a:cs typeface="Arial"/>
              </a:rPr>
              <a:t>of  DOE]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2439" y="1278124"/>
            <a:ext cx="229362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494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3365FF"/>
                </a:solidFill>
                <a:latin typeface="Arial"/>
                <a:cs typeface="Arial"/>
              </a:rPr>
              <a:t>COMPETENT</a:t>
            </a:r>
            <a:r>
              <a:rPr dirty="0" sz="1400" spc="15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3365FF"/>
                </a:solidFill>
                <a:latin typeface="Arial"/>
                <a:cs typeface="Arial"/>
              </a:rPr>
              <a:t>PERSON</a:t>
            </a:r>
            <a:endParaRPr sz="1400">
              <a:latin typeface="Arial"/>
              <a:cs typeface="Arial"/>
            </a:endParaRPr>
          </a:p>
          <a:p>
            <a:pPr algn="ctr" marL="12065" marR="5080">
              <a:lnSpc>
                <a:spcPct val="100000"/>
              </a:lnSpc>
            </a:pPr>
            <a:r>
              <a:rPr dirty="0" sz="1400" spc="-5">
                <a:solidFill>
                  <a:srgbClr val="3365FF"/>
                </a:solidFill>
                <a:latin typeface="Arial"/>
                <a:cs typeface="Arial"/>
              </a:rPr>
              <a:t>Regulatory Requirements on  Performance Monitoring 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(Section 10 IE2009)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98091" y="1411224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91996" y="5858255"/>
            <a:ext cx="4572000" cy="342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06929" y="7008876"/>
            <a:ext cx="108966" cy="1173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06929" y="7341869"/>
            <a:ext cx="108966" cy="1127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06929" y="7815833"/>
            <a:ext cx="108966" cy="1165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98091" y="5864352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1243330">
              <a:lnSpc>
                <a:spcPct val="100000"/>
              </a:lnSpc>
            </a:pPr>
            <a:r>
              <a:rPr dirty="0" sz="1050" spc="-5">
                <a:solidFill>
                  <a:srgbClr val="3365FF"/>
                </a:solidFill>
                <a:latin typeface="Arial"/>
                <a:cs typeface="Arial"/>
              </a:rPr>
              <a:t>Performance Monitoring of Biological</a:t>
            </a:r>
            <a:r>
              <a:rPr dirty="0" sz="1050" spc="-40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65FF"/>
                </a:solidFill>
                <a:latin typeface="Arial"/>
                <a:cs typeface="Arial"/>
              </a:rPr>
              <a:t>Processes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611505">
              <a:lnSpc>
                <a:spcPct val="100000"/>
              </a:lnSpc>
              <a:spcBef>
                <a:spcPts val="840"/>
              </a:spcBef>
            </a:pPr>
            <a:r>
              <a:rPr dirty="0" sz="1200" spc="-5" b="1">
                <a:latin typeface="Arial"/>
                <a:cs typeface="Arial"/>
              </a:rPr>
              <a:t>3 </a:t>
            </a:r>
            <a:r>
              <a:rPr dirty="0" sz="1200" b="1">
                <a:latin typeface="Arial"/>
                <a:cs typeface="Arial"/>
              </a:rPr>
              <a:t>different </a:t>
            </a:r>
            <a:r>
              <a:rPr dirty="0" sz="1200" spc="-5" b="1">
                <a:latin typeface="Arial"/>
                <a:cs typeface="Arial"/>
              </a:rPr>
              <a:t>types </a:t>
            </a:r>
            <a:r>
              <a:rPr dirty="0" sz="1200" b="1">
                <a:latin typeface="Arial"/>
                <a:cs typeface="Arial"/>
              </a:rPr>
              <a:t>of monitoring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parameters:</a:t>
            </a:r>
            <a:endParaRPr sz="1200">
              <a:latin typeface="Arial"/>
              <a:cs typeface="Arial"/>
            </a:endParaRPr>
          </a:p>
          <a:p>
            <a:pPr marL="782955" marR="559435">
              <a:lnSpc>
                <a:spcPct val="80000"/>
              </a:lnSpc>
              <a:spcBef>
                <a:spcPts val="290"/>
              </a:spcBef>
            </a:pPr>
            <a:r>
              <a:rPr dirty="0" sz="1200" spc="-5" b="1">
                <a:latin typeface="Arial"/>
                <a:cs typeface="Arial"/>
              </a:rPr>
              <a:t>to ensure </a:t>
            </a:r>
            <a:r>
              <a:rPr dirty="0" sz="1200" spc="-5" b="1">
                <a:solidFill>
                  <a:srgbClr val="009A9A"/>
                </a:solidFill>
                <a:latin typeface="Arial"/>
                <a:cs typeface="Arial"/>
              </a:rPr>
              <a:t>biological process are functioning  </a:t>
            </a:r>
            <a:r>
              <a:rPr dirty="0" sz="1200" b="1">
                <a:solidFill>
                  <a:srgbClr val="009A9A"/>
                </a:solidFill>
                <a:latin typeface="Arial"/>
                <a:cs typeface="Arial"/>
              </a:rPr>
              <a:t>optimally </a:t>
            </a:r>
            <a:r>
              <a:rPr dirty="0" sz="1200" b="1">
                <a:latin typeface="Arial"/>
                <a:cs typeface="Arial"/>
              </a:rPr>
              <a:t>e.g. pH, DO, and</a:t>
            </a:r>
            <a:r>
              <a:rPr dirty="0" sz="1200" spc="-6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nutrients</a:t>
            </a:r>
            <a:endParaRPr sz="1200">
              <a:latin typeface="Arial"/>
              <a:cs typeface="Arial"/>
            </a:endParaRPr>
          </a:p>
          <a:p>
            <a:pPr marL="782955" marR="612140">
              <a:lnSpc>
                <a:spcPct val="80000"/>
              </a:lnSpc>
              <a:spcBef>
                <a:spcPts val="285"/>
              </a:spcBef>
            </a:pPr>
            <a:r>
              <a:rPr dirty="0" sz="1200" spc="-5" b="1">
                <a:latin typeface="Arial"/>
                <a:cs typeface="Arial"/>
              </a:rPr>
              <a:t>to provide </a:t>
            </a:r>
            <a:r>
              <a:rPr dirty="0" sz="1200" spc="-5" b="1">
                <a:solidFill>
                  <a:srgbClr val="009A9A"/>
                </a:solidFill>
                <a:latin typeface="Arial"/>
                <a:cs typeface="Arial"/>
              </a:rPr>
              <a:t>diagnostic check </a:t>
            </a:r>
            <a:r>
              <a:rPr dirty="0" sz="1200" spc="-5" b="1">
                <a:latin typeface="Arial"/>
                <a:cs typeface="Arial"/>
              </a:rPr>
              <a:t>on the “health”  status of various unit </a:t>
            </a:r>
            <a:r>
              <a:rPr dirty="0" sz="1200" b="1">
                <a:latin typeface="Arial"/>
                <a:cs typeface="Arial"/>
              </a:rPr>
              <a:t>operations and unit  </a:t>
            </a:r>
            <a:r>
              <a:rPr dirty="0" sz="1200" spc="-5" b="1">
                <a:latin typeface="Arial"/>
                <a:cs typeface="Arial"/>
              </a:rPr>
              <a:t>processes e.g. MLSS &amp; MLVSS,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SVI</a:t>
            </a:r>
            <a:endParaRPr sz="1200">
              <a:latin typeface="Arial"/>
              <a:cs typeface="Arial"/>
            </a:endParaRPr>
          </a:p>
          <a:p>
            <a:pPr marL="782955" marR="492759">
              <a:lnSpc>
                <a:spcPct val="80000"/>
              </a:lnSpc>
              <a:spcBef>
                <a:spcPts val="290"/>
              </a:spcBef>
            </a:pPr>
            <a:r>
              <a:rPr dirty="0" sz="1200" spc="-5" b="1">
                <a:latin typeface="Arial"/>
                <a:cs typeface="Arial"/>
              </a:rPr>
              <a:t>To indicate </a:t>
            </a:r>
            <a:r>
              <a:rPr dirty="0" sz="1200" b="1">
                <a:solidFill>
                  <a:srgbClr val="009A9A"/>
                </a:solidFill>
                <a:latin typeface="Arial"/>
                <a:cs typeface="Arial"/>
              </a:rPr>
              <a:t>overall efficiency </a:t>
            </a:r>
            <a:r>
              <a:rPr dirty="0" sz="1200" b="1">
                <a:latin typeface="Arial"/>
                <a:cs typeface="Arial"/>
              </a:rPr>
              <a:t>of the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treatment  </a:t>
            </a:r>
            <a:r>
              <a:rPr dirty="0" sz="1200" spc="-10" b="1">
                <a:latin typeface="Arial"/>
                <a:cs typeface="Arial"/>
              </a:rPr>
              <a:t>system </a:t>
            </a:r>
            <a:r>
              <a:rPr dirty="0" sz="1200" spc="-5" b="1">
                <a:latin typeface="Arial"/>
                <a:cs typeface="Arial"/>
              </a:rPr>
              <a:t>e.g. BOD &amp;</a:t>
            </a:r>
            <a:r>
              <a:rPr dirty="0" sz="1200" spc="2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COD.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44267" y="2410967"/>
            <a:ext cx="129539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44267" y="2838450"/>
            <a:ext cx="129539" cy="129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44267" y="3454146"/>
            <a:ext cx="129539" cy="133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98091" y="1411224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2124710">
              <a:lnSpc>
                <a:spcPct val="100000"/>
              </a:lnSpc>
            </a:pPr>
            <a:r>
              <a:rPr dirty="0" sz="1050" spc="-5">
                <a:solidFill>
                  <a:srgbClr val="3365FF"/>
                </a:solidFill>
                <a:latin typeface="Arial"/>
                <a:cs typeface="Arial"/>
              </a:rPr>
              <a:t>Dissolved</a:t>
            </a:r>
            <a:r>
              <a:rPr dirty="0" sz="1050" spc="-20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3365FF"/>
                </a:solidFill>
                <a:latin typeface="Arial"/>
                <a:cs typeface="Arial"/>
              </a:rPr>
              <a:t>Oxygen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821055" marR="139700">
              <a:lnSpc>
                <a:spcPts val="1510"/>
              </a:lnSpc>
            </a:pPr>
            <a:r>
              <a:rPr dirty="0" sz="1400" spc="-5" b="1">
                <a:latin typeface="Arial"/>
                <a:cs typeface="Arial"/>
              </a:rPr>
              <a:t>DO </a:t>
            </a:r>
            <a:r>
              <a:rPr dirty="0" sz="1400" spc="-5" b="1">
                <a:solidFill>
                  <a:srgbClr val="009A9A"/>
                </a:solidFill>
                <a:latin typeface="Arial"/>
                <a:cs typeface="Arial"/>
              </a:rPr>
              <a:t>concentration </a:t>
            </a:r>
            <a:r>
              <a:rPr dirty="0" sz="1400" spc="-5" b="1">
                <a:latin typeface="Arial"/>
                <a:cs typeface="Arial"/>
              </a:rPr>
              <a:t>of about 1.5 to 4.0 mg/L;  typically 2</a:t>
            </a:r>
            <a:r>
              <a:rPr dirty="0" sz="1400" spc="1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mg/L</a:t>
            </a:r>
            <a:endParaRPr sz="1400">
              <a:latin typeface="Arial"/>
              <a:cs typeface="Arial"/>
            </a:endParaRPr>
          </a:p>
          <a:p>
            <a:pPr algn="just" marL="821055" marR="367665">
              <a:lnSpc>
                <a:spcPts val="1510"/>
              </a:lnSpc>
              <a:spcBef>
                <a:spcPts val="340"/>
              </a:spcBef>
            </a:pPr>
            <a:r>
              <a:rPr dirty="0" sz="1400" spc="-5" b="1">
                <a:latin typeface="Arial"/>
                <a:cs typeface="Arial"/>
              </a:rPr>
              <a:t>Insufficient oxygen promotes growth of  </a:t>
            </a:r>
            <a:r>
              <a:rPr dirty="0" sz="1400" spc="-5" b="1">
                <a:solidFill>
                  <a:srgbClr val="009A9A"/>
                </a:solidFill>
                <a:latin typeface="Arial"/>
                <a:cs typeface="Arial"/>
              </a:rPr>
              <a:t>filamentous organisms </a:t>
            </a:r>
            <a:r>
              <a:rPr dirty="0" sz="1400" spc="-5" b="1">
                <a:latin typeface="Arial"/>
                <a:cs typeface="Arial"/>
              </a:rPr>
              <a:t>affecting </a:t>
            </a:r>
            <a:r>
              <a:rPr dirty="0" sz="1400" spc="-5" b="1">
                <a:solidFill>
                  <a:srgbClr val="009A9A"/>
                </a:solidFill>
                <a:latin typeface="Arial"/>
                <a:cs typeface="Arial"/>
              </a:rPr>
              <a:t>sludge  settleability</a:t>
            </a:r>
            <a:endParaRPr sz="1400">
              <a:latin typeface="Arial"/>
              <a:cs typeface="Arial"/>
            </a:endParaRPr>
          </a:p>
          <a:p>
            <a:pPr marL="821055" marR="376555">
              <a:lnSpc>
                <a:spcPts val="1510"/>
              </a:lnSpc>
              <a:spcBef>
                <a:spcPts val="345"/>
              </a:spcBef>
            </a:pPr>
            <a:r>
              <a:rPr dirty="0" sz="1400" spc="-5" b="1">
                <a:latin typeface="Arial"/>
                <a:cs typeface="Arial"/>
              </a:rPr>
              <a:t>using a </a:t>
            </a:r>
            <a:r>
              <a:rPr dirty="0" sz="1400" spc="-5" b="1">
                <a:solidFill>
                  <a:srgbClr val="009A9A"/>
                </a:solidFill>
                <a:latin typeface="Arial"/>
                <a:cs typeface="Arial"/>
              </a:rPr>
              <a:t>portable </a:t>
            </a:r>
            <a:r>
              <a:rPr dirty="0" sz="1400" spc="-5" b="1">
                <a:latin typeface="Arial"/>
                <a:cs typeface="Arial"/>
              </a:rPr>
              <a:t>hand-held DO meter or  measured continuously by </a:t>
            </a:r>
            <a:r>
              <a:rPr dirty="0" sz="1400" spc="-5" b="1">
                <a:solidFill>
                  <a:srgbClr val="009A9A"/>
                </a:solidFill>
                <a:latin typeface="Arial"/>
                <a:cs typeface="Arial"/>
              </a:rPr>
              <a:t>on-line </a:t>
            </a:r>
            <a:r>
              <a:rPr dirty="0" sz="1400" spc="-10" b="1">
                <a:latin typeface="Arial"/>
                <a:cs typeface="Arial"/>
              </a:rPr>
              <a:t>DO  </a:t>
            </a:r>
            <a:r>
              <a:rPr dirty="0" sz="1400" spc="-5" b="1">
                <a:latin typeface="Arial"/>
                <a:cs typeface="Arial"/>
              </a:rPr>
              <a:t>sensor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1996" y="5858255"/>
            <a:ext cx="4572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3620" y="6984492"/>
            <a:ext cx="129539" cy="1295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93620" y="7665719"/>
            <a:ext cx="129539" cy="1341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93620" y="8135873"/>
            <a:ext cx="129539" cy="1333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98091" y="5864352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1805939">
              <a:lnSpc>
                <a:spcPct val="100000"/>
              </a:lnSpc>
              <a:spcBef>
                <a:spcPts val="5"/>
              </a:spcBef>
            </a:pPr>
            <a:r>
              <a:rPr dirty="0" sz="1050" spc="-5">
                <a:solidFill>
                  <a:srgbClr val="3365FF"/>
                </a:solidFill>
                <a:latin typeface="Arial"/>
                <a:cs typeface="Arial"/>
              </a:rPr>
              <a:t>Sludge Volume Index</a:t>
            </a:r>
            <a:r>
              <a:rPr dirty="0" sz="1050" spc="-20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365FF"/>
                </a:solidFill>
                <a:latin typeface="Arial"/>
                <a:cs typeface="Arial"/>
              </a:rPr>
              <a:t>SVI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973455" marR="285750">
              <a:lnSpc>
                <a:spcPct val="100000"/>
              </a:lnSpc>
              <a:spcBef>
                <a:spcPts val="1450"/>
              </a:spcBef>
            </a:pPr>
            <a:r>
              <a:rPr dirty="0" sz="1400" spc="-5" b="1">
                <a:latin typeface="Arial"/>
                <a:cs typeface="Arial"/>
              </a:rPr>
              <a:t>SVI is used as an indication of </a:t>
            </a:r>
            <a:r>
              <a:rPr dirty="0" sz="1400" spc="-5" b="1">
                <a:solidFill>
                  <a:srgbClr val="9ACC00"/>
                </a:solidFill>
                <a:latin typeface="Arial"/>
                <a:cs typeface="Arial"/>
              </a:rPr>
              <a:t>settling  characteristics </a:t>
            </a:r>
            <a:r>
              <a:rPr dirty="0" sz="1400" spc="-5" b="1">
                <a:latin typeface="Arial"/>
                <a:cs typeface="Arial"/>
              </a:rPr>
              <a:t>of sludge and to  determine </a:t>
            </a:r>
            <a:r>
              <a:rPr dirty="0" sz="1400" spc="-5" b="1">
                <a:solidFill>
                  <a:srgbClr val="9A00FF"/>
                </a:solidFill>
                <a:latin typeface="Arial"/>
                <a:cs typeface="Arial"/>
              </a:rPr>
              <a:t>recirculation</a:t>
            </a:r>
            <a:r>
              <a:rPr dirty="0" sz="1400" spc="15" b="1">
                <a:solidFill>
                  <a:srgbClr val="9A00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9A00FF"/>
                </a:solidFill>
                <a:latin typeface="Arial"/>
                <a:cs typeface="Arial"/>
              </a:rPr>
              <a:t>ratio</a:t>
            </a:r>
            <a:endParaRPr sz="1400">
              <a:latin typeface="Arial"/>
              <a:cs typeface="Arial"/>
            </a:endParaRPr>
          </a:p>
          <a:p>
            <a:pPr marL="973455" marR="836930">
              <a:lnSpc>
                <a:spcPct val="100000"/>
              </a:lnSpc>
              <a:spcBef>
                <a:spcPts val="340"/>
              </a:spcBef>
            </a:pPr>
            <a:r>
              <a:rPr dirty="0" sz="1400" spc="-5" b="1">
                <a:latin typeface="Arial"/>
                <a:cs typeface="Arial"/>
              </a:rPr>
              <a:t>Poor settling sludge results in a  </a:t>
            </a:r>
            <a:r>
              <a:rPr dirty="0" sz="1400" spc="-5" b="1">
                <a:solidFill>
                  <a:srgbClr val="009A9A"/>
                </a:solidFill>
                <a:latin typeface="Arial"/>
                <a:cs typeface="Arial"/>
              </a:rPr>
              <a:t>reduced BOD removal</a:t>
            </a:r>
            <a:r>
              <a:rPr dirty="0" sz="1400" spc="40" b="1">
                <a:solidFill>
                  <a:srgbClr val="009A9A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9A9A"/>
                </a:solidFill>
                <a:latin typeface="Arial"/>
                <a:cs typeface="Arial"/>
              </a:rPr>
              <a:t>efficiency</a:t>
            </a:r>
            <a:endParaRPr sz="1400">
              <a:latin typeface="Arial"/>
              <a:cs typeface="Arial"/>
            </a:endParaRPr>
          </a:p>
          <a:p>
            <a:pPr marL="973455" marR="277495">
              <a:lnSpc>
                <a:spcPct val="100000"/>
              </a:lnSpc>
              <a:spcBef>
                <a:spcPts val="335"/>
              </a:spcBef>
            </a:pPr>
            <a:r>
              <a:rPr dirty="0" sz="1400" spc="-5" b="1">
                <a:solidFill>
                  <a:srgbClr val="009A9A"/>
                </a:solidFill>
                <a:latin typeface="Arial"/>
                <a:cs typeface="Arial"/>
              </a:rPr>
              <a:t>SVI :&lt;50 excellent,50-100 good,100-150  satisfactory, &gt;150 very poor (bulking  of sludge)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8944" y="2439923"/>
            <a:ext cx="108966" cy="11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18944" y="2638805"/>
            <a:ext cx="108966" cy="117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18944" y="2843022"/>
            <a:ext cx="108966" cy="112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8944" y="3042666"/>
            <a:ext cx="108966" cy="1165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98091" y="1411224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60020" rIns="0" bIns="0" rtlCol="0" vert="horz">
            <a:spAutoFit/>
          </a:bodyPr>
          <a:lstStyle/>
          <a:p>
            <a:pPr marL="2241550">
              <a:lnSpc>
                <a:spcPct val="100000"/>
              </a:lnSpc>
              <a:spcBef>
                <a:spcPts val="1260"/>
              </a:spcBef>
            </a:pPr>
            <a:r>
              <a:rPr dirty="0" sz="1650" spc="-5">
                <a:solidFill>
                  <a:srgbClr val="3365FF"/>
                </a:solidFill>
                <a:latin typeface="Arial"/>
                <a:cs typeface="Arial"/>
              </a:rPr>
              <a:t>Nutrients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897255" marR="160020">
              <a:lnSpc>
                <a:spcPct val="110000"/>
              </a:lnSpc>
            </a:pPr>
            <a:r>
              <a:rPr dirty="0" sz="1200" b="1">
                <a:latin typeface="Arial"/>
                <a:cs typeface="Arial"/>
              </a:rPr>
              <a:t>Many industrial effluents </a:t>
            </a:r>
            <a:r>
              <a:rPr dirty="0" sz="1200" spc="-5" b="1">
                <a:solidFill>
                  <a:srgbClr val="009A9A"/>
                </a:solidFill>
                <a:latin typeface="Arial"/>
                <a:cs typeface="Arial"/>
              </a:rPr>
              <a:t>lack </a:t>
            </a:r>
            <a:r>
              <a:rPr dirty="0" sz="1200" b="1">
                <a:solidFill>
                  <a:srgbClr val="009A9A"/>
                </a:solidFill>
                <a:latin typeface="Arial"/>
                <a:cs typeface="Arial"/>
              </a:rPr>
              <a:t>in nutrients  </a:t>
            </a:r>
            <a:r>
              <a:rPr dirty="0" sz="1200" spc="-5" b="1">
                <a:solidFill>
                  <a:srgbClr val="009A9A"/>
                </a:solidFill>
                <a:latin typeface="Arial"/>
                <a:cs typeface="Arial"/>
              </a:rPr>
              <a:t>Nutrient balance </a:t>
            </a:r>
            <a:r>
              <a:rPr dirty="0" sz="1200" spc="-5" b="1">
                <a:latin typeface="Arial"/>
                <a:cs typeface="Arial"/>
              </a:rPr>
              <a:t>should be periodically </a:t>
            </a:r>
            <a:r>
              <a:rPr dirty="0" sz="1200" spc="-10" b="1">
                <a:latin typeface="Arial"/>
                <a:cs typeface="Arial"/>
              </a:rPr>
              <a:t>checked  </a:t>
            </a:r>
            <a:r>
              <a:rPr dirty="0" sz="1200" spc="-5" b="1">
                <a:latin typeface="Arial"/>
                <a:cs typeface="Arial"/>
              </a:rPr>
              <a:t>The </a:t>
            </a:r>
            <a:r>
              <a:rPr dirty="0" sz="1200" spc="-5" b="1">
                <a:solidFill>
                  <a:srgbClr val="33339A"/>
                </a:solidFill>
                <a:latin typeface="Arial"/>
                <a:cs typeface="Arial"/>
              </a:rPr>
              <a:t>rule of thumb </a:t>
            </a:r>
            <a:r>
              <a:rPr dirty="0" sz="1200" spc="-5" b="1">
                <a:latin typeface="Arial"/>
                <a:cs typeface="Arial"/>
              </a:rPr>
              <a:t>for BOD5: N: </a:t>
            </a:r>
            <a:r>
              <a:rPr dirty="0" sz="1200" b="1">
                <a:latin typeface="Arial"/>
                <a:cs typeface="Arial"/>
              </a:rPr>
              <a:t>P ~ </a:t>
            </a:r>
            <a:r>
              <a:rPr dirty="0" sz="1200" spc="-5" b="1">
                <a:latin typeface="Arial"/>
                <a:cs typeface="Arial"/>
              </a:rPr>
              <a:t>100: 5: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1.</a:t>
            </a:r>
            <a:endParaRPr sz="1200">
              <a:latin typeface="Arial"/>
              <a:cs typeface="Arial"/>
            </a:endParaRPr>
          </a:p>
          <a:p>
            <a:pPr marL="897255" marR="465455">
              <a:lnSpc>
                <a:spcPts val="1300"/>
              </a:lnSpc>
              <a:spcBef>
                <a:spcPts val="305"/>
              </a:spcBef>
            </a:pPr>
            <a:r>
              <a:rPr dirty="0" sz="1200" spc="-10" b="1">
                <a:latin typeface="Arial"/>
                <a:cs typeface="Arial"/>
              </a:rPr>
              <a:t>Typical </a:t>
            </a:r>
            <a:r>
              <a:rPr dirty="0" sz="1200" spc="-5" b="1">
                <a:latin typeface="Arial"/>
                <a:cs typeface="Arial"/>
              </a:rPr>
              <a:t>signs of </a:t>
            </a:r>
            <a:r>
              <a:rPr dirty="0" sz="1200" b="1">
                <a:solidFill>
                  <a:srgbClr val="9A00FF"/>
                </a:solidFill>
                <a:latin typeface="Arial"/>
                <a:cs typeface="Arial"/>
              </a:rPr>
              <a:t>nutrient deficiency </a:t>
            </a:r>
            <a:r>
              <a:rPr dirty="0" sz="1200" spc="-10" b="1">
                <a:latin typeface="Arial"/>
                <a:cs typeface="Arial"/>
              </a:rPr>
              <a:t>are  </a:t>
            </a:r>
            <a:r>
              <a:rPr dirty="0" sz="1200" b="1">
                <a:latin typeface="Arial"/>
                <a:cs typeface="Arial"/>
              </a:rPr>
              <a:t>filamentous growth </a:t>
            </a:r>
            <a:r>
              <a:rPr dirty="0" sz="1200" spc="-5" b="1">
                <a:latin typeface="Arial"/>
                <a:cs typeface="Arial"/>
              </a:rPr>
              <a:t>and bulking of </a:t>
            </a:r>
            <a:r>
              <a:rPr dirty="0" sz="1200" spc="-10" b="1">
                <a:latin typeface="Arial"/>
                <a:cs typeface="Arial"/>
              </a:rPr>
              <a:t>activated  </a:t>
            </a:r>
            <a:r>
              <a:rPr dirty="0" sz="1200" b="1">
                <a:latin typeface="Arial"/>
                <a:cs typeface="Arial"/>
              </a:rPr>
              <a:t>sludge.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91996" y="5858255"/>
            <a:ext cx="4572000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93620" y="7196328"/>
            <a:ext cx="112775" cy="112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93620" y="7524750"/>
            <a:ext cx="112775" cy="1165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93620" y="7998714"/>
            <a:ext cx="112775" cy="1165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498091" y="5864352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348865" marR="414655" indent="-1164590">
              <a:lnSpc>
                <a:spcPct val="100000"/>
              </a:lnSpc>
              <a:spcBef>
                <a:spcPts val="730"/>
              </a:spcBef>
            </a:pPr>
            <a:r>
              <a:rPr dirty="0" sz="1050" spc="-5">
                <a:solidFill>
                  <a:srgbClr val="3365FF"/>
                </a:solidFill>
                <a:latin typeface="Arial"/>
                <a:cs typeface="Arial"/>
              </a:rPr>
              <a:t>Performance Monitoring of Physical and Chemical  </a:t>
            </a:r>
            <a:r>
              <a:rPr dirty="0" sz="1050">
                <a:solidFill>
                  <a:srgbClr val="3365FF"/>
                </a:solidFill>
                <a:latin typeface="Arial"/>
                <a:cs typeface="Arial"/>
              </a:rPr>
              <a:t>Processes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973455" marR="607060" indent="-171450">
              <a:lnSpc>
                <a:spcPts val="1150"/>
              </a:lnSpc>
              <a:spcBef>
                <a:spcPts val="795"/>
              </a:spcBef>
            </a:pPr>
            <a:r>
              <a:rPr dirty="0" u="sng" sz="12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Heavy Metals </a:t>
            </a:r>
            <a:r>
              <a:rPr dirty="0" u="sng" sz="1200" spc="-5" b="1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Removal by Precipitation and 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Coagulation</a:t>
            </a:r>
            <a:r>
              <a:rPr dirty="0" u="sng" sz="12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Reactions</a:t>
            </a:r>
            <a:endParaRPr sz="1200">
              <a:latin typeface="Arial"/>
              <a:cs typeface="Arial"/>
            </a:endParaRPr>
          </a:p>
          <a:p>
            <a:pPr marL="973455" marR="309880">
              <a:lnSpc>
                <a:spcPts val="1150"/>
              </a:lnSpc>
              <a:spcBef>
                <a:spcPts val="290"/>
              </a:spcBef>
            </a:pPr>
            <a:r>
              <a:rPr dirty="0" sz="1200" spc="-5" b="1">
                <a:latin typeface="Arial"/>
                <a:cs typeface="Arial"/>
              </a:rPr>
              <a:t>Coagulation and precipitation reactions work  best within narrow pH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range</a:t>
            </a:r>
            <a:endParaRPr sz="1200">
              <a:latin typeface="Arial"/>
              <a:cs typeface="Arial"/>
            </a:endParaRPr>
          </a:p>
          <a:p>
            <a:pPr marL="973455" marR="390525">
              <a:lnSpc>
                <a:spcPct val="80000"/>
              </a:lnSpc>
              <a:spcBef>
                <a:spcPts val="300"/>
              </a:spcBef>
            </a:pPr>
            <a:r>
              <a:rPr dirty="0" sz="1200" spc="-5" b="1">
                <a:latin typeface="Arial"/>
                <a:cs typeface="Arial"/>
              </a:rPr>
              <a:t>Solubility </a:t>
            </a:r>
            <a:r>
              <a:rPr dirty="0" sz="1200" b="1">
                <a:latin typeface="Arial"/>
                <a:cs typeface="Arial"/>
              </a:rPr>
              <a:t>of </a:t>
            </a:r>
            <a:r>
              <a:rPr dirty="0" sz="1200" spc="-5" b="1">
                <a:latin typeface="Arial"/>
                <a:cs typeface="Arial"/>
              </a:rPr>
              <a:t>metals </a:t>
            </a:r>
            <a:r>
              <a:rPr dirty="0" sz="1200" b="1">
                <a:latin typeface="Arial"/>
                <a:cs typeface="Arial"/>
              </a:rPr>
              <a:t>is controlled by the  solution pH where it is lowest </a:t>
            </a:r>
            <a:r>
              <a:rPr dirty="0" sz="1200" spc="-5" b="1">
                <a:latin typeface="Arial"/>
                <a:cs typeface="Arial"/>
              </a:rPr>
              <a:t>at </a:t>
            </a:r>
            <a:r>
              <a:rPr dirty="0" sz="1200" b="1">
                <a:latin typeface="Arial"/>
                <a:cs typeface="Arial"/>
              </a:rPr>
              <a:t>the point</a:t>
            </a:r>
            <a:r>
              <a:rPr dirty="0" sz="1200" spc="-17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of  </a:t>
            </a:r>
            <a:r>
              <a:rPr dirty="0" sz="1200" b="1">
                <a:solidFill>
                  <a:srgbClr val="9A00FF"/>
                </a:solidFill>
                <a:latin typeface="Arial"/>
                <a:cs typeface="Arial"/>
              </a:rPr>
              <a:t>minimum</a:t>
            </a:r>
            <a:r>
              <a:rPr dirty="0" sz="1200" spc="-15" b="1">
                <a:solidFill>
                  <a:srgbClr val="9A00F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9A00FF"/>
                </a:solidFill>
                <a:latin typeface="Arial"/>
                <a:cs typeface="Arial"/>
              </a:rPr>
              <a:t>solubility</a:t>
            </a:r>
            <a:endParaRPr sz="1200">
              <a:latin typeface="Arial"/>
              <a:cs typeface="Arial"/>
            </a:endParaRPr>
          </a:p>
          <a:p>
            <a:pPr marL="973455">
              <a:lnSpc>
                <a:spcPct val="100000"/>
              </a:lnSpc>
            </a:pPr>
            <a:r>
              <a:rPr dirty="0" sz="1200" spc="-5" b="1">
                <a:solidFill>
                  <a:srgbClr val="9A00FF"/>
                </a:solidFill>
                <a:latin typeface="Arial"/>
                <a:cs typeface="Arial"/>
              </a:rPr>
              <a:t>pH </a:t>
            </a:r>
            <a:r>
              <a:rPr dirty="0" sz="1200" spc="-5" b="1">
                <a:latin typeface="Arial"/>
                <a:cs typeface="Arial"/>
              </a:rPr>
              <a:t>is the most useful parameter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monitored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8295" y="1777995"/>
            <a:ext cx="33020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62075" marR="5080" indent="-1362710">
              <a:lnSpc>
                <a:spcPct val="100000"/>
              </a:lnSpc>
              <a:spcBef>
                <a:spcPts val="95"/>
              </a:spcBef>
            </a:pPr>
            <a:r>
              <a:rPr dirty="0" sz="950" spc="-5">
                <a:solidFill>
                  <a:srgbClr val="3365FF"/>
                </a:solidFill>
                <a:latin typeface="Arial"/>
                <a:cs typeface="Arial"/>
              </a:rPr>
              <a:t>Performance Monitoring and Testing Guide for Biological Unit  Processes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3620" y="2531364"/>
            <a:ext cx="100583" cy="100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93620" y="2714244"/>
            <a:ext cx="100583" cy="100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93620" y="2897123"/>
            <a:ext cx="100583" cy="100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93620" y="3080004"/>
            <a:ext cx="100583" cy="100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3620" y="3262884"/>
            <a:ext cx="100583" cy="100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93620" y="3445764"/>
            <a:ext cx="100583" cy="100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93620" y="3628644"/>
            <a:ext cx="100583" cy="100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300477" y="2158150"/>
            <a:ext cx="1659889" cy="160401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9"/>
              </a:spcBef>
            </a:pP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Activated</a:t>
            </a:r>
            <a:r>
              <a:rPr dirty="0" u="sng" sz="1600" spc="-7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Sludge</a:t>
            </a:r>
            <a:endParaRPr sz="1600">
              <a:latin typeface="Arial"/>
              <a:cs typeface="Arial"/>
            </a:endParaRPr>
          </a:p>
          <a:p>
            <a:pPr marL="171450" marR="1127760">
              <a:lnSpc>
                <a:spcPct val="120000"/>
              </a:lnSpc>
              <a:spcBef>
                <a:spcPts val="15"/>
              </a:spcBef>
            </a:pPr>
            <a:r>
              <a:rPr dirty="0" sz="1000" spc="-5" b="1">
                <a:latin typeface="Arial"/>
                <a:cs typeface="Arial"/>
              </a:rPr>
              <a:t>PH  </a:t>
            </a:r>
            <a:r>
              <a:rPr dirty="0" sz="1000" b="1">
                <a:latin typeface="Arial"/>
                <a:cs typeface="Arial"/>
              </a:rPr>
              <a:t>DO  </a:t>
            </a:r>
            <a:r>
              <a:rPr dirty="0" sz="1000" spc="-5" b="1">
                <a:latin typeface="Arial"/>
                <a:cs typeface="Arial"/>
              </a:rPr>
              <a:t>MLSS</a:t>
            </a:r>
            <a:endParaRPr sz="10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40"/>
              </a:spcBef>
            </a:pPr>
            <a:r>
              <a:rPr dirty="0" sz="1000" spc="-5" b="1">
                <a:latin typeface="Arial"/>
                <a:cs typeface="Arial"/>
              </a:rPr>
              <a:t>MLVSS</a:t>
            </a:r>
            <a:endParaRPr sz="1000">
              <a:latin typeface="Arial"/>
              <a:cs typeface="Arial"/>
            </a:endParaRPr>
          </a:p>
          <a:p>
            <a:pPr marL="171450" marR="379730">
              <a:lnSpc>
                <a:spcPct val="120000"/>
              </a:lnSpc>
            </a:pPr>
            <a:r>
              <a:rPr dirty="0" sz="1000" spc="-5" b="1">
                <a:latin typeface="Arial"/>
                <a:cs typeface="Arial"/>
              </a:rPr>
              <a:t>OXYGEN</a:t>
            </a:r>
            <a:r>
              <a:rPr dirty="0" sz="1000" spc="-7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UPTAKE  NUTRIENTS</a:t>
            </a:r>
            <a:endParaRPr sz="1000">
              <a:latin typeface="Arial"/>
              <a:cs typeface="Arial"/>
            </a:endParaRPr>
          </a:p>
          <a:p>
            <a:pPr marL="171450">
              <a:lnSpc>
                <a:spcPct val="100000"/>
              </a:lnSpc>
              <a:spcBef>
                <a:spcPts val="240"/>
              </a:spcBef>
            </a:pPr>
            <a:r>
              <a:rPr dirty="0" sz="1000" spc="-5" b="1">
                <a:latin typeface="Arial"/>
                <a:cs typeface="Arial"/>
              </a:rPr>
              <a:t>SVI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21009" y="2456480"/>
            <a:ext cx="1004569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065" marR="680085" indent="-12700">
              <a:lnSpc>
                <a:spcPct val="120000"/>
              </a:lnSpc>
              <a:spcBef>
                <a:spcPts val="100"/>
              </a:spcBef>
            </a:pPr>
            <a:r>
              <a:rPr dirty="0" sz="1000" spc="-5" b="1">
                <a:latin typeface="Arial"/>
                <a:cs typeface="Arial"/>
              </a:rPr>
              <a:t>Daily  </a:t>
            </a:r>
            <a:r>
              <a:rPr dirty="0" sz="1000" b="1">
                <a:latin typeface="Arial"/>
                <a:cs typeface="Arial"/>
              </a:rPr>
              <a:t>Daily</a:t>
            </a:r>
            <a:endParaRPr sz="1000">
              <a:latin typeface="Arial"/>
              <a:cs typeface="Arial"/>
            </a:endParaRPr>
          </a:p>
          <a:p>
            <a:pPr marL="12700" marR="5080" indent="-3810">
              <a:lnSpc>
                <a:spcPct val="120000"/>
              </a:lnSpc>
            </a:pPr>
            <a:r>
              <a:rPr dirty="0" sz="1000" spc="-5" b="1">
                <a:latin typeface="Arial"/>
                <a:cs typeface="Arial"/>
              </a:rPr>
              <a:t>Daily/weekly  Weekly/monthly  Weekly/monthly  Weekly/monthly  Weekly/monthly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98091" y="1411224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91996" y="5858255"/>
            <a:ext cx="4572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68473" y="6705600"/>
            <a:ext cx="113537" cy="1173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68473" y="6925818"/>
            <a:ext cx="113537" cy="1173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68473" y="7146035"/>
            <a:ext cx="113537" cy="1135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268473" y="7549895"/>
            <a:ext cx="113537" cy="112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68473" y="7765542"/>
            <a:ext cx="113537" cy="1173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68473" y="7985759"/>
            <a:ext cx="113537" cy="1173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68473" y="8205978"/>
            <a:ext cx="113537" cy="1173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498091" y="5864352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1824989" marR="668655" indent="-386080">
              <a:lnSpc>
                <a:spcPct val="100000"/>
              </a:lnSpc>
            </a:pPr>
            <a:r>
              <a:rPr dirty="0" sz="1300">
                <a:solidFill>
                  <a:srgbClr val="3365FF"/>
                </a:solidFill>
                <a:latin typeface="Arial"/>
                <a:cs typeface="Arial"/>
              </a:rPr>
              <a:t>PRACTICE OF</a:t>
            </a:r>
            <a:r>
              <a:rPr dirty="0" sz="1300" spc="-90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365FF"/>
                </a:solidFill>
                <a:latin typeface="Arial"/>
                <a:cs typeface="Arial"/>
              </a:rPr>
              <a:t>PERFORMANCE  MONITORING</a:t>
            </a:r>
            <a:r>
              <a:rPr dirty="0" sz="1300" spc="-15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365FF"/>
                </a:solidFill>
                <a:latin typeface="Arial"/>
                <a:cs typeface="Arial"/>
              </a:rPr>
              <a:t>WILL…</a:t>
            </a:r>
            <a:endParaRPr sz="1300">
              <a:latin typeface="Arial"/>
              <a:cs typeface="Arial"/>
            </a:endParaRPr>
          </a:p>
          <a:p>
            <a:pPr marL="947419" marR="886460">
              <a:lnSpc>
                <a:spcPct val="120000"/>
              </a:lnSpc>
              <a:spcBef>
                <a:spcPts val="1205"/>
              </a:spcBef>
            </a:pPr>
            <a:r>
              <a:rPr dirty="0" sz="1200" spc="-5" b="1">
                <a:latin typeface="Arial"/>
                <a:cs typeface="Arial"/>
              </a:rPr>
              <a:t>Cultivate the maintenance culture  </a:t>
            </a:r>
            <a:r>
              <a:rPr dirty="0" sz="1200" b="1">
                <a:latin typeface="Arial"/>
                <a:cs typeface="Arial"/>
              </a:rPr>
              <a:t>Cultivate self monitoring </a:t>
            </a:r>
            <a:r>
              <a:rPr dirty="0" sz="1200" spc="-5" b="1">
                <a:latin typeface="Arial"/>
                <a:cs typeface="Arial"/>
              </a:rPr>
              <a:t>&amp;</a:t>
            </a:r>
            <a:r>
              <a:rPr dirty="0" sz="1200" spc="-1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regulation</a:t>
            </a:r>
            <a:endParaRPr sz="1200">
              <a:latin typeface="Arial"/>
              <a:cs typeface="Arial"/>
            </a:endParaRPr>
          </a:p>
          <a:p>
            <a:pPr marL="947419" marR="387350">
              <a:lnSpc>
                <a:spcPct val="100000"/>
              </a:lnSpc>
              <a:spcBef>
                <a:spcPts val="285"/>
              </a:spcBef>
            </a:pPr>
            <a:r>
              <a:rPr dirty="0" sz="1200" spc="-5" b="1">
                <a:latin typeface="Arial"/>
                <a:cs typeface="Arial"/>
              </a:rPr>
              <a:t>Ensure continued optimal performance (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TIP-  TOP) </a:t>
            </a:r>
            <a:r>
              <a:rPr dirty="0" sz="1200" spc="-5" b="1">
                <a:latin typeface="Arial"/>
                <a:cs typeface="Arial"/>
              </a:rPr>
              <a:t>of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IETS</a:t>
            </a:r>
            <a:endParaRPr sz="1200">
              <a:latin typeface="Arial"/>
              <a:cs typeface="Arial"/>
            </a:endParaRPr>
          </a:p>
          <a:p>
            <a:pPr marL="947419" marR="648970">
              <a:lnSpc>
                <a:spcPct val="120000"/>
              </a:lnSpc>
            </a:pPr>
            <a:r>
              <a:rPr dirty="0" sz="1200" spc="-5" b="1">
                <a:latin typeface="Arial"/>
                <a:cs typeface="Arial"/>
              </a:rPr>
              <a:t>Ensure continued regulatory compliance  Help avoid IETS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failure</a:t>
            </a:r>
            <a:endParaRPr sz="1200">
              <a:latin typeface="Arial"/>
              <a:cs typeface="Arial"/>
            </a:endParaRPr>
          </a:p>
          <a:p>
            <a:pPr marL="947419" marR="1047750">
              <a:lnSpc>
                <a:spcPct val="120000"/>
              </a:lnSpc>
            </a:pPr>
            <a:r>
              <a:rPr dirty="0" sz="1200" spc="-5" b="1">
                <a:latin typeface="Arial"/>
                <a:cs typeface="Arial"/>
              </a:rPr>
              <a:t>Help avoid costly recovery action  Help avoid regulatory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enforcement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091" y="1411224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050">
              <a:latin typeface="Times New Roman"/>
              <a:cs typeface="Times New Roman"/>
            </a:endParaRPr>
          </a:p>
          <a:p>
            <a:pPr algn="ctr" marL="1657985" marR="1381760">
              <a:lnSpc>
                <a:spcPct val="100000"/>
              </a:lnSpc>
            </a:pPr>
            <a:r>
              <a:rPr dirty="0" sz="2400" spc="70">
                <a:solidFill>
                  <a:srgbClr val="0000FF"/>
                </a:solidFill>
                <a:latin typeface="Calibri"/>
                <a:cs typeface="Calibri"/>
              </a:rPr>
              <a:t>SECTION</a:t>
            </a:r>
            <a:r>
              <a:rPr dirty="0" sz="2400" spc="-1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Calibri"/>
                <a:cs typeface="Calibri"/>
              </a:rPr>
              <a:t>15 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IE2009</a:t>
            </a:r>
            <a:endParaRPr sz="2400">
              <a:latin typeface="Calibri"/>
              <a:cs typeface="Calibri"/>
            </a:endParaRPr>
          </a:p>
          <a:p>
            <a:pPr algn="ctr" marL="269240">
              <a:lnSpc>
                <a:spcPct val="100000"/>
              </a:lnSpc>
              <a:spcBef>
                <a:spcPts val="1070"/>
              </a:spcBef>
            </a:pPr>
            <a:r>
              <a:rPr dirty="0" sz="1600" spc="-20">
                <a:solidFill>
                  <a:srgbClr val="FF339A"/>
                </a:solidFill>
                <a:latin typeface="Calibri"/>
                <a:cs typeface="Calibri"/>
              </a:rPr>
              <a:t>Contravention</a:t>
            </a:r>
            <a:r>
              <a:rPr dirty="0" sz="1600" spc="-35">
                <a:solidFill>
                  <a:srgbClr val="FF339A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339A"/>
                </a:solidFill>
                <a:latin typeface="Calibri"/>
                <a:cs typeface="Calibri"/>
              </a:rPr>
              <a:t>Licence</a:t>
            </a:r>
            <a:endParaRPr sz="1600">
              <a:latin typeface="Calibri"/>
              <a:cs typeface="Calibri"/>
            </a:endParaRPr>
          </a:p>
          <a:p>
            <a:pPr marL="1426210" indent="-72390">
              <a:lnSpc>
                <a:spcPct val="100000"/>
              </a:lnSpc>
              <a:spcBef>
                <a:spcPts val="960"/>
              </a:spcBef>
              <a:buSzPct val="93750"/>
              <a:buFont typeface="Arial"/>
              <a:buChar char="•"/>
              <a:tabLst>
                <a:tab pos="1426845" algn="l"/>
              </a:tabLst>
            </a:pPr>
            <a:r>
              <a:rPr dirty="0" sz="1600" spc="-15">
                <a:solidFill>
                  <a:srgbClr val="0000FF"/>
                </a:solidFill>
                <a:latin typeface="Calibri"/>
                <a:cs typeface="Calibri"/>
              </a:rPr>
              <a:t>Polluter </a:t>
            </a:r>
            <a:r>
              <a:rPr dirty="0" sz="1600" spc="-25">
                <a:solidFill>
                  <a:srgbClr val="0000FF"/>
                </a:solidFill>
                <a:latin typeface="Calibri"/>
                <a:cs typeface="Calibri"/>
              </a:rPr>
              <a:t>pay</a:t>
            </a:r>
            <a:r>
              <a:rPr dirty="0" sz="1600" spc="-5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Calibri"/>
                <a:cs typeface="Calibri"/>
              </a:rPr>
              <a:t>principle</a:t>
            </a:r>
            <a:endParaRPr sz="1600">
              <a:latin typeface="Calibri"/>
              <a:cs typeface="Calibri"/>
            </a:endParaRPr>
          </a:p>
          <a:p>
            <a:pPr marL="1426210" indent="-72390">
              <a:lnSpc>
                <a:spcPct val="100000"/>
              </a:lnSpc>
              <a:spcBef>
                <a:spcPts val="960"/>
              </a:spcBef>
              <a:buSzPct val="93750"/>
              <a:buFont typeface="Arial"/>
              <a:buChar char="•"/>
              <a:tabLst>
                <a:tab pos="1426845" algn="l"/>
              </a:tabLst>
            </a:pPr>
            <a:r>
              <a:rPr dirty="0" sz="1600">
                <a:solidFill>
                  <a:srgbClr val="0000FF"/>
                </a:solidFill>
                <a:latin typeface="Calibri"/>
                <a:cs typeface="Calibri"/>
              </a:rPr>
              <a:t>Licence </a:t>
            </a:r>
            <a:r>
              <a:rPr dirty="0" sz="1600" spc="-15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dirty="0" sz="1600" spc="-7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0000FF"/>
                </a:solidFill>
                <a:latin typeface="Calibri"/>
                <a:cs typeface="Calibri"/>
              </a:rPr>
              <a:t>pollute</a:t>
            </a:r>
            <a:endParaRPr sz="1600">
              <a:latin typeface="Calibri"/>
              <a:cs typeface="Calibri"/>
            </a:endParaRPr>
          </a:p>
          <a:p>
            <a:pPr marL="1426210" indent="-72390">
              <a:lnSpc>
                <a:spcPct val="100000"/>
              </a:lnSpc>
              <a:spcBef>
                <a:spcPts val="960"/>
              </a:spcBef>
              <a:buSzPct val="93750"/>
              <a:buFont typeface="Arial"/>
              <a:buChar char="•"/>
              <a:tabLst>
                <a:tab pos="1426845" algn="l"/>
              </a:tabLst>
            </a:pPr>
            <a:r>
              <a:rPr dirty="0" sz="1600" spc="5">
                <a:solidFill>
                  <a:srgbClr val="0000FF"/>
                </a:solidFill>
                <a:latin typeface="Calibri"/>
                <a:cs typeface="Calibri"/>
              </a:rPr>
              <a:t>New </a:t>
            </a:r>
            <a:r>
              <a:rPr dirty="0" sz="1600" spc="-25">
                <a:solidFill>
                  <a:srgbClr val="0000FF"/>
                </a:solidFill>
                <a:latin typeface="Calibri"/>
                <a:cs typeface="Calibri"/>
              </a:rPr>
              <a:t>or </a:t>
            </a:r>
            <a:r>
              <a:rPr dirty="0" sz="1600" spc="15">
                <a:solidFill>
                  <a:srgbClr val="0000FF"/>
                </a:solidFill>
                <a:latin typeface="Calibri"/>
                <a:cs typeface="Calibri"/>
              </a:rPr>
              <a:t>Upgrading</a:t>
            </a:r>
            <a:r>
              <a:rPr dirty="0" sz="1600" spc="-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0000FF"/>
                </a:solidFill>
                <a:latin typeface="Calibri"/>
                <a:cs typeface="Calibri"/>
              </a:rPr>
              <a:t>IETS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498091" y="5864352"/>
            <a:ext cx="4559300" cy="3416300"/>
          </a:xfrm>
          <a:prstGeom prst="rect">
            <a:avLst/>
          </a:prstGeom>
          <a:solidFill>
            <a:srgbClr val="BBE0E3"/>
          </a:solidFill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 algn="ctr" marL="761365">
              <a:lnSpc>
                <a:spcPct val="100000"/>
              </a:lnSpc>
            </a:pPr>
            <a:r>
              <a:rPr dirty="0" sz="2400" spc="-5" b="1" i="1">
                <a:solidFill>
                  <a:srgbClr val="3365FF"/>
                </a:solidFill>
                <a:latin typeface="Brush Script MT"/>
                <a:cs typeface="Brush Script MT"/>
              </a:rPr>
              <a:t>….last not</a:t>
            </a:r>
            <a:r>
              <a:rPr dirty="0" sz="2400" spc="-40" b="1" i="1">
                <a:solidFill>
                  <a:srgbClr val="3365FF"/>
                </a:solidFill>
                <a:latin typeface="Brush Script MT"/>
                <a:cs typeface="Brush Script MT"/>
              </a:rPr>
              <a:t> </a:t>
            </a:r>
            <a:r>
              <a:rPr dirty="0" sz="2400" spc="-5" b="1" i="1">
                <a:solidFill>
                  <a:srgbClr val="3365FF"/>
                </a:solidFill>
                <a:latin typeface="Brush Script MT"/>
                <a:cs typeface="Brush Script MT"/>
              </a:rPr>
              <a:t>least……IE2009</a:t>
            </a:r>
            <a:endParaRPr sz="2400">
              <a:latin typeface="Brush Script MT"/>
              <a:cs typeface="Brush Script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algn="ctr" marL="76200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SECTION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 32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algn="ctr" marL="1043940" marR="274955" indent="1270">
              <a:lnSpc>
                <a:spcPct val="100000"/>
              </a:lnSpc>
            </a:pPr>
            <a:r>
              <a:rPr dirty="0" sz="1200" spc="-5" b="1">
                <a:solidFill>
                  <a:srgbClr val="3365FF"/>
                </a:solidFill>
                <a:latin typeface="Arial"/>
                <a:cs typeface="Arial"/>
              </a:rPr>
              <a:t>………besides compound (RM 2000 </a:t>
            </a:r>
            <a:r>
              <a:rPr dirty="0" sz="1200" spc="-10" b="1">
                <a:solidFill>
                  <a:srgbClr val="3365FF"/>
                </a:solidFill>
                <a:latin typeface="Arial"/>
                <a:cs typeface="Arial"/>
              </a:rPr>
              <a:t>each);  </a:t>
            </a:r>
            <a:r>
              <a:rPr dirty="0" sz="1200" spc="-5" b="1">
                <a:solidFill>
                  <a:srgbClr val="3365FF"/>
                </a:solidFill>
                <a:latin typeface="Arial"/>
                <a:cs typeface="Arial"/>
              </a:rPr>
              <a:t>conviction through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court action </a:t>
            </a:r>
            <a:r>
              <a:rPr dirty="0" sz="1200" spc="-5" b="1">
                <a:solidFill>
                  <a:srgbClr val="3365FF"/>
                </a:solidFill>
                <a:latin typeface="Arial"/>
                <a:cs typeface="Arial"/>
              </a:rPr>
              <a:t>carries a  maximum penalty of RM100,000 PLUS 5 </a:t>
            </a:r>
            <a:r>
              <a:rPr dirty="0" sz="1200" spc="-10" b="1">
                <a:solidFill>
                  <a:srgbClr val="3365FF"/>
                </a:solidFill>
                <a:latin typeface="Arial"/>
                <a:cs typeface="Arial"/>
              </a:rPr>
              <a:t>year  </a:t>
            </a:r>
            <a:r>
              <a:rPr dirty="0" sz="1200" b="1">
                <a:solidFill>
                  <a:srgbClr val="3365FF"/>
                </a:solidFill>
                <a:latin typeface="Arial"/>
                <a:cs typeface="Arial"/>
              </a:rPr>
              <a:t>jail……….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091" y="1411224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7100">
              <a:latin typeface="Times New Roman"/>
              <a:cs typeface="Times New Roman"/>
            </a:endParaRPr>
          </a:p>
          <a:p>
            <a:pPr algn="ctr" marL="760095">
              <a:lnSpc>
                <a:spcPct val="100000"/>
              </a:lnSpc>
            </a:pPr>
            <a:r>
              <a:rPr dirty="0" sz="4400" spc="-5" b="1" i="1">
                <a:solidFill>
                  <a:srgbClr val="3365FF"/>
                </a:solidFill>
                <a:latin typeface="Brush Script MT"/>
                <a:cs typeface="Brush Script MT"/>
              </a:rPr>
              <a:t>Thank</a:t>
            </a:r>
            <a:r>
              <a:rPr dirty="0" sz="4400" spc="-35" b="1" i="1">
                <a:solidFill>
                  <a:srgbClr val="3365FF"/>
                </a:solidFill>
                <a:latin typeface="Brush Script MT"/>
                <a:cs typeface="Brush Script MT"/>
              </a:rPr>
              <a:t> </a:t>
            </a:r>
            <a:r>
              <a:rPr dirty="0" sz="4400" b="1" i="1">
                <a:solidFill>
                  <a:srgbClr val="3365FF"/>
                </a:solidFill>
                <a:latin typeface="Brush Script MT"/>
                <a:cs typeface="Brush Script MT"/>
              </a:rPr>
              <a:t>You</a:t>
            </a:r>
            <a:endParaRPr sz="4400">
              <a:latin typeface="Brush Script MT"/>
              <a:cs typeface="Brush Script MT"/>
            </a:endParaRPr>
          </a:p>
          <a:p>
            <a:pPr algn="ctr" marL="762000">
              <a:lnSpc>
                <a:spcPct val="100000"/>
              </a:lnSpc>
              <a:spcBef>
                <a:spcPts val="180"/>
              </a:spcBef>
            </a:pPr>
            <a:r>
              <a:rPr dirty="0" sz="3000" b="1" i="1">
                <a:solidFill>
                  <a:srgbClr val="3365FF"/>
                </a:solidFill>
                <a:latin typeface="Brush Script MT"/>
                <a:cs typeface="Brush Script MT"/>
              </a:rPr>
              <a:t>Very</a:t>
            </a:r>
            <a:r>
              <a:rPr dirty="0" sz="3000" spc="-25" b="1" i="1">
                <a:solidFill>
                  <a:srgbClr val="3365FF"/>
                </a:solidFill>
                <a:latin typeface="Brush Script MT"/>
                <a:cs typeface="Brush Script MT"/>
              </a:rPr>
              <a:t> </a:t>
            </a:r>
            <a:r>
              <a:rPr dirty="0" sz="3000" b="1" i="1">
                <a:solidFill>
                  <a:srgbClr val="3365FF"/>
                </a:solidFill>
                <a:latin typeface="Brush Script MT"/>
                <a:cs typeface="Brush Script MT"/>
              </a:rPr>
              <a:t>Much</a:t>
            </a:r>
            <a:endParaRPr sz="3000">
              <a:latin typeface="Brush Script MT"/>
              <a:cs typeface="Brush Script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8196" y="1405127"/>
            <a:ext cx="449580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98091" y="1411224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/>
              <a:cs typeface="Times New Roman"/>
            </a:endParaRPr>
          </a:p>
          <a:p>
            <a:pPr algn="ctr" marL="760730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Written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Notification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0295" y="3362705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91996" y="5858255"/>
            <a:ext cx="4572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65020" y="6510528"/>
            <a:ext cx="112775" cy="1173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65020" y="6913626"/>
            <a:ext cx="112775" cy="1173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65020" y="7807452"/>
            <a:ext cx="112775" cy="1165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98091" y="5864352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algn="ctr" marL="153035">
              <a:lnSpc>
                <a:spcPct val="100000"/>
              </a:lnSpc>
            </a:pPr>
            <a:r>
              <a:rPr dirty="0" sz="1500" b="1">
                <a:solidFill>
                  <a:srgbClr val="3365FF"/>
                </a:solidFill>
                <a:latin typeface="Arial"/>
                <a:cs typeface="Arial"/>
              </a:rPr>
              <a:t>Introduction</a:t>
            </a:r>
            <a:endParaRPr sz="1500">
              <a:latin typeface="Arial"/>
              <a:cs typeface="Arial"/>
            </a:endParaRPr>
          </a:p>
          <a:p>
            <a:pPr marL="744855">
              <a:lnSpc>
                <a:spcPct val="100000"/>
              </a:lnSpc>
              <a:spcBef>
                <a:spcPts val="1100"/>
              </a:spcBef>
            </a:pPr>
            <a:r>
              <a:rPr dirty="0" sz="1200" spc="-5">
                <a:solidFill>
                  <a:srgbClr val="FF339A"/>
                </a:solidFill>
                <a:latin typeface="Arial"/>
                <a:cs typeface="Arial"/>
              </a:rPr>
              <a:t>Industrial Effluent </a:t>
            </a:r>
            <a:r>
              <a:rPr dirty="0" sz="1200">
                <a:solidFill>
                  <a:srgbClr val="FF339A"/>
                </a:solidFill>
                <a:latin typeface="Arial"/>
                <a:cs typeface="Arial"/>
              </a:rPr>
              <a:t>Treatment</a:t>
            </a:r>
            <a:r>
              <a:rPr dirty="0" sz="1200" spc="-5">
                <a:solidFill>
                  <a:srgbClr val="FF339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339A"/>
                </a:solidFill>
                <a:latin typeface="Arial"/>
                <a:cs typeface="Arial"/>
              </a:rPr>
              <a:t>Systems: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744855" marR="511175">
              <a:lnSpc>
                <a:spcPts val="1300"/>
              </a:lnSpc>
            </a:pPr>
            <a:r>
              <a:rPr dirty="0" sz="1200" spc="-5">
                <a:latin typeface="Arial"/>
                <a:cs typeface="Arial"/>
              </a:rPr>
              <a:t>any facility including the effluent collection  system, designed and constructed </a:t>
            </a:r>
            <a:r>
              <a:rPr dirty="0" sz="1200">
                <a:latin typeface="Arial"/>
                <a:cs typeface="Arial"/>
              </a:rPr>
              <a:t>for the  </a:t>
            </a:r>
            <a:r>
              <a:rPr dirty="0" sz="1200" spc="-5">
                <a:latin typeface="Arial"/>
                <a:cs typeface="Arial"/>
              </a:rPr>
              <a:t>purpose of </a:t>
            </a:r>
            <a:r>
              <a:rPr dirty="0" sz="1200" spc="-5">
                <a:solidFill>
                  <a:srgbClr val="00B0F0"/>
                </a:solidFill>
                <a:latin typeface="Arial"/>
                <a:cs typeface="Arial"/>
              </a:rPr>
              <a:t>reducing the potential </a:t>
            </a:r>
            <a:r>
              <a:rPr dirty="0" sz="1200" spc="-5">
                <a:latin typeface="Arial"/>
                <a:cs typeface="Arial"/>
              </a:rPr>
              <a:t>of the industrial  effluent or mixed effluent </a:t>
            </a:r>
            <a:r>
              <a:rPr dirty="0" sz="1200" spc="-5">
                <a:solidFill>
                  <a:srgbClr val="00B0F0"/>
                </a:solidFill>
                <a:latin typeface="Arial"/>
                <a:cs typeface="Arial"/>
              </a:rPr>
              <a:t>to cause pollution</a:t>
            </a:r>
            <a:r>
              <a:rPr dirty="0" sz="1200" spc="-5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744855" marR="501650">
              <a:lnSpc>
                <a:spcPts val="1300"/>
              </a:lnSpc>
            </a:pPr>
            <a:r>
              <a:rPr dirty="0" sz="1200" spc="-5">
                <a:latin typeface="Arial"/>
                <a:cs typeface="Arial"/>
              </a:rPr>
              <a:t>“industrial effluent” means any waste in </a:t>
            </a:r>
            <a:r>
              <a:rPr dirty="0" sz="1200">
                <a:latin typeface="Arial"/>
                <a:cs typeface="Arial"/>
              </a:rPr>
              <a:t>the form  </a:t>
            </a:r>
            <a:r>
              <a:rPr dirty="0" sz="1200" spc="-5">
                <a:latin typeface="Arial"/>
                <a:cs typeface="Arial"/>
              </a:rPr>
              <a:t>of liquid or wastewater generated </a:t>
            </a:r>
            <a:r>
              <a:rPr dirty="0" sz="1200">
                <a:latin typeface="Arial"/>
                <a:cs typeface="Arial"/>
              </a:rPr>
              <a:t>from  </a:t>
            </a:r>
            <a:r>
              <a:rPr dirty="0" sz="1200" spc="-5">
                <a:latin typeface="Arial"/>
                <a:cs typeface="Arial"/>
              </a:rPr>
              <a:t>manufacturing process including </a:t>
            </a:r>
            <a:r>
              <a:rPr dirty="0" sz="1200">
                <a:latin typeface="Arial"/>
                <a:cs typeface="Arial"/>
              </a:rPr>
              <a:t>the treatment </a:t>
            </a:r>
            <a:r>
              <a:rPr dirty="0" sz="1200" spc="-5">
                <a:latin typeface="Arial"/>
                <a:cs typeface="Arial"/>
              </a:rPr>
              <a:t>of  water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water </a:t>
            </a:r>
            <a:r>
              <a:rPr dirty="0" sz="1200">
                <a:latin typeface="Arial"/>
                <a:cs typeface="Arial"/>
              </a:rPr>
              <a:t>supply </a:t>
            </a:r>
            <a:r>
              <a:rPr dirty="0" sz="1200" spc="-5">
                <a:latin typeface="Arial"/>
                <a:cs typeface="Arial"/>
              </a:rPr>
              <a:t>or any activity occurring at  any industrial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premises;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algn="r" marR="259715">
              <a:lnSpc>
                <a:spcPct val="100000"/>
              </a:lnSpc>
            </a:pPr>
            <a:r>
              <a:rPr dirty="0" sz="70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929" y="2464307"/>
            <a:ext cx="124968" cy="134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06929" y="2718054"/>
            <a:ext cx="124968" cy="134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06929" y="3188207"/>
            <a:ext cx="124968" cy="133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06929" y="3902964"/>
            <a:ext cx="108966" cy="1127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98091" y="1411224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INDUSTRIAL EFFLUENT TREATMENT SYSTEMS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(IETS)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386715" marR="255904" indent="-4191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Section </a:t>
            </a:r>
            <a:r>
              <a:rPr dirty="0" sz="1200">
                <a:latin typeface="Arial"/>
                <a:cs typeface="Arial"/>
              </a:rPr>
              <a:t>4 </a:t>
            </a:r>
            <a:r>
              <a:rPr dirty="0" sz="1200" spc="-5">
                <a:latin typeface="Arial"/>
                <a:cs typeface="Arial"/>
              </a:rPr>
              <a:t>in Industrial Effluent Regulation, 2009 (IE2009)</a:t>
            </a:r>
            <a:r>
              <a:rPr dirty="0" sz="1200" spc="-5" b="1">
                <a:solidFill>
                  <a:srgbClr val="FF339A"/>
                </a:solidFill>
                <a:latin typeface="Arial"/>
                <a:cs typeface="Arial"/>
              </a:rPr>
              <a:t>*</a:t>
            </a:r>
            <a:r>
              <a:rPr dirty="0" sz="1200" spc="-5" b="1">
                <a:latin typeface="Arial"/>
                <a:cs typeface="Arial"/>
              </a:rPr>
              <a:t>- 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premise is required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notify DOE </a:t>
            </a:r>
            <a:r>
              <a:rPr dirty="0" sz="1200">
                <a:latin typeface="Arial"/>
                <a:cs typeface="Arial"/>
              </a:rPr>
              <a:t>for:</a:t>
            </a:r>
            <a:endParaRPr sz="1200">
              <a:latin typeface="Arial"/>
              <a:cs typeface="Arial"/>
            </a:endParaRPr>
          </a:p>
          <a:p>
            <a:pPr marL="941705">
              <a:lnSpc>
                <a:spcPct val="100000"/>
              </a:lnSpc>
              <a:spcBef>
                <a:spcPts val="950"/>
              </a:spcBef>
            </a:pPr>
            <a:r>
              <a:rPr dirty="0" sz="1400" spc="-5">
                <a:solidFill>
                  <a:srgbClr val="FF339A"/>
                </a:solidFill>
                <a:latin typeface="Arial"/>
                <a:cs typeface="Arial"/>
              </a:rPr>
              <a:t>New</a:t>
            </a:r>
            <a:r>
              <a:rPr dirty="0" sz="1400">
                <a:solidFill>
                  <a:srgbClr val="FF339A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339A"/>
                </a:solidFill>
                <a:latin typeface="Arial"/>
                <a:cs typeface="Arial"/>
              </a:rPr>
              <a:t>sources</a:t>
            </a:r>
            <a:endParaRPr sz="1400">
              <a:latin typeface="Arial"/>
              <a:cs typeface="Arial"/>
            </a:endParaRPr>
          </a:p>
          <a:p>
            <a:pPr marL="941705" marR="242570">
              <a:lnSpc>
                <a:spcPct val="100000"/>
              </a:lnSpc>
              <a:spcBef>
                <a:spcPts val="335"/>
              </a:spcBef>
            </a:pPr>
            <a:r>
              <a:rPr dirty="0" sz="1400" spc="-5">
                <a:solidFill>
                  <a:srgbClr val="FF339A"/>
                </a:solidFill>
                <a:latin typeface="Arial"/>
                <a:cs typeface="Arial"/>
              </a:rPr>
              <a:t>Increase in production capacity resulting in  increase in effluent</a:t>
            </a:r>
            <a:r>
              <a:rPr dirty="0" sz="1400" spc="10">
                <a:solidFill>
                  <a:srgbClr val="FF339A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339A"/>
                </a:solidFill>
                <a:latin typeface="Arial"/>
                <a:cs typeface="Arial"/>
              </a:rPr>
              <a:t>quantity</a:t>
            </a:r>
            <a:endParaRPr sz="1400">
              <a:latin typeface="Arial"/>
              <a:cs typeface="Arial"/>
            </a:endParaRPr>
          </a:p>
          <a:p>
            <a:pPr marL="941705" marR="640715">
              <a:lnSpc>
                <a:spcPct val="100000"/>
              </a:lnSpc>
              <a:spcBef>
                <a:spcPts val="340"/>
              </a:spcBef>
            </a:pPr>
            <a:r>
              <a:rPr dirty="0" sz="1400" spc="-5">
                <a:solidFill>
                  <a:srgbClr val="FF339A"/>
                </a:solidFill>
                <a:latin typeface="Arial"/>
                <a:cs typeface="Arial"/>
              </a:rPr>
              <a:t>IETS upgrading resulting in worsened  effluent</a:t>
            </a:r>
            <a:r>
              <a:rPr dirty="0" sz="1400" spc="-10">
                <a:solidFill>
                  <a:srgbClr val="FF339A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339A"/>
                </a:solidFill>
                <a:latin typeface="Arial"/>
                <a:cs typeface="Arial"/>
              </a:rPr>
              <a:t>quality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941705" marR="184785">
              <a:lnSpc>
                <a:spcPct val="100000"/>
              </a:lnSpc>
            </a:pPr>
            <a:r>
              <a:rPr dirty="0" sz="1200" b="1">
                <a:solidFill>
                  <a:srgbClr val="FF339A"/>
                </a:solidFill>
                <a:latin typeface="Arial"/>
                <a:cs typeface="Arial"/>
              </a:rPr>
              <a:t>*</a:t>
            </a:r>
            <a:r>
              <a:rPr dirty="0" sz="1200">
                <a:solidFill>
                  <a:srgbClr val="0000FF"/>
                </a:solidFill>
                <a:latin typeface="Arial"/>
                <a:cs typeface="Arial"/>
              </a:rPr>
              <a:t>[written </a:t>
            </a:r>
            <a:r>
              <a:rPr dirty="0" sz="1200" spc="-5">
                <a:solidFill>
                  <a:srgbClr val="0000FF"/>
                </a:solidFill>
                <a:latin typeface="Arial"/>
                <a:cs typeface="Arial"/>
              </a:rPr>
              <a:t>notification requirement </a:t>
            </a:r>
            <a:r>
              <a:rPr dirty="0" sz="120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dirty="0" sz="1200" spc="-5">
                <a:solidFill>
                  <a:srgbClr val="0000FF"/>
                </a:solidFill>
                <a:latin typeface="Arial"/>
                <a:cs typeface="Arial"/>
              </a:rPr>
              <a:t>replaces </a:t>
            </a:r>
            <a:r>
              <a:rPr dirty="0" sz="120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dirty="0" sz="1200" spc="-5">
                <a:solidFill>
                  <a:srgbClr val="0000FF"/>
                </a:solidFill>
                <a:latin typeface="Arial"/>
                <a:cs typeface="Arial"/>
              </a:rPr>
              <a:t>written permission in</a:t>
            </a:r>
            <a:r>
              <a:rPr dirty="0" sz="1200" spc="1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00FF"/>
                </a:solidFill>
                <a:latin typeface="Arial"/>
                <a:cs typeface="Arial"/>
              </a:rPr>
              <a:t>SIER1979]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91996" y="5858255"/>
            <a:ext cx="4572000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739384" y="8988040"/>
            <a:ext cx="628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0948" y="5833550"/>
            <a:ext cx="3371850" cy="803275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115060">
              <a:lnSpc>
                <a:spcPct val="100000"/>
              </a:lnSpc>
              <a:spcBef>
                <a:spcPts val="900"/>
              </a:spcBef>
            </a:pPr>
            <a:r>
              <a:rPr dirty="0" sz="1500" spc="-5" b="1">
                <a:solidFill>
                  <a:srgbClr val="3365FF"/>
                </a:solidFill>
                <a:latin typeface="Arial"/>
                <a:cs typeface="Arial"/>
              </a:rPr>
              <a:t>System</a:t>
            </a:r>
            <a:r>
              <a:rPr dirty="0" sz="1500" spc="-15" b="1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365FF"/>
                </a:solidFill>
                <a:latin typeface="Arial"/>
                <a:cs typeface="Arial"/>
              </a:rPr>
              <a:t>(IETS)</a:t>
            </a:r>
            <a:endParaRPr sz="1500">
              <a:latin typeface="Arial"/>
              <a:cs typeface="Arial"/>
            </a:endParaRPr>
          </a:p>
          <a:p>
            <a:pPr algn="ctr" marR="5080">
              <a:lnSpc>
                <a:spcPct val="100000"/>
              </a:lnSpc>
              <a:spcBef>
                <a:spcPts val="645"/>
              </a:spcBef>
            </a:pP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Section 5 </a:t>
            </a:r>
            <a:r>
              <a:rPr dirty="0" sz="1200" spc="-5" b="1">
                <a:latin typeface="Arial"/>
                <a:cs typeface="Arial"/>
              </a:rPr>
              <a:t>and </a:t>
            </a:r>
            <a:r>
              <a:rPr dirty="0" sz="1200" spc="-5" b="1">
                <a:solidFill>
                  <a:srgbClr val="00B050"/>
                </a:solidFill>
                <a:latin typeface="Arial"/>
                <a:cs typeface="Arial"/>
              </a:rPr>
              <a:t>Section 6</a:t>
            </a:r>
            <a:r>
              <a:rPr dirty="0" sz="1200" spc="-5" b="1">
                <a:latin typeface="Arial"/>
                <a:cs typeface="Arial"/>
              </a:rPr>
              <a:t>: </a:t>
            </a:r>
            <a:r>
              <a:rPr dirty="0" sz="1200" b="1">
                <a:latin typeface="Arial"/>
                <a:cs typeface="Arial"/>
              </a:rPr>
              <a:t>Specification on</a:t>
            </a:r>
            <a:r>
              <a:rPr dirty="0" sz="1200" spc="-8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IETS</a:t>
            </a:r>
            <a:endParaRPr sz="1200">
              <a:latin typeface="Arial"/>
              <a:cs typeface="Arial"/>
            </a:endParaRPr>
          </a:p>
          <a:p>
            <a:pPr algn="ctr" marR="5715">
              <a:lnSpc>
                <a:spcPct val="100000"/>
              </a:lnSpc>
            </a:pPr>
            <a:r>
              <a:rPr dirty="0" sz="1200" spc="-5" b="1">
                <a:latin typeface="Arial"/>
                <a:cs typeface="Arial"/>
              </a:rPr>
              <a:t>-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Design </a:t>
            </a:r>
            <a:r>
              <a:rPr dirty="0" sz="1200" spc="-5" b="1">
                <a:latin typeface="Arial"/>
                <a:cs typeface="Arial"/>
              </a:rPr>
              <a:t>and </a:t>
            </a:r>
            <a:r>
              <a:rPr dirty="0" sz="1200" spc="-5" b="1">
                <a:solidFill>
                  <a:srgbClr val="00B050"/>
                </a:solidFill>
                <a:latin typeface="Arial"/>
                <a:cs typeface="Arial"/>
              </a:rPr>
              <a:t>Operation</a:t>
            </a:r>
            <a:r>
              <a:rPr dirty="0" sz="1200" spc="-5" b="1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1116" y="7160001"/>
            <a:ext cx="373062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marR="5080" indent="-171450">
              <a:lnSpc>
                <a:spcPct val="100000"/>
              </a:lnSpc>
              <a:spcBef>
                <a:spcPts val="100"/>
              </a:spcBef>
              <a:buSzPct val="154166"/>
              <a:buFont typeface="Wingdings"/>
              <a:buChar char=""/>
              <a:tabLst>
                <a:tab pos="171450" algn="l"/>
              </a:tabLst>
            </a:pPr>
            <a:r>
              <a:rPr dirty="0" sz="1200" spc="-5">
                <a:latin typeface="Arial"/>
                <a:cs typeface="Arial"/>
              </a:rPr>
              <a:t>Needs to comply with the Guidance Document on  Design and Operation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(GDDO);</a:t>
            </a:r>
            <a:endParaRPr sz="120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buSzPct val="154166"/>
              <a:buFont typeface="Wingdings"/>
              <a:buChar char=""/>
              <a:tabLst>
                <a:tab pos="171450" algn="l"/>
              </a:tabLst>
            </a:pPr>
            <a:r>
              <a:rPr dirty="0" sz="1200" spc="-5">
                <a:latin typeface="Arial"/>
                <a:cs typeface="Arial"/>
              </a:rPr>
              <a:t>Undertaken by professional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engineers;</a:t>
            </a:r>
            <a:endParaRPr sz="1200">
              <a:latin typeface="Arial"/>
              <a:cs typeface="Arial"/>
            </a:endParaRPr>
          </a:p>
          <a:p>
            <a:pPr marL="171450" marR="6350" indent="-171450">
              <a:lnSpc>
                <a:spcPct val="100000"/>
              </a:lnSpc>
              <a:buSzPct val="154166"/>
              <a:buFont typeface="Wingdings"/>
              <a:buChar char=""/>
              <a:tabLst>
                <a:tab pos="171450" algn="l"/>
                <a:tab pos="652780" algn="l"/>
                <a:tab pos="1125855" algn="l"/>
                <a:tab pos="1751330" algn="l"/>
                <a:tab pos="2164715" algn="l"/>
                <a:tab pos="2960370" algn="l"/>
              </a:tabLst>
            </a:pPr>
            <a:r>
              <a:rPr dirty="0" sz="1200" spc="-5">
                <a:latin typeface="Arial"/>
                <a:cs typeface="Arial"/>
              </a:rPr>
              <a:t>IET</a:t>
            </a:r>
            <a:r>
              <a:rPr dirty="0" sz="1200">
                <a:latin typeface="Arial"/>
                <a:cs typeface="Arial"/>
              </a:rPr>
              <a:t>S	</a:t>
            </a:r>
            <a:r>
              <a:rPr dirty="0" sz="1200" spc="-5">
                <a:latin typeface="Arial"/>
                <a:cs typeface="Arial"/>
              </a:rPr>
              <a:t>mus</a:t>
            </a:r>
            <a:r>
              <a:rPr dirty="0" sz="1200">
                <a:latin typeface="Arial"/>
                <a:cs typeface="Arial"/>
              </a:rPr>
              <a:t>t	</a:t>
            </a:r>
            <a:r>
              <a:rPr dirty="0" sz="1200" spc="-5">
                <a:latin typeface="Arial"/>
                <a:cs typeface="Arial"/>
              </a:rPr>
              <a:t>compl</a:t>
            </a:r>
            <a:r>
              <a:rPr dirty="0" sz="1200">
                <a:latin typeface="Arial"/>
                <a:cs typeface="Arial"/>
              </a:rPr>
              <a:t>y	</a:t>
            </a:r>
            <a:r>
              <a:rPr dirty="0" sz="1200" spc="-5">
                <a:latin typeface="Arial"/>
                <a:cs typeface="Arial"/>
              </a:rPr>
              <a:t>wit</a:t>
            </a:r>
            <a:r>
              <a:rPr dirty="0" sz="1200">
                <a:latin typeface="Arial"/>
                <a:cs typeface="Arial"/>
              </a:rPr>
              <a:t>h	s</a:t>
            </a:r>
            <a:r>
              <a:rPr dirty="0" sz="1200" spc="-5">
                <a:latin typeface="Arial"/>
                <a:cs typeface="Arial"/>
              </a:rPr>
              <a:t>tip</a:t>
            </a:r>
            <a:r>
              <a:rPr dirty="0" sz="1200">
                <a:latin typeface="Arial"/>
                <a:cs typeface="Arial"/>
              </a:rPr>
              <a:t>u</a:t>
            </a:r>
            <a:r>
              <a:rPr dirty="0" sz="1200" spc="-5">
                <a:latin typeface="Arial"/>
                <a:cs typeface="Arial"/>
              </a:rPr>
              <a:t>late</a:t>
            </a:r>
            <a:r>
              <a:rPr dirty="0" sz="1200">
                <a:latin typeface="Arial"/>
                <a:cs typeface="Arial"/>
              </a:rPr>
              <a:t>d	o</a:t>
            </a:r>
            <a:r>
              <a:rPr dirty="0" sz="1200" spc="-5">
                <a:latin typeface="Arial"/>
                <a:cs typeface="Arial"/>
              </a:rPr>
              <a:t>perati</a:t>
            </a: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-5">
                <a:latin typeface="Arial"/>
                <a:cs typeface="Arial"/>
              </a:rPr>
              <a:t>n</a:t>
            </a:r>
            <a:r>
              <a:rPr dirty="0" sz="1200" spc="10">
                <a:latin typeface="Arial"/>
                <a:cs typeface="Arial"/>
              </a:rPr>
              <a:t>a</a:t>
            </a:r>
            <a:r>
              <a:rPr dirty="0" sz="1200">
                <a:latin typeface="Arial"/>
                <a:cs typeface="Arial"/>
              </a:rPr>
              <a:t>l  </a:t>
            </a:r>
            <a:r>
              <a:rPr dirty="0" sz="1200" spc="-5">
                <a:latin typeface="Arial"/>
                <a:cs typeface="Arial"/>
              </a:rPr>
              <a:t>characteristics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98091" y="5864352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6435" y="1481327"/>
            <a:ext cx="2194560" cy="316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98091" y="1411224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1996" y="5858255"/>
            <a:ext cx="4572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72716" y="5792211"/>
            <a:ext cx="3596004" cy="2689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87985" marR="5080">
              <a:lnSpc>
                <a:spcPct val="100000"/>
              </a:lnSpc>
              <a:spcBef>
                <a:spcPts val="95"/>
              </a:spcBef>
            </a:pPr>
            <a:r>
              <a:rPr dirty="0" sz="1100" spc="-5" b="1">
                <a:solidFill>
                  <a:srgbClr val="3365FF"/>
                </a:solidFill>
                <a:latin typeface="Arial"/>
                <a:cs typeface="Arial"/>
              </a:rPr>
              <a:t>Written Declaration on Design and Construction  of</a:t>
            </a:r>
            <a:r>
              <a:rPr dirty="0" sz="1100" b="1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365FF"/>
                </a:solidFill>
                <a:latin typeface="Arial"/>
                <a:cs typeface="Arial"/>
              </a:rPr>
              <a:t>IETS</a:t>
            </a:r>
            <a:endParaRPr sz="1100">
              <a:latin typeface="Arial"/>
              <a:cs typeface="Arial"/>
            </a:endParaRPr>
          </a:p>
          <a:p>
            <a:pPr algn="ctr" marL="441325" marR="57150">
              <a:lnSpc>
                <a:spcPct val="100000"/>
              </a:lnSpc>
            </a:pPr>
            <a:r>
              <a:rPr dirty="0" sz="1100" spc="-5" b="1">
                <a:solidFill>
                  <a:srgbClr val="3365FF"/>
                </a:solidFill>
                <a:latin typeface="Arial"/>
                <a:cs typeface="Arial"/>
              </a:rPr>
              <a:t>(NEW and ALTERED SOURCES OF EFFLUENT  </a:t>
            </a:r>
            <a:r>
              <a:rPr dirty="0" sz="1100" spc="-10" b="1">
                <a:solidFill>
                  <a:srgbClr val="3365FF"/>
                </a:solidFill>
                <a:latin typeface="Arial"/>
                <a:cs typeface="Arial"/>
              </a:rPr>
              <a:t>DISCHARGE)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8001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-Declare that the industrial </a:t>
            </a:r>
            <a:r>
              <a:rPr dirty="0" sz="1000" spc="-5">
                <a:latin typeface="Arial"/>
                <a:cs typeface="Arial"/>
              </a:rPr>
              <a:t>effluent </a:t>
            </a:r>
            <a:r>
              <a:rPr dirty="0" sz="1000">
                <a:latin typeface="Arial"/>
                <a:cs typeface="Arial"/>
              </a:rPr>
              <a:t>treatment system </a:t>
            </a:r>
            <a:r>
              <a:rPr dirty="0" sz="1000" spc="-5">
                <a:latin typeface="Arial"/>
                <a:cs typeface="Arial"/>
              </a:rPr>
              <a:t>has</a:t>
            </a:r>
            <a:r>
              <a:rPr dirty="0" sz="1000" spc="-1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been  </a:t>
            </a:r>
            <a:r>
              <a:rPr dirty="0" sz="1000">
                <a:latin typeface="Arial"/>
                <a:cs typeface="Arial"/>
              </a:rPr>
              <a:t>designed and constructed in strict compliance with the  minimum requirements and specifications as specified in the  Guidance Document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by: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•Owner</a:t>
            </a:r>
            <a:endParaRPr sz="10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•Engineer responsible for the treatment design</a:t>
            </a:r>
            <a:r>
              <a:rPr dirty="0" sz="1000" spc="-10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process</a:t>
            </a:r>
            <a:endParaRPr sz="10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•Engineer responsible for the structural</a:t>
            </a:r>
            <a:r>
              <a:rPr dirty="0" sz="1000" spc="-8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design</a:t>
            </a:r>
            <a:endParaRPr sz="1000">
              <a:latin typeface="Arial"/>
              <a:cs typeface="Arial"/>
            </a:endParaRPr>
          </a:p>
          <a:p>
            <a:pPr marL="240665" marR="48514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•Engineer responsible for the design of</a:t>
            </a:r>
            <a:r>
              <a:rPr dirty="0" sz="1000" spc="-1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mechanical  components</a:t>
            </a:r>
            <a:endParaRPr sz="1000">
              <a:latin typeface="Arial"/>
              <a:cs typeface="Arial"/>
            </a:endParaRPr>
          </a:p>
          <a:p>
            <a:pPr marL="240665" marR="239395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•Engineer responsible for the design of mechanical</a:t>
            </a:r>
            <a:r>
              <a:rPr dirty="0" sz="1000" spc="-1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and  electronic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components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8091" y="5864352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2095" y="3462528"/>
            <a:ext cx="3704844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77795" y="1595627"/>
            <a:ext cx="3442715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8091" y="1411224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91996" y="5858255"/>
            <a:ext cx="4572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91996" y="5919978"/>
            <a:ext cx="4572000" cy="33672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98091" y="5864352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091" y="1411224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911350" marR="595630" indent="-699135">
              <a:lnSpc>
                <a:spcPct val="100000"/>
              </a:lnSpc>
              <a:spcBef>
                <a:spcPts val="1085"/>
              </a:spcBef>
            </a:pPr>
            <a:r>
              <a:rPr dirty="0" sz="1500" b="1">
                <a:solidFill>
                  <a:srgbClr val="3365FF"/>
                </a:solidFill>
                <a:latin typeface="Arial"/>
                <a:cs typeface="Arial"/>
              </a:rPr>
              <a:t>Control </a:t>
            </a:r>
            <a:r>
              <a:rPr dirty="0" sz="1500" spc="-5" b="1">
                <a:solidFill>
                  <a:srgbClr val="3365FF"/>
                </a:solidFill>
                <a:latin typeface="Arial"/>
                <a:cs typeface="Arial"/>
              </a:rPr>
              <a:t>Based </a:t>
            </a:r>
            <a:r>
              <a:rPr dirty="0" sz="1500" b="1">
                <a:solidFill>
                  <a:srgbClr val="3365FF"/>
                </a:solidFill>
                <a:latin typeface="Arial"/>
                <a:cs typeface="Arial"/>
              </a:rPr>
              <a:t>on</a:t>
            </a:r>
            <a:r>
              <a:rPr dirty="0" sz="1500" spc="-80" b="1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365FF"/>
                </a:solidFill>
                <a:latin typeface="Arial"/>
                <a:cs typeface="Arial"/>
              </a:rPr>
              <a:t>Engineering  Design of</a:t>
            </a:r>
            <a:r>
              <a:rPr dirty="0" sz="1500" spc="-15" b="1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365FF"/>
                </a:solidFill>
                <a:latin typeface="Arial"/>
                <a:cs typeface="Arial"/>
              </a:rPr>
              <a:t>IETS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1996" y="5858255"/>
            <a:ext cx="457200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98091" y="5864352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37795" rIns="0" bIns="0" rtlCol="0" vert="horz">
            <a:spAutoFit/>
          </a:bodyPr>
          <a:lstStyle/>
          <a:p>
            <a:pPr marL="1576070">
              <a:lnSpc>
                <a:spcPct val="100000"/>
              </a:lnSpc>
              <a:spcBef>
                <a:spcPts val="1085"/>
              </a:spcBef>
            </a:pPr>
            <a:r>
              <a:rPr dirty="0" sz="1300" b="1">
                <a:solidFill>
                  <a:srgbClr val="3365FF"/>
                </a:solidFill>
                <a:latin typeface="Arial"/>
                <a:cs typeface="Arial"/>
              </a:rPr>
              <a:t>Engineering Design of</a:t>
            </a:r>
            <a:r>
              <a:rPr dirty="0" sz="1300" spc="-45" b="1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65FF"/>
                </a:solidFill>
                <a:latin typeface="Arial"/>
                <a:cs typeface="Arial"/>
              </a:rPr>
              <a:t>IETS</a:t>
            </a:r>
            <a:endParaRPr sz="1300">
              <a:latin typeface="Arial"/>
              <a:cs typeface="Arial"/>
            </a:endParaRPr>
          </a:p>
          <a:p>
            <a:pPr marL="1666239" marR="504190" indent="-409575">
              <a:lnSpc>
                <a:spcPct val="100000"/>
              </a:lnSpc>
              <a:spcBef>
                <a:spcPts val="455"/>
              </a:spcBef>
            </a:pPr>
            <a:r>
              <a:rPr dirty="0" sz="1000" spc="-5" b="1">
                <a:latin typeface="Arial"/>
                <a:cs typeface="Arial"/>
              </a:rPr>
              <a:t>Common Industrial Effluent </a:t>
            </a:r>
            <a:r>
              <a:rPr dirty="0" sz="1000" spc="-10" b="1">
                <a:latin typeface="Arial"/>
                <a:cs typeface="Arial"/>
              </a:rPr>
              <a:t>Treatment System  </a:t>
            </a:r>
            <a:r>
              <a:rPr dirty="0" sz="1000" spc="-5" b="1">
                <a:latin typeface="Arial"/>
                <a:cs typeface="Arial"/>
              </a:rPr>
              <a:t>used in industries in</a:t>
            </a:r>
            <a:r>
              <a:rPr dirty="0" sz="1000" spc="-2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Malaysia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610870">
              <a:lnSpc>
                <a:spcPct val="100000"/>
              </a:lnSpc>
              <a:spcBef>
                <a:spcPts val="5"/>
              </a:spcBef>
            </a:pPr>
            <a:r>
              <a:rPr dirty="0" sz="1000" b="1">
                <a:solidFill>
                  <a:srgbClr val="FF0000"/>
                </a:solidFill>
                <a:latin typeface="Arial"/>
                <a:cs typeface="Arial"/>
              </a:rPr>
              <a:t>1. </a:t>
            </a:r>
            <a:r>
              <a:rPr dirty="0" sz="1000" spc="-5" b="1">
                <a:solidFill>
                  <a:srgbClr val="FF0000"/>
                </a:solidFill>
                <a:latin typeface="Arial"/>
                <a:cs typeface="Arial"/>
              </a:rPr>
              <a:t>Physcio-Chemical </a:t>
            </a:r>
            <a:r>
              <a:rPr dirty="0" sz="1000" spc="-10" b="1">
                <a:solidFill>
                  <a:srgbClr val="FF0000"/>
                </a:solidFill>
                <a:latin typeface="Arial"/>
                <a:cs typeface="Arial"/>
              </a:rPr>
              <a:t>Treatment</a:t>
            </a:r>
            <a:r>
              <a:rPr dirty="0" sz="1000" spc="-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FF0000"/>
                </a:solidFill>
                <a:latin typeface="Arial"/>
                <a:cs typeface="Arial"/>
              </a:rPr>
              <a:t>Processes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782320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82955" algn="l"/>
              </a:tabLst>
            </a:pPr>
            <a:r>
              <a:rPr dirty="0" sz="1000" spc="-5" b="1">
                <a:latin typeface="Arial"/>
                <a:cs typeface="Arial"/>
              </a:rPr>
              <a:t>Chemical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Precipitation</a:t>
            </a:r>
            <a:endParaRPr sz="1000">
              <a:latin typeface="Arial"/>
              <a:cs typeface="Arial"/>
            </a:endParaRPr>
          </a:p>
          <a:p>
            <a:pPr marL="782320" indent="-172085">
              <a:lnSpc>
                <a:spcPct val="100000"/>
              </a:lnSpc>
              <a:buFont typeface="Arial"/>
              <a:buChar char="•"/>
              <a:tabLst>
                <a:tab pos="782955" algn="l"/>
              </a:tabLst>
            </a:pPr>
            <a:r>
              <a:rPr dirty="0" sz="1000" spc="-5" b="1">
                <a:latin typeface="Arial"/>
                <a:cs typeface="Arial"/>
              </a:rPr>
              <a:t>Oxidation/reduction</a:t>
            </a:r>
            <a:endParaRPr sz="1000">
              <a:latin typeface="Arial"/>
              <a:cs typeface="Arial"/>
            </a:endParaRPr>
          </a:p>
          <a:p>
            <a:pPr marL="782320" indent="-172085">
              <a:lnSpc>
                <a:spcPct val="100000"/>
              </a:lnSpc>
              <a:buFont typeface="Arial"/>
              <a:buChar char="•"/>
              <a:tabLst>
                <a:tab pos="782955" algn="l"/>
              </a:tabLst>
            </a:pPr>
            <a:r>
              <a:rPr dirty="0" sz="1000" spc="-5" b="1">
                <a:latin typeface="Arial"/>
                <a:cs typeface="Arial"/>
              </a:rPr>
              <a:t>Dissolved </a:t>
            </a:r>
            <a:r>
              <a:rPr dirty="0" sz="1000" b="1">
                <a:latin typeface="Arial"/>
                <a:cs typeface="Arial"/>
              </a:rPr>
              <a:t>Air Floatation</a:t>
            </a:r>
            <a:r>
              <a:rPr dirty="0" sz="1000" spc="-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(DAF)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610870">
              <a:lnSpc>
                <a:spcPct val="100000"/>
              </a:lnSpc>
              <a:spcBef>
                <a:spcPts val="5"/>
              </a:spcBef>
            </a:pPr>
            <a:r>
              <a:rPr dirty="0" sz="1000" spc="-5" b="1">
                <a:solidFill>
                  <a:srgbClr val="0000FF"/>
                </a:solidFill>
                <a:latin typeface="Arial"/>
                <a:cs typeface="Arial"/>
              </a:rPr>
              <a:t>2. Biological </a:t>
            </a:r>
            <a:r>
              <a:rPr dirty="0" sz="1000" spc="-10" b="1">
                <a:solidFill>
                  <a:srgbClr val="0000FF"/>
                </a:solidFill>
                <a:latin typeface="Arial"/>
                <a:cs typeface="Arial"/>
              </a:rPr>
              <a:t>Treatment</a:t>
            </a:r>
            <a:r>
              <a:rPr dirty="0" sz="10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0000FF"/>
                </a:solidFill>
                <a:latin typeface="Arial"/>
                <a:cs typeface="Arial"/>
              </a:rPr>
              <a:t>Processes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610870">
              <a:lnSpc>
                <a:spcPct val="100000"/>
              </a:lnSpc>
              <a:spcBef>
                <a:spcPts val="5"/>
              </a:spcBef>
            </a:pPr>
            <a:r>
              <a:rPr dirty="0" sz="750">
                <a:latin typeface="Arial"/>
                <a:cs typeface="Arial"/>
              </a:rPr>
              <a:t>☺ </a:t>
            </a:r>
            <a:r>
              <a:rPr dirty="0" sz="1000" spc="-5" b="1">
                <a:latin typeface="Arial"/>
                <a:cs typeface="Arial"/>
              </a:rPr>
              <a:t>Activated</a:t>
            </a:r>
            <a:r>
              <a:rPr dirty="0" sz="1000" spc="-6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Sludge</a:t>
            </a:r>
            <a:endParaRPr sz="1000">
              <a:latin typeface="Arial"/>
              <a:cs typeface="Arial"/>
            </a:endParaRPr>
          </a:p>
          <a:p>
            <a:pPr marL="610870">
              <a:lnSpc>
                <a:spcPct val="100000"/>
              </a:lnSpc>
            </a:pPr>
            <a:r>
              <a:rPr dirty="0" sz="750">
                <a:latin typeface="Arial"/>
                <a:cs typeface="Arial"/>
              </a:rPr>
              <a:t>☺ </a:t>
            </a:r>
            <a:r>
              <a:rPr dirty="0" sz="1000" b="1">
                <a:latin typeface="Arial"/>
                <a:cs typeface="Arial"/>
              </a:rPr>
              <a:t>Sequential Batch</a:t>
            </a:r>
            <a:r>
              <a:rPr dirty="0" sz="1000" spc="-7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Reactor</a:t>
            </a:r>
            <a:endParaRPr sz="1000">
              <a:latin typeface="Arial"/>
              <a:cs typeface="Arial"/>
            </a:endParaRPr>
          </a:p>
          <a:p>
            <a:pPr marL="610870">
              <a:lnSpc>
                <a:spcPct val="100000"/>
              </a:lnSpc>
            </a:pPr>
            <a:r>
              <a:rPr dirty="0" sz="750">
                <a:latin typeface="Arial"/>
                <a:cs typeface="Arial"/>
              </a:rPr>
              <a:t>☺ </a:t>
            </a:r>
            <a:r>
              <a:rPr dirty="0" sz="1000" spc="-5" b="1">
                <a:latin typeface="Arial"/>
                <a:cs typeface="Arial"/>
              </a:rPr>
              <a:t>Oxidation</a:t>
            </a:r>
            <a:r>
              <a:rPr dirty="0" sz="1000" spc="-6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Ponds</a:t>
            </a:r>
            <a:endParaRPr sz="1000">
              <a:latin typeface="Arial"/>
              <a:cs typeface="Arial"/>
            </a:endParaRPr>
          </a:p>
          <a:p>
            <a:pPr marL="610870">
              <a:lnSpc>
                <a:spcPct val="100000"/>
              </a:lnSpc>
            </a:pPr>
            <a:r>
              <a:rPr dirty="0" sz="750">
                <a:latin typeface="Arial"/>
                <a:cs typeface="Arial"/>
              </a:rPr>
              <a:t>☺ </a:t>
            </a:r>
            <a:r>
              <a:rPr dirty="0" sz="1000" spc="-10" b="1">
                <a:latin typeface="Arial"/>
                <a:cs typeface="Arial"/>
              </a:rPr>
              <a:t>Trickling</a:t>
            </a:r>
            <a:r>
              <a:rPr dirty="0" sz="1000" spc="-6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filters</a:t>
            </a:r>
            <a:endParaRPr sz="1000">
              <a:latin typeface="Arial"/>
              <a:cs typeface="Arial"/>
            </a:endParaRPr>
          </a:p>
          <a:p>
            <a:pPr marL="610870">
              <a:lnSpc>
                <a:spcPct val="100000"/>
              </a:lnSpc>
            </a:pPr>
            <a:r>
              <a:rPr dirty="0" sz="750">
                <a:latin typeface="Arial"/>
                <a:cs typeface="Arial"/>
              </a:rPr>
              <a:t>☺ </a:t>
            </a:r>
            <a:r>
              <a:rPr dirty="0" sz="1000" b="1">
                <a:latin typeface="Arial"/>
                <a:cs typeface="Arial"/>
              </a:rPr>
              <a:t>Anaerobic </a:t>
            </a:r>
            <a:r>
              <a:rPr dirty="0" sz="1000" spc="-5" b="1">
                <a:latin typeface="Arial"/>
                <a:cs typeface="Arial"/>
              </a:rPr>
              <a:t>Upflow </a:t>
            </a:r>
            <a:r>
              <a:rPr dirty="0" sz="1000" b="1">
                <a:latin typeface="Arial"/>
                <a:cs typeface="Arial"/>
              </a:rPr>
              <a:t>Sludge Blanket</a:t>
            </a:r>
            <a:r>
              <a:rPr dirty="0" sz="1000" spc="-9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(AUSB)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algn="r" marR="260350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12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091" y="1411224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137795" rIns="0" bIns="0" rtlCol="0" vert="horz">
            <a:spAutoFit/>
          </a:bodyPr>
          <a:lstStyle/>
          <a:p>
            <a:pPr marL="1576070">
              <a:lnSpc>
                <a:spcPct val="100000"/>
              </a:lnSpc>
              <a:spcBef>
                <a:spcPts val="1085"/>
              </a:spcBef>
            </a:pPr>
            <a:r>
              <a:rPr dirty="0" sz="1300" b="1">
                <a:solidFill>
                  <a:srgbClr val="3365FF"/>
                </a:solidFill>
                <a:latin typeface="Arial"/>
                <a:cs typeface="Arial"/>
              </a:rPr>
              <a:t>Engineering Design of</a:t>
            </a:r>
            <a:r>
              <a:rPr dirty="0" sz="1300" spc="-45" b="1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365FF"/>
                </a:solidFill>
                <a:latin typeface="Arial"/>
                <a:cs typeface="Arial"/>
              </a:rPr>
              <a:t>IETS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551940" marR="618490" indent="-409575">
              <a:lnSpc>
                <a:spcPct val="100000"/>
              </a:lnSpc>
              <a:spcBef>
                <a:spcPts val="5"/>
              </a:spcBef>
            </a:pPr>
            <a:r>
              <a:rPr dirty="0" sz="1000" spc="-5" b="1">
                <a:latin typeface="Arial"/>
                <a:cs typeface="Arial"/>
              </a:rPr>
              <a:t>Common Industrial Effluent </a:t>
            </a:r>
            <a:r>
              <a:rPr dirty="0" sz="1000" spc="-10" b="1">
                <a:latin typeface="Arial"/>
                <a:cs typeface="Arial"/>
              </a:rPr>
              <a:t>Treatment System  </a:t>
            </a:r>
            <a:r>
              <a:rPr dirty="0" sz="1000" spc="-5" b="1">
                <a:latin typeface="Arial"/>
                <a:cs typeface="Arial"/>
              </a:rPr>
              <a:t>used in industries in</a:t>
            </a:r>
            <a:r>
              <a:rPr dirty="0" sz="1000" spc="-2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Malaysia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imes New Roman"/>
              <a:cs typeface="Times New Roman"/>
            </a:endParaRPr>
          </a:p>
          <a:p>
            <a:pPr marL="648970">
              <a:lnSpc>
                <a:spcPct val="100000"/>
              </a:lnSpc>
            </a:pPr>
            <a:r>
              <a:rPr dirty="0" sz="1000" b="1">
                <a:solidFill>
                  <a:srgbClr val="92D050"/>
                </a:solidFill>
                <a:latin typeface="Arial"/>
                <a:cs typeface="Arial"/>
              </a:rPr>
              <a:t>3. </a:t>
            </a:r>
            <a:r>
              <a:rPr dirty="0" sz="1000" spc="-5" b="1">
                <a:solidFill>
                  <a:srgbClr val="92D050"/>
                </a:solidFill>
                <a:latin typeface="Arial"/>
                <a:cs typeface="Arial"/>
              </a:rPr>
              <a:t>Advanced </a:t>
            </a:r>
            <a:r>
              <a:rPr dirty="0" sz="1000" spc="-10" b="1">
                <a:solidFill>
                  <a:srgbClr val="92D050"/>
                </a:solidFill>
                <a:latin typeface="Arial"/>
                <a:cs typeface="Arial"/>
              </a:rPr>
              <a:t>Treatment</a:t>
            </a:r>
            <a:r>
              <a:rPr dirty="0" sz="1000" spc="-65" b="1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92D050"/>
                </a:solidFill>
                <a:latin typeface="Arial"/>
                <a:cs typeface="Arial"/>
              </a:rPr>
              <a:t>Processes</a:t>
            </a:r>
            <a:endParaRPr sz="1000">
              <a:latin typeface="Arial"/>
              <a:cs typeface="Arial"/>
            </a:endParaRPr>
          </a:p>
          <a:p>
            <a:pPr marL="820419" indent="-172085">
              <a:lnSpc>
                <a:spcPct val="100000"/>
              </a:lnSpc>
              <a:buFont typeface="Wingdings"/>
              <a:buChar char=""/>
              <a:tabLst>
                <a:tab pos="821055" algn="l"/>
              </a:tabLst>
            </a:pPr>
            <a:r>
              <a:rPr dirty="0" sz="1000" spc="-5" b="1">
                <a:latin typeface="Arial"/>
                <a:cs typeface="Arial"/>
              </a:rPr>
              <a:t>Ion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Exchange</a:t>
            </a:r>
            <a:endParaRPr sz="1000">
              <a:latin typeface="Arial"/>
              <a:cs typeface="Arial"/>
            </a:endParaRPr>
          </a:p>
          <a:p>
            <a:pPr marL="820419" indent="-172085">
              <a:lnSpc>
                <a:spcPct val="100000"/>
              </a:lnSpc>
              <a:buFont typeface="Wingdings"/>
              <a:buChar char=""/>
              <a:tabLst>
                <a:tab pos="821055" algn="l"/>
              </a:tabLst>
            </a:pPr>
            <a:r>
              <a:rPr dirty="0" sz="1000" spc="-5" b="1">
                <a:latin typeface="Arial"/>
                <a:cs typeface="Arial"/>
              </a:rPr>
              <a:t>Activated </a:t>
            </a:r>
            <a:r>
              <a:rPr dirty="0" sz="1000" b="1">
                <a:latin typeface="Arial"/>
                <a:cs typeface="Arial"/>
              </a:rPr>
              <a:t>Carbon</a:t>
            </a:r>
            <a:r>
              <a:rPr dirty="0" sz="1000" spc="-5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Adsorption</a:t>
            </a:r>
            <a:endParaRPr sz="1000">
              <a:latin typeface="Arial"/>
              <a:cs typeface="Arial"/>
            </a:endParaRPr>
          </a:p>
          <a:p>
            <a:pPr marL="820419" indent="-172085">
              <a:lnSpc>
                <a:spcPct val="100000"/>
              </a:lnSpc>
              <a:buFont typeface="Wingdings"/>
              <a:buChar char=""/>
              <a:tabLst>
                <a:tab pos="821055" algn="l"/>
              </a:tabLst>
            </a:pPr>
            <a:r>
              <a:rPr dirty="0" sz="1000" spc="-5" b="1">
                <a:latin typeface="Arial"/>
                <a:cs typeface="Arial"/>
              </a:rPr>
              <a:t>Filtration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648970">
              <a:lnSpc>
                <a:spcPct val="100000"/>
              </a:lnSpc>
            </a:pPr>
            <a:r>
              <a:rPr dirty="0" sz="1000" spc="-5" b="1">
                <a:solidFill>
                  <a:srgbClr val="7030A0"/>
                </a:solidFill>
                <a:latin typeface="Arial"/>
                <a:cs typeface="Arial"/>
              </a:rPr>
              <a:t>4. </a:t>
            </a:r>
            <a:r>
              <a:rPr dirty="0" sz="1000" spc="-10" b="1">
                <a:solidFill>
                  <a:srgbClr val="7030A0"/>
                </a:solidFill>
                <a:latin typeface="Arial"/>
                <a:cs typeface="Arial"/>
              </a:rPr>
              <a:t>Treatment </a:t>
            </a:r>
            <a:r>
              <a:rPr dirty="0" sz="1000" spc="-5" b="1">
                <a:solidFill>
                  <a:srgbClr val="7030A0"/>
                </a:solidFill>
                <a:latin typeface="Arial"/>
                <a:cs typeface="Arial"/>
              </a:rPr>
              <a:t>of</a:t>
            </a:r>
            <a:r>
              <a:rPr dirty="0" sz="1000" spc="-30" b="1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7030A0"/>
                </a:solidFill>
                <a:latin typeface="Arial"/>
                <a:cs typeface="Arial"/>
              </a:rPr>
              <a:t>Sludge</a:t>
            </a:r>
            <a:endParaRPr sz="1000">
              <a:latin typeface="Arial"/>
              <a:cs typeface="Arial"/>
            </a:endParaRPr>
          </a:p>
          <a:p>
            <a:pPr marL="820419" indent="-172085">
              <a:lnSpc>
                <a:spcPct val="100000"/>
              </a:lnSpc>
              <a:buFont typeface="Wingdings"/>
              <a:buChar char=""/>
              <a:tabLst>
                <a:tab pos="821055" algn="l"/>
              </a:tabLst>
            </a:pPr>
            <a:r>
              <a:rPr dirty="0" sz="1000" spc="-5" b="1">
                <a:latin typeface="Arial"/>
                <a:cs typeface="Arial"/>
              </a:rPr>
              <a:t>Sludge </a:t>
            </a:r>
            <a:r>
              <a:rPr dirty="0" sz="1000" spc="-10" b="1">
                <a:latin typeface="Arial"/>
                <a:cs typeface="Arial"/>
              </a:rPr>
              <a:t>drying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bed</a:t>
            </a:r>
            <a:endParaRPr sz="1000">
              <a:latin typeface="Arial"/>
              <a:cs typeface="Arial"/>
            </a:endParaRPr>
          </a:p>
          <a:p>
            <a:pPr marL="820419" indent="-172085">
              <a:lnSpc>
                <a:spcPct val="100000"/>
              </a:lnSpc>
              <a:buFont typeface="Wingdings"/>
              <a:buChar char=""/>
              <a:tabLst>
                <a:tab pos="821055" algn="l"/>
              </a:tabLst>
            </a:pPr>
            <a:r>
              <a:rPr dirty="0" sz="1000" spc="-5" b="1">
                <a:latin typeface="Arial"/>
                <a:cs typeface="Arial"/>
              </a:rPr>
              <a:t>Filter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Press</a:t>
            </a:r>
            <a:endParaRPr sz="1000">
              <a:latin typeface="Arial"/>
              <a:cs typeface="Arial"/>
            </a:endParaRPr>
          </a:p>
          <a:p>
            <a:pPr marL="820419" indent="-172085">
              <a:lnSpc>
                <a:spcPct val="100000"/>
              </a:lnSpc>
              <a:buFont typeface="Wingdings"/>
              <a:buChar char=""/>
              <a:tabLst>
                <a:tab pos="821055" algn="l"/>
              </a:tabLst>
            </a:pPr>
            <a:r>
              <a:rPr dirty="0" sz="1000" b="1">
                <a:latin typeface="Arial"/>
                <a:cs typeface="Arial"/>
              </a:rPr>
              <a:t>Belt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press</a:t>
            </a:r>
            <a:endParaRPr sz="1000">
              <a:latin typeface="Arial"/>
              <a:cs typeface="Arial"/>
            </a:endParaRPr>
          </a:p>
          <a:p>
            <a:pPr marL="820419" indent="-172085">
              <a:lnSpc>
                <a:spcPct val="100000"/>
              </a:lnSpc>
              <a:buFont typeface="Wingdings"/>
              <a:buChar char=""/>
              <a:tabLst>
                <a:tab pos="821055" algn="l"/>
              </a:tabLst>
            </a:pPr>
            <a:r>
              <a:rPr dirty="0" sz="1000" b="1">
                <a:latin typeface="Arial"/>
                <a:cs typeface="Arial"/>
              </a:rPr>
              <a:t>Centrifugal</a:t>
            </a:r>
            <a:r>
              <a:rPr dirty="0" sz="1000" spc="-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separation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imes New Roman"/>
              <a:cs typeface="Times New Roman"/>
            </a:endParaRPr>
          </a:p>
          <a:p>
            <a:pPr algn="r" marR="260350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13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1996" y="5858255"/>
            <a:ext cx="457200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9655" y="6734556"/>
            <a:ext cx="4244340" cy="255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98091" y="5864352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334135">
              <a:lnSpc>
                <a:spcPct val="100000"/>
              </a:lnSpc>
            </a:pPr>
            <a:r>
              <a:rPr dirty="0" sz="1500" b="1">
                <a:solidFill>
                  <a:srgbClr val="3365FF"/>
                </a:solidFill>
                <a:latin typeface="Arial"/>
                <a:cs typeface="Arial"/>
              </a:rPr>
              <a:t>Engineering Design of</a:t>
            </a:r>
            <a:r>
              <a:rPr dirty="0" sz="1500" spc="-15" b="1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365FF"/>
                </a:solidFill>
                <a:latin typeface="Arial"/>
                <a:cs typeface="Arial"/>
              </a:rPr>
              <a:t>IETS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091" y="1411224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1506220">
              <a:lnSpc>
                <a:spcPct val="100000"/>
              </a:lnSpc>
            </a:pPr>
            <a:r>
              <a:rPr dirty="0" sz="1500" b="1">
                <a:solidFill>
                  <a:srgbClr val="3365FF"/>
                </a:solidFill>
                <a:latin typeface="Arial"/>
                <a:cs typeface="Arial"/>
              </a:rPr>
              <a:t>Sequential </a:t>
            </a:r>
            <a:r>
              <a:rPr dirty="0" sz="1500" spc="-5" b="1">
                <a:solidFill>
                  <a:srgbClr val="3365FF"/>
                </a:solidFill>
                <a:latin typeface="Arial"/>
                <a:cs typeface="Arial"/>
              </a:rPr>
              <a:t>Batch</a:t>
            </a:r>
            <a:r>
              <a:rPr dirty="0" sz="1500" spc="-10" b="1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3365FF"/>
                </a:solidFill>
                <a:latin typeface="Arial"/>
                <a:cs typeface="Arial"/>
              </a:rPr>
              <a:t>Reactor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53995" y="2129027"/>
            <a:ext cx="3238500" cy="2429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1996" y="5858255"/>
            <a:ext cx="4572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68196" y="7534656"/>
            <a:ext cx="2209800" cy="1543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74185" y="6048755"/>
            <a:ext cx="2251710" cy="14729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98091" y="5864352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2592070" marR="560070">
              <a:lnSpc>
                <a:spcPct val="100000"/>
              </a:lnSpc>
            </a:pPr>
            <a:r>
              <a:rPr dirty="0" sz="1400" spc="-10">
                <a:solidFill>
                  <a:srgbClr val="000065"/>
                </a:solidFill>
                <a:latin typeface="Tahoma"/>
                <a:cs typeface="Tahoma"/>
              </a:rPr>
              <a:t>Industrial Effluent  </a:t>
            </a:r>
            <a:r>
              <a:rPr dirty="0" sz="1400" spc="-20">
                <a:solidFill>
                  <a:srgbClr val="000065"/>
                </a:solidFill>
                <a:latin typeface="Tahoma"/>
                <a:cs typeface="Tahoma"/>
              </a:rPr>
              <a:t>Treatment  </a:t>
            </a:r>
            <a:r>
              <a:rPr dirty="0" sz="1400" spc="-5">
                <a:solidFill>
                  <a:srgbClr val="000065"/>
                </a:solidFill>
                <a:latin typeface="Tahoma"/>
                <a:cs typeface="Tahoma"/>
              </a:rPr>
              <a:t>Systems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68196" y="6048755"/>
            <a:ext cx="2201417" cy="1485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1996" y="3043427"/>
            <a:ext cx="1883664" cy="179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06495" y="1405127"/>
            <a:ext cx="27432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1996" y="1405127"/>
            <a:ext cx="1727453" cy="182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98091" y="1411224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91996" y="5858255"/>
            <a:ext cx="4572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41348" y="6310884"/>
            <a:ext cx="4422648" cy="29763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015995" y="5915656"/>
            <a:ext cx="153797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3365FF"/>
                </a:solidFill>
                <a:latin typeface="Arial"/>
                <a:cs typeface="Arial"/>
              </a:rPr>
              <a:t>Facultative</a:t>
            </a:r>
            <a:r>
              <a:rPr dirty="0" sz="1500" spc="-80" b="1">
                <a:solidFill>
                  <a:srgbClr val="3365FF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365FF"/>
                </a:solidFill>
                <a:latin typeface="Arial"/>
                <a:cs typeface="Arial"/>
              </a:rPr>
              <a:t>Pond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1650" y="8265664"/>
            <a:ext cx="48260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Times New Roman"/>
                <a:cs typeface="Times New Roman"/>
              </a:rPr>
              <a:t>Final  </a:t>
            </a:r>
            <a:r>
              <a:rPr dirty="0" sz="900" spc="-10" b="1">
                <a:latin typeface="Times New Roman"/>
                <a:cs typeface="Times New Roman"/>
              </a:rPr>
              <a:t>dis</a:t>
            </a:r>
            <a:r>
              <a:rPr dirty="0" sz="900" spc="-5" b="1">
                <a:latin typeface="Times New Roman"/>
                <a:cs typeface="Times New Roman"/>
              </a:rPr>
              <a:t>c</a:t>
            </a:r>
            <a:r>
              <a:rPr dirty="0" sz="900" spc="-10" b="1">
                <a:latin typeface="Times New Roman"/>
                <a:cs typeface="Times New Roman"/>
              </a:rPr>
              <a:t>ha</a:t>
            </a:r>
            <a:r>
              <a:rPr dirty="0" sz="900" spc="-5" b="1">
                <a:latin typeface="Times New Roman"/>
                <a:cs typeface="Times New Roman"/>
              </a:rPr>
              <a:t>r</a:t>
            </a:r>
            <a:r>
              <a:rPr dirty="0" sz="900" b="1">
                <a:latin typeface="Times New Roman"/>
                <a:cs typeface="Times New Roman"/>
              </a:rPr>
              <a:t>ge  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0591" y="7808464"/>
            <a:ext cx="560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7155" marR="5080" indent="-9779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F0000"/>
                </a:solidFill>
                <a:latin typeface="Times New Roman"/>
                <a:cs typeface="Times New Roman"/>
              </a:rPr>
              <a:t>Facultative  </a:t>
            </a:r>
            <a:r>
              <a:rPr dirty="0" sz="900" spc="-5" b="1">
                <a:solidFill>
                  <a:srgbClr val="FF0000"/>
                </a:solidFill>
                <a:latin typeface="Times New Roman"/>
                <a:cs typeface="Times New Roman"/>
              </a:rPr>
              <a:t>pond</a:t>
            </a:r>
            <a:r>
              <a:rPr dirty="0" sz="9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latin typeface="Times New Roman"/>
                <a:cs typeface="Times New Roman"/>
              </a:rPr>
              <a:t>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0884" y="7694164"/>
            <a:ext cx="560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7155" marR="5080" indent="-9779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F0000"/>
                </a:solidFill>
                <a:latin typeface="Times New Roman"/>
                <a:cs typeface="Times New Roman"/>
              </a:rPr>
              <a:t>Facultative  </a:t>
            </a:r>
            <a:r>
              <a:rPr dirty="0" sz="900" spc="-5" b="1">
                <a:solidFill>
                  <a:srgbClr val="FF0000"/>
                </a:solidFill>
                <a:latin typeface="Times New Roman"/>
                <a:cs typeface="Times New Roman"/>
              </a:rPr>
              <a:t>pond</a:t>
            </a:r>
            <a:r>
              <a:rPr dirty="0" sz="9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latin typeface="Times New Roman"/>
                <a:cs typeface="Times New Roman"/>
              </a:rPr>
              <a:t>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62292" y="8341867"/>
            <a:ext cx="6737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00B050"/>
                </a:solidFill>
                <a:latin typeface="Times New Roman"/>
                <a:cs typeface="Times New Roman"/>
              </a:rPr>
              <a:t>Algae pond</a:t>
            </a:r>
            <a:r>
              <a:rPr dirty="0" sz="900" spc="-60" b="1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latin typeface="Times New Roman"/>
                <a:cs typeface="Times New Roman"/>
              </a:rPr>
              <a:t>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19592" y="8760972"/>
            <a:ext cx="6731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00B050"/>
                </a:solidFill>
                <a:latin typeface="Times New Roman"/>
                <a:cs typeface="Times New Roman"/>
              </a:rPr>
              <a:t>Algae pond</a:t>
            </a:r>
            <a:r>
              <a:rPr dirty="0" sz="900" spc="-110" b="1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69036" y="8729733"/>
            <a:ext cx="680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00B050"/>
                </a:solidFill>
                <a:latin typeface="Times New Roman"/>
                <a:cs typeface="Times New Roman"/>
              </a:rPr>
              <a:t>Algae pond</a:t>
            </a:r>
            <a:r>
              <a:rPr dirty="0" sz="900" spc="-60" b="1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C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5131" y="8836409"/>
            <a:ext cx="48260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Times New Roman"/>
                <a:cs typeface="Times New Roman"/>
              </a:rPr>
              <a:t>Final  </a:t>
            </a:r>
            <a:r>
              <a:rPr dirty="0" sz="900" spc="-10" b="1">
                <a:latin typeface="Times New Roman"/>
                <a:cs typeface="Times New Roman"/>
              </a:rPr>
              <a:t>dis</a:t>
            </a:r>
            <a:r>
              <a:rPr dirty="0" sz="900" spc="-5" b="1">
                <a:latin typeface="Times New Roman"/>
                <a:cs typeface="Times New Roman"/>
              </a:rPr>
              <a:t>c</a:t>
            </a:r>
            <a:r>
              <a:rPr dirty="0" sz="900" spc="-10" b="1">
                <a:latin typeface="Times New Roman"/>
                <a:cs typeface="Times New Roman"/>
              </a:rPr>
              <a:t>ha</a:t>
            </a:r>
            <a:r>
              <a:rPr dirty="0" sz="900" spc="-5" b="1">
                <a:latin typeface="Times New Roman"/>
                <a:cs typeface="Times New Roman"/>
              </a:rPr>
              <a:t>r</a:t>
            </a:r>
            <a:r>
              <a:rPr dirty="0" sz="900" b="1">
                <a:latin typeface="Times New Roman"/>
                <a:cs typeface="Times New Roman"/>
              </a:rPr>
              <a:t>ge  </a:t>
            </a:r>
            <a:r>
              <a:rPr dirty="0" sz="900" spc="-5" b="1">
                <a:latin typeface="Times New Roman"/>
                <a:cs typeface="Times New Roman"/>
              </a:rPr>
              <a:t>A </a:t>
            </a:r>
            <a:r>
              <a:rPr dirty="0" sz="900" b="1">
                <a:latin typeface="Times New Roman"/>
                <a:cs typeface="Times New Roman"/>
              </a:rPr>
              <a:t>&amp;</a:t>
            </a:r>
            <a:r>
              <a:rPr dirty="0" sz="900" spc="-90" b="1">
                <a:latin typeface="Times New Roman"/>
                <a:cs typeface="Times New Roman"/>
              </a:rPr>
              <a:t> </a:t>
            </a:r>
            <a:r>
              <a:rPr dirty="0" sz="900" b="1">
                <a:latin typeface="Times New Roman"/>
                <a:cs typeface="Times New Roman"/>
              </a:rPr>
              <a:t>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90365" y="7960872"/>
            <a:ext cx="560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3980" marR="5080" indent="-94615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F0000"/>
                </a:solidFill>
                <a:latin typeface="Times New Roman"/>
                <a:cs typeface="Times New Roman"/>
              </a:rPr>
              <a:t>Facultative  </a:t>
            </a:r>
            <a:r>
              <a:rPr dirty="0" sz="900" spc="-5" b="1">
                <a:solidFill>
                  <a:srgbClr val="FF0000"/>
                </a:solidFill>
                <a:latin typeface="Times New Roman"/>
                <a:cs typeface="Times New Roman"/>
              </a:rPr>
              <a:t>pond</a:t>
            </a:r>
            <a:r>
              <a:rPr dirty="0" sz="9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C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37869" y="8227567"/>
            <a:ext cx="560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7155" marR="5080" indent="-9779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F0000"/>
                </a:solidFill>
                <a:latin typeface="Times New Roman"/>
                <a:cs typeface="Times New Roman"/>
              </a:rPr>
              <a:t>Facultative  </a:t>
            </a:r>
            <a:r>
              <a:rPr dirty="0" sz="900" spc="-5" b="1">
                <a:solidFill>
                  <a:srgbClr val="FF0000"/>
                </a:solidFill>
                <a:latin typeface="Times New Roman"/>
                <a:cs typeface="Times New Roman"/>
              </a:rPr>
              <a:t>pond</a:t>
            </a:r>
            <a:r>
              <a:rPr dirty="0" sz="900" spc="-7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99761" y="7808464"/>
            <a:ext cx="560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7155" marR="5080" indent="-9779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F0000"/>
                </a:solidFill>
                <a:latin typeface="Times New Roman"/>
                <a:cs typeface="Times New Roman"/>
              </a:rPr>
              <a:t>Facultative  </a:t>
            </a:r>
            <a:r>
              <a:rPr dirty="0" sz="900" spc="-5" b="1">
                <a:solidFill>
                  <a:srgbClr val="FF0000"/>
                </a:solidFill>
                <a:latin typeface="Times New Roman"/>
                <a:cs typeface="Times New Roman"/>
              </a:rPr>
              <a:t>pond</a:t>
            </a:r>
            <a:r>
              <a:rPr dirty="0" sz="900" spc="-7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28261" y="7351264"/>
            <a:ext cx="560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3980" marR="5080" indent="-94615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F0000"/>
                </a:solidFill>
                <a:latin typeface="Times New Roman"/>
                <a:cs typeface="Times New Roman"/>
              </a:rPr>
              <a:t>Facultative  </a:t>
            </a:r>
            <a:r>
              <a:rPr dirty="0" sz="900" spc="-5" b="1">
                <a:solidFill>
                  <a:srgbClr val="FF0000"/>
                </a:solidFill>
                <a:latin typeface="Times New Roman"/>
                <a:cs typeface="Times New Roman"/>
              </a:rPr>
              <a:t>pond</a:t>
            </a:r>
            <a:r>
              <a:rPr dirty="0" sz="9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C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54275" y="6894064"/>
            <a:ext cx="794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1790" marR="5080" indent="-352425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C00000"/>
                </a:solidFill>
                <a:latin typeface="Times New Roman"/>
                <a:cs typeface="Times New Roman"/>
              </a:rPr>
              <a:t>Anaerobic</a:t>
            </a:r>
            <a:r>
              <a:rPr dirty="0" sz="900" spc="-7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900" spc="-10" b="1">
                <a:solidFill>
                  <a:srgbClr val="C00000"/>
                </a:solidFill>
                <a:latin typeface="Times New Roman"/>
                <a:cs typeface="Times New Roman"/>
              </a:rPr>
              <a:t>pond  </a:t>
            </a:r>
            <a:r>
              <a:rPr dirty="0" sz="900" b="1">
                <a:latin typeface="Times New Roman"/>
                <a:cs typeface="Times New Roman"/>
              </a:rPr>
              <a:t>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44879" y="7313167"/>
            <a:ext cx="793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marR="5080" indent="-34925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C00000"/>
                </a:solidFill>
                <a:latin typeface="Times New Roman"/>
                <a:cs typeface="Times New Roman"/>
              </a:rPr>
              <a:t>Anaerobic</a:t>
            </a:r>
            <a:r>
              <a:rPr dirty="0" sz="900" spc="-7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900" spc="-10" b="1">
                <a:solidFill>
                  <a:srgbClr val="C00000"/>
                </a:solidFill>
                <a:latin typeface="Times New Roman"/>
                <a:cs typeface="Times New Roman"/>
              </a:rPr>
              <a:t>pond  </a:t>
            </a:r>
            <a:r>
              <a:rPr dirty="0" sz="900" spc="-5" b="1">
                <a:latin typeface="Times New Roman"/>
                <a:cs typeface="Times New Roman"/>
              </a:rPr>
              <a:t>C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27495" y="6932172"/>
            <a:ext cx="6375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FF339A"/>
                </a:solidFill>
                <a:latin typeface="Times New Roman"/>
                <a:cs typeface="Times New Roman"/>
              </a:rPr>
              <a:t>Mixing</a:t>
            </a:r>
            <a:r>
              <a:rPr dirty="0" sz="900" spc="-50" b="1">
                <a:solidFill>
                  <a:srgbClr val="FF339A"/>
                </a:solidFill>
                <a:latin typeface="Times New Roman"/>
                <a:cs typeface="Times New Roman"/>
              </a:rPr>
              <a:t> </a:t>
            </a:r>
            <a:r>
              <a:rPr dirty="0" sz="900" spc="-10" b="1">
                <a:solidFill>
                  <a:srgbClr val="FF339A"/>
                </a:solidFill>
                <a:latin typeface="Times New Roman"/>
                <a:cs typeface="Times New Roman"/>
              </a:rPr>
              <a:t>pond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68543" y="6436875"/>
            <a:ext cx="4038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Times New Roman"/>
                <a:cs typeface="Times New Roman"/>
              </a:rPr>
              <a:t>Oil</a:t>
            </a:r>
            <a:r>
              <a:rPr dirty="0" sz="900" spc="-80" b="1">
                <a:latin typeface="Times New Roman"/>
                <a:cs typeface="Times New Roman"/>
              </a:rPr>
              <a:t> </a:t>
            </a:r>
            <a:r>
              <a:rPr dirty="0" sz="900" b="1">
                <a:latin typeface="Times New Roman"/>
                <a:cs typeface="Times New Roman"/>
              </a:rPr>
              <a:t>trap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31151" y="6970279"/>
            <a:ext cx="6692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0000FF"/>
                </a:solidFill>
                <a:latin typeface="Times New Roman"/>
                <a:cs typeface="Times New Roman"/>
              </a:rPr>
              <a:t>Cooling</a:t>
            </a:r>
            <a:r>
              <a:rPr dirty="0" sz="900" spc="-5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900" spc="-10" b="1">
                <a:solidFill>
                  <a:srgbClr val="0000FF"/>
                </a:solidFill>
                <a:latin typeface="Times New Roman"/>
                <a:cs typeface="Times New Roman"/>
              </a:rPr>
              <a:t>pond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498091" y="5864352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hongo</dc:creator>
  <dc:title>Microsoft PowerPoint - AM3_malaysia PAPER WEPA COMBODIA.ppt [互換モード]</dc:title>
  <dcterms:created xsi:type="dcterms:W3CDTF">2021-09-22T07:20:18Z</dcterms:created>
  <dcterms:modified xsi:type="dcterms:W3CDTF">2021-09-22T07:20:18Z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2013-03-04T00:00:00Z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2021-09-22T00:00:00Z</vt:filetime>
  </property>
</Properties>
</file>