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7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9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3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2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7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26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0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8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commerce%20Consumer%20Datase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NydIrCRduexC0-hiGajjA_ITjIfj3L3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kingsuk.ghosh/viz/E-CommerceConsumerBehaviorReportDesktop/E-CommerceConsumerBehavior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07870"/>
            <a:ext cx="10363200" cy="1470025"/>
          </a:xfrm>
        </p:spPr>
        <p:txBody>
          <a:bodyPr>
            <a:normAutofit fontScale="90000"/>
          </a:bodyPr>
          <a:lstStyle/>
          <a:p>
            <a:r>
              <a:rPr dirty="0"/>
              <a:t>E-Commerce Consumer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840" y="4058490"/>
            <a:ext cx="9418320" cy="16916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600" b="1" i="1" dirty="0"/>
              <a:t>A 4-Level Analytics of E-Commerce Consumer Behavior with Machine Learning and Tableau Dashboard</a:t>
            </a:r>
          </a:p>
          <a:p>
            <a:pPr algn="ctr"/>
            <a:r>
              <a:rPr lang="en-US" sz="2600" i="1" dirty="0"/>
              <a:t>By</a:t>
            </a:r>
            <a:r>
              <a:rPr lang="en-US" sz="2600" b="1" i="1" dirty="0"/>
              <a:t> </a:t>
            </a:r>
            <a:r>
              <a:rPr lang="en-US" sz="2600" b="1" dirty="0" err="1"/>
              <a:t>Kingsuk</a:t>
            </a:r>
            <a:r>
              <a:rPr lang="en-US" sz="2600" b="1" dirty="0"/>
              <a:t> Ghosh</a:t>
            </a:r>
          </a:p>
          <a:p>
            <a:pPr algn="ctr"/>
            <a:r>
              <a:rPr dirty="0"/>
              <a:t>Guide: </a:t>
            </a:r>
            <a:r>
              <a:rPr b="1" i="1" dirty="0"/>
              <a:t>Prof. Subhadip Basu &amp; Sir Pradipta Sarkar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86846-0B4F-A189-E040-244F4E1A62F2}"/>
              </a:ext>
            </a:extLst>
          </p:cNvPr>
          <p:cNvSpPr txBox="1"/>
          <p:nvPr/>
        </p:nvSpPr>
        <p:spPr>
          <a:xfrm>
            <a:off x="3043084" y="2579528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CERTIFICATE COURSE ON</a:t>
            </a:r>
            <a:br>
              <a:rPr lang="en-IN" sz="1200" dirty="0"/>
            </a:br>
            <a:r>
              <a:rPr lang="en-IN" sz="1200" dirty="0"/>
              <a:t>ARTIFICIAL INTELLIGENCE &amp; DATA SCIENCE</a:t>
            </a:r>
          </a:p>
          <a:p>
            <a:pPr algn="ctr"/>
            <a:r>
              <a:rPr lang="en-IN" sz="1200" dirty="0"/>
              <a:t>OFFERED BY CMATER, DEPT. OF CSE, JU</a:t>
            </a:r>
          </a:p>
        </p:txBody>
      </p:sp>
      <p:pic>
        <p:nvPicPr>
          <p:cNvPr id="2050" name="Picture 2" descr="Jadavpur University - Wikipedia">
            <a:extLst>
              <a:ext uri="{FF2B5EF4-FFF2-40B4-BE49-F238E27FC236}">
                <a16:creationId xmlns:a16="http://schemas.microsoft.com/office/drawing/2014/main" id="{63FDB005-FAD6-2F2D-39A5-76724589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50" y="3225859"/>
            <a:ext cx="713300" cy="7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77863"/>
            <a:ext cx="9692640" cy="776922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54786"/>
            <a:ext cx="8595360" cy="14358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E-commerce platforms generate large customer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This dataset includes features like purchase amount, satisfaction, rating, loyalty etc. [LINK: </a:t>
            </a:r>
            <a:r>
              <a:rPr lang="en-US" sz="2400" b="1" i="1" dirty="0">
                <a:hlinkClick r:id="rId2" action="ppaction://hlinkfile"/>
              </a:rPr>
              <a:t>DATASET</a:t>
            </a:r>
            <a:r>
              <a:rPr lang="en-US" sz="2400" b="1" i="1" dirty="0"/>
              <a:t>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95893-24E9-C078-97BB-C69A200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31"/>
          <a:stretch>
            <a:fillRect/>
          </a:stretch>
        </p:blipFill>
        <p:spPr>
          <a:xfrm>
            <a:off x="2042873" y="2963087"/>
            <a:ext cx="8106253" cy="3123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8DC6BC-FEA6-EBB2-0E49-4FCF51E7A5AA}"/>
              </a:ext>
            </a:extLst>
          </p:cNvPr>
          <p:cNvSpPr txBox="1"/>
          <p:nvPr/>
        </p:nvSpPr>
        <p:spPr>
          <a:xfrm>
            <a:off x="5207445" y="6086168"/>
            <a:ext cx="177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 1: Dataset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0C68-DB83-ABE7-44D5-E67D44381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10B9-4CF4-7886-AC4D-7B94778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7863"/>
            <a:ext cx="9692640" cy="776922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4CF8-A9EA-3B0F-71D3-CA4B919D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02658"/>
            <a:ext cx="8595360" cy="4577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This project uses a </a:t>
            </a:r>
            <a:r>
              <a:rPr lang="en-US" sz="2400" b="1" dirty="0"/>
              <a:t>4-level analytics approach</a:t>
            </a:r>
            <a:r>
              <a:rPr lang="en-US" sz="2400" dirty="0"/>
              <a:t> (Descriptive, Diagnostic, Predictive, Prescriptive) using ML and Data Visualization by Tableau to better understand and improve customer behavior.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E79324-A712-853F-B4C3-0FDF1A2F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721" y="3277581"/>
            <a:ext cx="2980558" cy="263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8777E-D5D9-058F-4BC0-FABF69A891B3}"/>
              </a:ext>
            </a:extLst>
          </p:cNvPr>
          <p:cNvSpPr txBox="1"/>
          <p:nvPr/>
        </p:nvSpPr>
        <p:spPr>
          <a:xfrm>
            <a:off x="3807616" y="6036122"/>
            <a:ext cx="460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 2: The Four Levels of Data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1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sz="2400" dirty="0"/>
              <a:t>Segment customers using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Find key factors affecting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Predict purchase level (Low, Medium, High).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Suggest actions to improve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Create a Tableau dashboard for insights.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sz="2400" dirty="0"/>
              <a:t>Data Preprocessing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sz="2400" dirty="0"/>
              <a:t>Descriptive: </a:t>
            </a:r>
            <a:r>
              <a:rPr sz="2400" dirty="0" err="1"/>
              <a:t>KMeans</a:t>
            </a:r>
            <a:r>
              <a:rPr sz="2400" dirty="0"/>
              <a:t> Clustering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sz="2400" dirty="0"/>
              <a:t>Diagnostic: Decision Tree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sz="2400" dirty="0"/>
              <a:t>Predictive: Classifier for Purchase Level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sz="2400" dirty="0"/>
              <a:t>Prescriptive: Action Suggestions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sz="2400" dirty="0"/>
              <a:t>Tableau Dashboard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b="1" dirty="0"/>
              <a:t>LINK: </a:t>
            </a:r>
            <a:r>
              <a:rPr lang="en-IN" b="1" i="1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NOTEBOOK IN COLAB</a:t>
            </a:r>
            <a:endParaRPr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07360"/>
            <a:ext cx="9692640" cy="776922"/>
          </a:xfrm>
        </p:spPr>
        <p:txBody>
          <a:bodyPr/>
          <a:lstStyle/>
          <a:p>
            <a:r>
              <a:rPr dirty="0"/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54787"/>
            <a:ext cx="8595360" cy="20258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4</a:t>
            </a:r>
            <a:r>
              <a:rPr sz="2400" dirty="0"/>
              <a:t> customer segments identified.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Loyalty &amp; Return Rate affect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Purchase level predicted with ~86%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Model suggested actions to improve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D0AF-627D-BEFD-2F8A-C51666A3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48" y="3648182"/>
            <a:ext cx="3100609" cy="2315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0F3DD-3DFF-6F6B-1011-30C7AC46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3648181"/>
            <a:ext cx="4898700" cy="231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27F5EC-F539-C588-3E41-5CBE5A53518D}"/>
              </a:ext>
            </a:extLst>
          </p:cNvPr>
          <p:cNvSpPr txBox="1"/>
          <p:nvPr/>
        </p:nvSpPr>
        <p:spPr>
          <a:xfrm>
            <a:off x="938066" y="5996751"/>
            <a:ext cx="4691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Fig. 3: Customer Segmentation by </a:t>
            </a:r>
            <a:r>
              <a:rPr lang="en-IN" sz="1400" dirty="0" err="1"/>
              <a:t>KMeans</a:t>
            </a:r>
            <a:r>
              <a:rPr lang="en-IN" sz="1400" dirty="0"/>
              <a:t> Clustering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0DA16-0DFA-50F8-12D1-23AE803F7DB2}"/>
              </a:ext>
            </a:extLst>
          </p:cNvPr>
          <p:cNvSpPr txBox="1"/>
          <p:nvPr/>
        </p:nvSpPr>
        <p:spPr>
          <a:xfrm>
            <a:off x="5875723" y="6002230"/>
            <a:ext cx="4266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Fig. 4: Decision Tree for Customer Satisfaction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Tableau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2278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Interactive visualizations created in Tableau.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Shows customer segments, satisfaction, and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Helps understand data at a glance.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ctr">
              <a:buFont typeface="Wingdings" panose="05000000000000000000" pitchFamily="2" charset="2"/>
              <a:buChar char="ü"/>
            </a:pPr>
            <a:endParaRPr lang="en-IN" b="1" dirty="0"/>
          </a:p>
          <a:p>
            <a:pPr algn="ctr">
              <a:buFont typeface="Wingdings" panose="05000000000000000000" pitchFamily="2" charset="2"/>
              <a:buChar char="ü"/>
            </a:pPr>
            <a:endParaRPr lang="en-IN" b="1" dirty="0"/>
          </a:p>
          <a:p>
            <a:pPr algn="ctr">
              <a:buFont typeface="Wingdings" panose="05000000000000000000" pitchFamily="2" charset="2"/>
              <a:buChar char="ü"/>
            </a:pPr>
            <a:endParaRPr lang="en-IN" b="1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b="1" dirty="0"/>
              <a:t>LINK: </a:t>
            </a:r>
            <a:r>
              <a:rPr lang="en-IN" b="1" i="1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b="1" i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sz="2400" dirty="0"/>
              <a:t>Less data in some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/>
              <a:t>Real-world factors like price/delivery missing.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Model assumes recommended changes will work in real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Project used ML and Tableau for 4-level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Helped understand and improve customer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Gave actionable insights for better business decisions.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122</TotalTime>
  <Words>336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Century Schoolbook</vt:lpstr>
      <vt:lpstr>Wingdings</vt:lpstr>
      <vt:lpstr>Wingdings 2</vt:lpstr>
      <vt:lpstr>View</vt:lpstr>
      <vt:lpstr>E-Commerce Consumer Analytics Project</vt:lpstr>
      <vt:lpstr>Introduction</vt:lpstr>
      <vt:lpstr>Introduction</vt:lpstr>
      <vt:lpstr>Objectives</vt:lpstr>
      <vt:lpstr>Methodology</vt:lpstr>
      <vt:lpstr>Key Results</vt:lpstr>
      <vt:lpstr>Tableau Dashboard</vt:lpstr>
      <vt:lpstr>Limitations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KINGSUK GHOSH</cp:lastModifiedBy>
  <cp:revision>7</cp:revision>
  <dcterms:created xsi:type="dcterms:W3CDTF">2013-01-27T09:14:16Z</dcterms:created>
  <dcterms:modified xsi:type="dcterms:W3CDTF">2025-07-20T14:26:02Z</dcterms:modified>
  <cp:category/>
</cp:coreProperties>
</file>