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2" r:id="rId5"/>
    <p:sldId id="271" r:id="rId6"/>
    <p:sldId id="259" r:id="rId7"/>
    <p:sldId id="258"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pic>
        <p:nvPicPr>
          <p:cNvPr id="4" name="Content Placeholder 3"/>
          <p:cNvPicPr>
            <a:picLocks noChangeAspect="1"/>
          </p:cNvPicPr>
          <p:nvPr>
            <p:ph idx="1"/>
          </p:nvPr>
        </p:nvPicPr>
        <p:blipFill>
          <a:blip r:embed="rId1"/>
          <a:stretch>
            <a:fillRect/>
          </a:stretch>
        </p:blipFill>
        <p:spPr>
          <a:xfrm>
            <a:off x="5080" y="9525"/>
            <a:ext cx="12162790" cy="6842125"/>
          </a:xfrm>
          <a:prstGeom prst="rect">
            <a:avLst/>
          </a:prstGeom>
        </p:spPr>
      </p:pic>
      <p:sp>
        <p:nvSpPr>
          <p:cNvPr id="6" name="Rectangles 5"/>
          <p:cNvSpPr/>
          <p:nvPr/>
        </p:nvSpPr>
        <p:spPr>
          <a:xfrm>
            <a:off x="3757930" y="9525"/>
            <a:ext cx="4337685" cy="953135"/>
          </a:xfrm>
          <a:prstGeom prst="rect">
            <a:avLst/>
          </a:prstGeom>
          <a:noFill/>
          <a:ln>
            <a:noFill/>
          </a:ln>
        </p:spPr>
        <p:txBody>
          <a:bodyPr wrap="square" rtlCol="0" anchor="t">
            <a:spAutoFit/>
          </a:bodyPr>
          <a:p>
            <a:pPr algn="ctr"/>
            <a:r>
              <a:rPr lang="en-US" altLang="zh-CN" sz="2800" b="1">
                <a:ln w="9525">
                  <a:solidFill>
                    <a:schemeClr val="bg1"/>
                  </a:solidFill>
                  <a:prstDash val="solid"/>
                </a:ln>
                <a:solidFill>
                  <a:schemeClr val="tx1"/>
                </a:solidFill>
                <a:effectLst>
                  <a:outerShdw blurRad="12700" dist="38100" dir="2700000" algn="tl" rotWithShape="0">
                    <a:schemeClr val="bg1">
                      <a:lumMod val="50000"/>
                    </a:schemeClr>
                  </a:outerShdw>
                </a:effectLst>
              </a:rPr>
              <a:t>SHIELD TECHNOLOGIES</a:t>
            </a:r>
            <a:endParaRPr lang="en-US" altLang="zh-CN" sz="28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Rectangles 6"/>
          <p:cNvSpPr/>
          <p:nvPr/>
        </p:nvSpPr>
        <p:spPr>
          <a:xfrm>
            <a:off x="8237855" y="5821045"/>
            <a:ext cx="3930015" cy="1076325"/>
          </a:xfrm>
          <a:prstGeom prst="rect">
            <a:avLst/>
          </a:prstGeom>
          <a:noFill/>
          <a:ln>
            <a:noFill/>
          </a:ln>
        </p:spPr>
        <p:txBody>
          <a:bodyPr wrap="square" rtlCol="0" anchor="t">
            <a:spAutoFit/>
          </a:bodyPr>
          <a:p>
            <a:pPr algn="ctr"/>
            <a:r>
              <a:rPr lang="en-US" altLang="zh-CN" sz="3200" b="1">
                <a:solidFill>
                  <a:schemeClr val="tx1"/>
                </a:solidFill>
                <a:effectLst>
                  <a:outerShdw blurRad="38100" dist="19050" dir="2700000" algn="tl" rotWithShape="0">
                    <a:schemeClr val="dk1">
                      <a:alpha val="40000"/>
                    </a:schemeClr>
                  </a:outerShdw>
                </a:effectLst>
              </a:rPr>
              <a:t>By:</a:t>
            </a:r>
            <a:endParaRPr lang="en-US" altLang="zh-CN" sz="3200" b="1">
              <a:solidFill>
                <a:schemeClr val="tx1"/>
              </a:solidFill>
              <a:effectLst>
                <a:outerShdw blurRad="38100" dist="19050" dir="2700000" algn="tl" rotWithShape="0">
                  <a:schemeClr val="dk1">
                    <a:alpha val="40000"/>
                  </a:schemeClr>
                </a:outerShdw>
              </a:effectLst>
            </a:endParaRPr>
          </a:p>
          <a:p>
            <a:pPr algn="ctr"/>
            <a:r>
              <a:rPr lang="en-US" altLang="zh-CN" sz="3200" b="1">
                <a:solidFill>
                  <a:schemeClr val="tx1"/>
                </a:solidFill>
                <a:effectLst>
                  <a:outerShdw blurRad="38100" dist="19050" dir="2700000" algn="tl" rotWithShape="0">
                    <a:schemeClr val="dk1">
                      <a:alpha val="40000"/>
                    </a:schemeClr>
                  </a:outerShdw>
                </a:effectLst>
              </a:rPr>
              <a:t>Raju</a:t>
            </a:r>
            <a:endParaRPr lang="en-US" altLang="zh-CN" sz="3200"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machine learning vs AI  vs   Data Science vs Deep learning</a:t>
            </a:r>
            <a:endParaRPr lang="en-US"/>
          </a:p>
        </p:txBody>
      </p:sp>
      <p:pic>
        <p:nvPicPr>
          <p:cNvPr id="4" name="Content Placeholder 3"/>
          <p:cNvPicPr>
            <a:picLocks noChangeAspect="1"/>
          </p:cNvPicPr>
          <p:nvPr>
            <p:ph idx="1"/>
          </p:nvPr>
        </p:nvPicPr>
        <p:blipFill>
          <a:blip r:embed="rId1"/>
          <a:stretch>
            <a:fillRect/>
          </a:stretch>
        </p:blipFill>
        <p:spPr>
          <a:xfrm>
            <a:off x="1682750" y="1174750"/>
            <a:ext cx="8083550" cy="4953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machine learning</a:t>
            </a:r>
            <a:endParaRPr lang="en-US"/>
          </a:p>
        </p:txBody>
      </p:sp>
      <p:pic>
        <p:nvPicPr>
          <p:cNvPr id="4" name="Content Placeholder 3"/>
          <p:cNvPicPr>
            <a:picLocks noChangeAspect="1"/>
          </p:cNvPicPr>
          <p:nvPr>
            <p:ph idx="1"/>
          </p:nvPr>
        </p:nvPicPr>
        <p:blipFill>
          <a:blip r:embed="rId1"/>
          <a:stretch>
            <a:fillRect/>
          </a:stretch>
        </p:blipFill>
        <p:spPr>
          <a:xfrm>
            <a:off x="1231265" y="915035"/>
            <a:ext cx="9266555" cy="52127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deep learning</a:t>
            </a:r>
            <a:endParaRPr lang="en-US"/>
          </a:p>
        </p:txBody>
      </p:sp>
      <p:pic>
        <p:nvPicPr>
          <p:cNvPr id="4" name="Content Placeholder 3"/>
          <p:cNvPicPr>
            <a:picLocks noChangeAspect="1"/>
          </p:cNvPicPr>
          <p:nvPr>
            <p:ph idx="1"/>
          </p:nvPr>
        </p:nvPicPr>
        <p:blipFill>
          <a:blip r:embed="rId1"/>
          <a:stretch>
            <a:fillRect/>
          </a:stretch>
        </p:blipFill>
        <p:spPr>
          <a:xfrm>
            <a:off x="2604770" y="1722120"/>
            <a:ext cx="6981825" cy="38576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case study</a:t>
            </a:r>
            <a:endParaRPr lang="en-US"/>
          </a:p>
        </p:txBody>
      </p:sp>
      <p:sp>
        <p:nvSpPr>
          <p:cNvPr id="3" name="Content Placeholder 2"/>
          <p:cNvSpPr>
            <a:spLocks noGrp="1"/>
          </p:cNvSpPr>
          <p:nvPr>
            <p:ph idx="1"/>
          </p:nvPr>
        </p:nvSpPr>
        <p:spPr/>
        <p:txBody>
          <a:bodyPr/>
          <a:p>
            <a:r>
              <a:rPr lang="en-US"/>
              <a:t>Car travelling on road  which  have sign boards.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case study</a:t>
            </a:r>
            <a:endParaRPr lang="en-US"/>
          </a:p>
        </p:txBody>
      </p:sp>
      <p:sp>
        <p:nvSpPr>
          <p:cNvPr id="3" name="Content Placeholder 2"/>
          <p:cNvSpPr>
            <a:spLocks noGrp="1"/>
          </p:cNvSpPr>
          <p:nvPr>
            <p:ph idx="1"/>
          </p:nvPr>
        </p:nvSpPr>
        <p:spPr/>
        <p:txBody>
          <a:bodyPr/>
          <a:p>
            <a:r>
              <a:rPr lang="en-US" sz="2000"/>
              <a:t>MI: The car has to recognize a stop sign using its cameras. We construct a dataset of millions of photos of streetside objects, and train an algorithm to predict which have stop signs in them.</a:t>
            </a:r>
            <a:endParaRPr lang="en-US" sz="2000"/>
          </a:p>
          <a:p>
            <a:endParaRPr lang="en-US" sz="2000"/>
          </a:p>
          <a:p>
            <a:r>
              <a:rPr lang="en-US" sz="2000"/>
              <a:t>AI: Once our car can recognize stop signs, it needs to decide when to take the action of applying the brakes. It’s dangerous to apply them too early or too late, and we need it to handle varying road conditions (for example, to recognize on a slippery road that it is not slowing down quickly enough), which is a problem of control theory.</a:t>
            </a:r>
            <a:endParaRPr lang="en-US" sz="2000"/>
          </a:p>
          <a:p>
            <a:endParaRPr lang="en-US" sz="2000"/>
          </a:p>
          <a:p>
            <a:r>
              <a:rPr lang="en-US" sz="2000"/>
              <a:t>Data science: In street tests we find that the car’s performance isn’t good enough, with some false negatives in which it drives right by a stop sign. After analyzing the street test data, we gain the insight that the rate of false negatives depends on the time of day: it is more likely to miss a stop sign before sunrise or after sunset. We realize that most of our training data included only objects in full daylight, so we construct a better dataset including nighttime images and go back to the machine learning step.</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94885" y="3341370"/>
            <a:ext cx="2601595" cy="582930"/>
          </a:xfrm>
        </p:spPr>
        <p:txBody>
          <a:bodyPr/>
          <a:p>
            <a:r>
              <a:rPr lang="en-US"/>
              <a:t>thank you</a:t>
            </a:r>
            <a:endParaRPr lang="en-US"/>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1260</Words>
  <Application>WPS Presentation</Application>
  <PresentationFormat>Widescreen</PresentationFormat>
  <Paragraphs>25</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 Light</vt:lpstr>
      <vt:lpstr>Calibri</vt:lpstr>
      <vt:lpstr>Microsoft YaHei</vt:lpstr>
      <vt:lpstr>Arial Unicode MS</vt:lpstr>
      <vt:lpstr>Green Color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raju</cp:lastModifiedBy>
  <cp:revision>1</cp:revision>
  <dcterms:created xsi:type="dcterms:W3CDTF">2020-07-30T19:27:03Z</dcterms:created>
  <dcterms:modified xsi:type="dcterms:W3CDTF">2020-07-30T19:27:03Z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