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3" r:id="rId4"/>
    <p:sldId id="261" r:id="rId5"/>
    <p:sldId id="266" r:id="rId6"/>
    <p:sldId id="265" r:id="rId7"/>
    <p:sldId id="264" r:id="rId8"/>
    <p:sldId id="257" r:id="rId9"/>
    <p:sldId id="258" r:id="rId10"/>
    <p:sldId id="260"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D3E569D-F2F8-4C99-9CE3-C2AC445C6A45}" type="datetimeFigureOut">
              <a:rPr lang="es-CO" smtClean="0"/>
              <a:t>15/02/2023</a:t>
            </a:fld>
            <a:endParaRPr lang="es-CO"/>
          </a:p>
        </p:txBody>
      </p:sp>
      <p:sp>
        <p:nvSpPr>
          <p:cNvPr id="5" name="Footer Placeholder 4"/>
          <p:cNvSpPr>
            <a:spLocks noGrp="1"/>
          </p:cNvSpPr>
          <p:nvPr>
            <p:ph type="ftr" sz="quarter" idx="11"/>
          </p:nvPr>
        </p:nvSpPr>
        <p:spPr>
          <a:xfrm>
            <a:off x="3962399" y="5870575"/>
            <a:ext cx="4893958" cy="377825"/>
          </a:xfrm>
        </p:spPr>
        <p:txBody>
          <a:bodyPr/>
          <a:lstStyle/>
          <a:p>
            <a:endParaRPr lang="es-CO"/>
          </a:p>
        </p:txBody>
      </p:sp>
      <p:sp>
        <p:nvSpPr>
          <p:cNvPr id="6" name="Slide Number Placeholder 5"/>
          <p:cNvSpPr>
            <a:spLocks noGrp="1"/>
          </p:cNvSpPr>
          <p:nvPr>
            <p:ph type="sldNum" sz="quarter" idx="12"/>
          </p:nvPr>
        </p:nvSpPr>
        <p:spPr>
          <a:xfrm>
            <a:off x="10608958" y="5870575"/>
            <a:ext cx="551167" cy="377825"/>
          </a:xfrm>
        </p:spPr>
        <p:txBody>
          <a:bodyPr/>
          <a:lstStyle/>
          <a:p>
            <a:fld id="{E9FA3CAB-39E7-4A67-B520-9D5A0C88308D}" type="slidenum">
              <a:rPr lang="es-CO" smtClean="0"/>
              <a:t>‹Nº›</a:t>
            </a:fld>
            <a:endParaRPr lang="es-CO"/>
          </a:p>
        </p:txBody>
      </p:sp>
    </p:spTree>
    <p:extLst>
      <p:ext uri="{BB962C8B-B14F-4D97-AF65-F5344CB8AC3E}">
        <p14:creationId xmlns:p14="http://schemas.microsoft.com/office/powerpoint/2010/main" val="380607274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D3E569D-F2F8-4C99-9CE3-C2AC445C6A45}" type="datetimeFigureOut">
              <a:rPr lang="es-CO" smtClean="0"/>
              <a:t>15/02/2023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9FA3CAB-39E7-4A67-B520-9D5A0C88308D}" type="slidenum">
              <a:rPr lang="es-CO" smtClean="0"/>
              <a:t>‹Nº›</a:t>
            </a:fld>
            <a:endParaRPr lang="es-CO"/>
          </a:p>
        </p:txBody>
      </p:sp>
    </p:spTree>
    <p:extLst>
      <p:ext uri="{BB962C8B-B14F-4D97-AF65-F5344CB8AC3E}">
        <p14:creationId xmlns:p14="http://schemas.microsoft.com/office/powerpoint/2010/main" val="347256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D3E569D-F2F8-4C99-9CE3-C2AC445C6A45}" type="datetimeFigureOut">
              <a:rPr lang="es-CO" smtClean="0"/>
              <a:t>15/02/2023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9FA3CAB-39E7-4A67-B520-9D5A0C88308D}" type="slidenum">
              <a:rPr lang="es-CO" smtClean="0"/>
              <a:t>‹Nº›</a:t>
            </a:fld>
            <a:endParaRPr lang="es-CO"/>
          </a:p>
        </p:txBody>
      </p:sp>
    </p:spTree>
    <p:extLst>
      <p:ext uri="{BB962C8B-B14F-4D97-AF65-F5344CB8AC3E}">
        <p14:creationId xmlns:p14="http://schemas.microsoft.com/office/powerpoint/2010/main" val="3536874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D3E569D-F2F8-4C99-9CE3-C2AC445C6A45}" type="datetimeFigureOut">
              <a:rPr lang="es-CO" smtClean="0"/>
              <a:t>15/02/2023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9FA3CAB-39E7-4A67-B520-9D5A0C88308D}" type="slidenum">
              <a:rPr lang="es-CO" smtClean="0"/>
              <a:t>‹Nº›</a:t>
            </a:fld>
            <a:endParaRPr lang="es-CO"/>
          </a:p>
        </p:txBody>
      </p:sp>
    </p:spTree>
    <p:extLst>
      <p:ext uri="{BB962C8B-B14F-4D97-AF65-F5344CB8AC3E}">
        <p14:creationId xmlns:p14="http://schemas.microsoft.com/office/powerpoint/2010/main" val="61198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D3E569D-F2F8-4C99-9CE3-C2AC445C6A45}" type="datetimeFigureOut">
              <a:rPr lang="es-CO" smtClean="0"/>
              <a:t>15/02/2023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9FA3CAB-39E7-4A67-B520-9D5A0C88308D}" type="slidenum">
              <a:rPr lang="es-CO" smtClean="0"/>
              <a:t>‹Nº›</a:t>
            </a:fld>
            <a:endParaRPr lang="es-CO"/>
          </a:p>
        </p:txBody>
      </p:sp>
    </p:spTree>
    <p:extLst>
      <p:ext uri="{BB962C8B-B14F-4D97-AF65-F5344CB8AC3E}">
        <p14:creationId xmlns:p14="http://schemas.microsoft.com/office/powerpoint/2010/main" val="3456643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D3E569D-F2F8-4C99-9CE3-C2AC445C6A45}" type="datetimeFigureOut">
              <a:rPr lang="es-CO" smtClean="0"/>
              <a:t>15/02/2023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9FA3CAB-39E7-4A67-B520-9D5A0C88308D}" type="slidenum">
              <a:rPr lang="es-CO" smtClean="0"/>
              <a:t>‹Nº›</a:t>
            </a:fld>
            <a:endParaRPr lang="es-CO"/>
          </a:p>
        </p:txBody>
      </p:sp>
    </p:spTree>
    <p:extLst>
      <p:ext uri="{BB962C8B-B14F-4D97-AF65-F5344CB8AC3E}">
        <p14:creationId xmlns:p14="http://schemas.microsoft.com/office/powerpoint/2010/main" val="1749805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D3E569D-F2F8-4C99-9CE3-C2AC445C6A45}" type="datetimeFigureOut">
              <a:rPr lang="es-CO" smtClean="0"/>
              <a:t>15/02/2023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9FA3CAB-39E7-4A67-B520-9D5A0C88308D}" type="slidenum">
              <a:rPr lang="es-CO" smtClean="0"/>
              <a:t>‹Nº›</a:t>
            </a:fld>
            <a:endParaRPr lang="es-CO"/>
          </a:p>
        </p:txBody>
      </p:sp>
    </p:spTree>
    <p:extLst>
      <p:ext uri="{BB962C8B-B14F-4D97-AF65-F5344CB8AC3E}">
        <p14:creationId xmlns:p14="http://schemas.microsoft.com/office/powerpoint/2010/main" val="142421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D3E569D-F2F8-4C99-9CE3-C2AC445C6A45}" type="datetimeFigureOut">
              <a:rPr lang="es-CO" smtClean="0"/>
              <a:t>15/02/2023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9FA3CAB-39E7-4A67-B520-9D5A0C88308D}" type="slidenum">
              <a:rPr lang="es-CO" smtClean="0"/>
              <a:t>‹Nº›</a:t>
            </a:fld>
            <a:endParaRPr lang="es-CO"/>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70057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D3E569D-F2F8-4C99-9CE3-C2AC445C6A45}" type="datetimeFigureOut">
              <a:rPr lang="es-CO" smtClean="0"/>
              <a:t>15/02/2023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9FA3CAB-39E7-4A67-B520-9D5A0C88308D}" type="slidenum">
              <a:rPr lang="es-CO" smtClean="0"/>
              <a:t>‹Nº›</a:t>
            </a:fld>
            <a:endParaRPr lang="es-CO"/>
          </a:p>
        </p:txBody>
      </p:sp>
    </p:spTree>
    <p:extLst>
      <p:ext uri="{BB962C8B-B14F-4D97-AF65-F5344CB8AC3E}">
        <p14:creationId xmlns:p14="http://schemas.microsoft.com/office/powerpoint/2010/main" val="211124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D3E569D-F2F8-4C99-9CE3-C2AC445C6A45}" type="datetimeFigureOut">
              <a:rPr lang="es-CO" smtClean="0"/>
              <a:t>15/02/2023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9FA3CAB-39E7-4A67-B520-9D5A0C88308D}" type="slidenum">
              <a:rPr lang="es-CO" smtClean="0"/>
              <a:t>‹Nº›</a:t>
            </a:fld>
            <a:endParaRPr lang="es-CO"/>
          </a:p>
        </p:txBody>
      </p:sp>
    </p:spTree>
    <p:extLst>
      <p:ext uri="{BB962C8B-B14F-4D97-AF65-F5344CB8AC3E}">
        <p14:creationId xmlns:p14="http://schemas.microsoft.com/office/powerpoint/2010/main" val="3988591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D3E569D-F2F8-4C99-9CE3-C2AC445C6A45}" type="datetimeFigureOut">
              <a:rPr lang="es-CO" smtClean="0"/>
              <a:t>15/02/2023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9FA3CAB-39E7-4A67-B520-9D5A0C88308D}" type="slidenum">
              <a:rPr lang="es-CO" smtClean="0"/>
              <a:t>‹Nº›</a:t>
            </a:fld>
            <a:endParaRPr lang="es-CO"/>
          </a:p>
        </p:txBody>
      </p:sp>
    </p:spTree>
    <p:extLst>
      <p:ext uri="{BB962C8B-B14F-4D97-AF65-F5344CB8AC3E}">
        <p14:creationId xmlns:p14="http://schemas.microsoft.com/office/powerpoint/2010/main" val="3548518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D3E569D-F2F8-4C99-9CE3-C2AC445C6A45}" type="datetimeFigureOut">
              <a:rPr lang="es-CO" smtClean="0"/>
              <a:t>15/02/2023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9FA3CAB-39E7-4A67-B520-9D5A0C88308D}" type="slidenum">
              <a:rPr lang="es-CO" smtClean="0"/>
              <a:t>‹Nº›</a:t>
            </a:fld>
            <a:endParaRPr lang="es-CO"/>
          </a:p>
        </p:txBody>
      </p:sp>
    </p:spTree>
    <p:extLst>
      <p:ext uri="{BB962C8B-B14F-4D97-AF65-F5344CB8AC3E}">
        <p14:creationId xmlns:p14="http://schemas.microsoft.com/office/powerpoint/2010/main" val="106311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D3E569D-F2F8-4C99-9CE3-C2AC445C6A45}" type="datetimeFigureOut">
              <a:rPr lang="es-CO" smtClean="0"/>
              <a:t>15/02/2023</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E9FA3CAB-39E7-4A67-B520-9D5A0C88308D}" type="slidenum">
              <a:rPr lang="es-CO" smtClean="0"/>
              <a:t>‹Nº›</a:t>
            </a:fld>
            <a:endParaRPr lang="es-CO"/>
          </a:p>
        </p:txBody>
      </p:sp>
    </p:spTree>
    <p:extLst>
      <p:ext uri="{BB962C8B-B14F-4D97-AF65-F5344CB8AC3E}">
        <p14:creationId xmlns:p14="http://schemas.microsoft.com/office/powerpoint/2010/main" val="3336528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D3E569D-F2F8-4C99-9CE3-C2AC445C6A45}" type="datetimeFigureOut">
              <a:rPr lang="es-CO" smtClean="0"/>
              <a:t>15/02/2023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E9FA3CAB-39E7-4A67-B520-9D5A0C88308D}" type="slidenum">
              <a:rPr lang="es-CO" smtClean="0"/>
              <a:t>‹Nº›</a:t>
            </a:fld>
            <a:endParaRPr lang="es-CO"/>
          </a:p>
        </p:txBody>
      </p:sp>
    </p:spTree>
    <p:extLst>
      <p:ext uri="{BB962C8B-B14F-4D97-AF65-F5344CB8AC3E}">
        <p14:creationId xmlns:p14="http://schemas.microsoft.com/office/powerpoint/2010/main" val="514779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D3E569D-F2F8-4C99-9CE3-C2AC445C6A45}" type="datetimeFigureOut">
              <a:rPr lang="es-CO" smtClean="0"/>
              <a:t>15/02/2023</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E9FA3CAB-39E7-4A67-B520-9D5A0C88308D}" type="slidenum">
              <a:rPr lang="es-CO" smtClean="0"/>
              <a:t>‹Nº›</a:t>
            </a:fld>
            <a:endParaRPr lang="es-CO"/>
          </a:p>
        </p:txBody>
      </p:sp>
    </p:spTree>
    <p:extLst>
      <p:ext uri="{BB962C8B-B14F-4D97-AF65-F5344CB8AC3E}">
        <p14:creationId xmlns:p14="http://schemas.microsoft.com/office/powerpoint/2010/main" val="3615701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D3E569D-F2F8-4C99-9CE3-C2AC445C6A45}" type="datetimeFigureOut">
              <a:rPr lang="es-CO" smtClean="0"/>
              <a:t>15/02/2023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9FA3CAB-39E7-4A67-B520-9D5A0C88308D}" type="slidenum">
              <a:rPr lang="es-CO" smtClean="0"/>
              <a:t>‹Nº›</a:t>
            </a:fld>
            <a:endParaRPr lang="es-CO"/>
          </a:p>
        </p:txBody>
      </p:sp>
    </p:spTree>
    <p:extLst>
      <p:ext uri="{BB962C8B-B14F-4D97-AF65-F5344CB8AC3E}">
        <p14:creationId xmlns:p14="http://schemas.microsoft.com/office/powerpoint/2010/main" val="376257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D3E569D-F2F8-4C99-9CE3-C2AC445C6A45}" type="datetimeFigureOut">
              <a:rPr lang="es-CO" smtClean="0"/>
              <a:t>15/02/2023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9FA3CAB-39E7-4A67-B520-9D5A0C88308D}" type="slidenum">
              <a:rPr lang="es-CO" smtClean="0"/>
              <a:t>‹Nº›</a:t>
            </a:fld>
            <a:endParaRPr lang="es-CO"/>
          </a:p>
        </p:txBody>
      </p:sp>
    </p:spTree>
    <p:extLst>
      <p:ext uri="{BB962C8B-B14F-4D97-AF65-F5344CB8AC3E}">
        <p14:creationId xmlns:p14="http://schemas.microsoft.com/office/powerpoint/2010/main" val="2849457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3E569D-F2F8-4C99-9CE3-C2AC445C6A45}" type="datetimeFigureOut">
              <a:rPr lang="es-CO" smtClean="0"/>
              <a:t>15/02/2023</a:t>
            </a:fld>
            <a:endParaRPr lang="es-CO"/>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O"/>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FA3CAB-39E7-4A67-B520-9D5A0C88308D}" type="slidenum">
              <a:rPr lang="es-CO" smtClean="0"/>
              <a:t>‹Nº›</a:t>
            </a:fld>
            <a:endParaRPr lang="es-CO"/>
          </a:p>
        </p:txBody>
      </p:sp>
    </p:spTree>
    <p:extLst>
      <p:ext uri="{BB962C8B-B14F-4D97-AF65-F5344CB8AC3E}">
        <p14:creationId xmlns:p14="http://schemas.microsoft.com/office/powerpoint/2010/main" val="24847090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1F961C-0F80-4911-ACAB-DCB1E7A7D339}"/>
              </a:ext>
            </a:extLst>
          </p:cNvPr>
          <p:cNvSpPr>
            <a:spLocks noGrp="1"/>
          </p:cNvSpPr>
          <p:nvPr>
            <p:ph type="ctrTitle"/>
          </p:nvPr>
        </p:nvSpPr>
        <p:spPr>
          <a:xfrm>
            <a:off x="1867490" y="4154231"/>
            <a:ext cx="8333021" cy="860675"/>
          </a:xfrm>
        </p:spPr>
        <p:txBody>
          <a:bodyPr/>
          <a:lstStyle/>
          <a:p>
            <a:r>
              <a:rPr lang="es-MX" dirty="0">
                <a:latin typeface="Algerian" panose="04020705040A02060702" pitchFamily="82" charset="0"/>
              </a:rPr>
              <a:t>Juan jose quintero nuñez</a:t>
            </a:r>
            <a:endParaRPr lang="es-CO" dirty="0">
              <a:latin typeface="Algerian" panose="04020705040A02060702" pitchFamily="82" charset="0"/>
            </a:endParaRPr>
          </a:p>
        </p:txBody>
      </p:sp>
      <p:sp>
        <p:nvSpPr>
          <p:cNvPr id="3" name="Subtítulo 2">
            <a:extLst>
              <a:ext uri="{FF2B5EF4-FFF2-40B4-BE49-F238E27FC236}">
                <a16:creationId xmlns:a16="http://schemas.microsoft.com/office/drawing/2014/main" id="{88969705-FB9D-46FD-8E49-182226BA614A}"/>
              </a:ext>
            </a:extLst>
          </p:cNvPr>
          <p:cNvSpPr>
            <a:spLocks noGrp="1"/>
          </p:cNvSpPr>
          <p:nvPr>
            <p:ph type="subTitle" idx="1"/>
          </p:nvPr>
        </p:nvSpPr>
        <p:spPr>
          <a:xfrm>
            <a:off x="1571522" y="5191245"/>
            <a:ext cx="7197726" cy="1405467"/>
          </a:xfrm>
        </p:spPr>
        <p:txBody>
          <a:bodyPr>
            <a:normAutofit/>
          </a:bodyPr>
          <a:lstStyle/>
          <a:p>
            <a:r>
              <a:rPr lang="es-MX" sz="3200" dirty="0"/>
              <a:t>Metodologia de desarrollo</a:t>
            </a:r>
            <a:endParaRPr lang="es-CO" sz="3200" dirty="0"/>
          </a:p>
        </p:txBody>
      </p:sp>
      <p:pic>
        <p:nvPicPr>
          <p:cNvPr id="5" name="Imagen 4">
            <a:extLst>
              <a:ext uri="{FF2B5EF4-FFF2-40B4-BE49-F238E27FC236}">
                <a16:creationId xmlns:a16="http://schemas.microsoft.com/office/drawing/2014/main" id="{C38CAB8F-9CF2-4A34-AF6E-7A88D92F84AC}"/>
              </a:ext>
            </a:extLst>
          </p:cNvPr>
          <p:cNvPicPr>
            <a:picLocks noChangeAspect="1"/>
          </p:cNvPicPr>
          <p:nvPr/>
        </p:nvPicPr>
        <p:blipFill>
          <a:blip r:embed="rId2"/>
          <a:stretch>
            <a:fillRect/>
          </a:stretch>
        </p:blipFill>
        <p:spPr>
          <a:xfrm>
            <a:off x="3892513" y="325928"/>
            <a:ext cx="3651964" cy="3651964"/>
          </a:xfrm>
          <a:prstGeom prst="rect">
            <a:avLst/>
          </a:prstGeom>
        </p:spPr>
      </p:pic>
    </p:spTree>
    <p:extLst>
      <p:ext uri="{BB962C8B-B14F-4D97-AF65-F5344CB8AC3E}">
        <p14:creationId xmlns:p14="http://schemas.microsoft.com/office/powerpoint/2010/main" val="383684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D38DCDD-D5F4-4623-9F56-2EF75BED1087}"/>
              </a:ext>
            </a:extLst>
          </p:cNvPr>
          <p:cNvSpPr txBox="1"/>
          <p:nvPr/>
        </p:nvSpPr>
        <p:spPr>
          <a:xfrm>
            <a:off x="0" y="715347"/>
            <a:ext cx="12192000" cy="707886"/>
          </a:xfrm>
          <a:prstGeom prst="rect">
            <a:avLst/>
          </a:prstGeom>
          <a:solidFill>
            <a:srgbClr val="FFFF00"/>
          </a:solidFill>
        </p:spPr>
        <p:txBody>
          <a:bodyPr wrap="square" rtlCol="0">
            <a:spAutoFit/>
          </a:bodyPr>
          <a:lstStyle/>
          <a:p>
            <a:r>
              <a:rPr lang="es-CO" sz="4000" b="1" dirty="0">
                <a:solidFill>
                  <a:schemeClr val="bg1"/>
                </a:solidFill>
              </a:rPr>
              <a:t>   METODOLOGIA XP</a:t>
            </a:r>
          </a:p>
        </p:txBody>
      </p:sp>
      <p:sp>
        <p:nvSpPr>
          <p:cNvPr id="7" name="Marco 6">
            <a:extLst>
              <a:ext uri="{FF2B5EF4-FFF2-40B4-BE49-F238E27FC236}">
                <a16:creationId xmlns:a16="http://schemas.microsoft.com/office/drawing/2014/main" id="{A128479A-9EDA-41C0-AEA4-554631613418}"/>
              </a:ext>
            </a:extLst>
          </p:cNvPr>
          <p:cNvSpPr/>
          <p:nvPr/>
        </p:nvSpPr>
        <p:spPr>
          <a:xfrm>
            <a:off x="439155" y="2484466"/>
            <a:ext cx="4781724" cy="2993546"/>
          </a:xfrm>
          <a:prstGeom prst="fram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4" name="CuadroTexto 3">
            <a:extLst>
              <a:ext uri="{FF2B5EF4-FFF2-40B4-BE49-F238E27FC236}">
                <a16:creationId xmlns:a16="http://schemas.microsoft.com/office/drawing/2014/main" id="{5A392CDE-F37A-49C4-9294-7A1CB3C6CFB8}"/>
              </a:ext>
            </a:extLst>
          </p:cNvPr>
          <p:cNvSpPr txBox="1"/>
          <p:nvPr/>
        </p:nvSpPr>
        <p:spPr>
          <a:xfrm>
            <a:off x="6096000" y="1744910"/>
            <a:ext cx="5052968" cy="4524315"/>
          </a:xfrm>
          <a:prstGeom prst="rect">
            <a:avLst/>
          </a:prstGeom>
          <a:noFill/>
        </p:spPr>
        <p:txBody>
          <a:bodyPr wrap="square" rtlCol="0">
            <a:spAutoFit/>
          </a:bodyPr>
          <a:lstStyle/>
          <a:p>
            <a:pPr fontAlgn="base"/>
            <a:r>
              <a:rPr lang="es-MX" dirty="0">
                <a:solidFill>
                  <a:schemeClr val="bg1"/>
                </a:solidFill>
              </a:rPr>
              <a:t>La </a:t>
            </a:r>
            <a:r>
              <a:rPr lang="es-MX" b="1" dirty="0">
                <a:solidFill>
                  <a:schemeClr val="bg1"/>
                </a:solidFill>
              </a:rPr>
              <a:t>metodología XP</a:t>
            </a:r>
            <a:r>
              <a:rPr lang="es-MX" dirty="0">
                <a:solidFill>
                  <a:schemeClr val="bg1"/>
                </a:solidFill>
              </a:rPr>
              <a:t> se utiliza principalmente para proyectos de desarrollo de software, siendo uno de los muchos tipos de metodologías Agile. Con ellas, vamos construyendo un producto muy ajustado a los requerimientos del cliente. Unas especificaciones que van variando a lo lago del desarrollo del producto.</a:t>
            </a:r>
          </a:p>
          <a:p>
            <a:pPr fontAlgn="base"/>
            <a:endParaRPr lang="es-MX" dirty="0">
              <a:solidFill>
                <a:schemeClr val="bg1"/>
              </a:solidFill>
            </a:endParaRPr>
          </a:p>
          <a:p>
            <a:pPr fontAlgn="base"/>
            <a:r>
              <a:rPr lang="es-MX" dirty="0">
                <a:solidFill>
                  <a:schemeClr val="bg1"/>
                </a:solidFill>
              </a:rPr>
              <a:t>Así que, si estás pensando en aplicar métodos que te permitan precisamente ser lo más flexible a los contratiempos y cambios de tus proyectos, te explicamos a continuación cómo te puede ayudar esta metodología de programación Extrema XP. Conoce así sus fases y entiende su funcionamiento a través del siguiente esquema.</a:t>
            </a:r>
          </a:p>
          <a:p>
            <a:endParaRPr lang="es-CO" dirty="0"/>
          </a:p>
        </p:txBody>
      </p:sp>
      <p:pic>
        <p:nvPicPr>
          <p:cNvPr id="3074" name="Picture 2" descr="▷ Metodología XP: La Mejor Vía para el Desarrollo de Software">
            <a:extLst>
              <a:ext uri="{FF2B5EF4-FFF2-40B4-BE49-F238E27FC236}">
                <a16:creationId xmlns:a16="http://schemas.microsoft.com/office/drawing/2014/main" id="{4D6C3DFC-92C4-447D-AE82-1C86DD2D7D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314" y="2855402"/>
            <a:ext cx="4069034" cy="2278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69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1C62092-A5EE-437D-A48B-87BE773FB6E8}"/>
              </a:ext>
            </a:extLst>
          </p:cNvPr>
          <p:cNvSpPr txBox="1"/>
          <p:nvPr/>
        </p:nvSpPr>
        <p:spPr>
          <a:xfrm>
            <a:off x="253068" y="2206048"/>
            <a:ext cx="9907398" cy="2031325"/>
          </a:xfrm>
          <a:prstGeom prst="rect">
            <a:avLst/>
          </a:prstGeom>
          <a:noFill/>
        </p:spPr>
        <p:txBody>
          <a:bodyPr wrap="square" rtlCol="0">
            <a:spAutoFit/>
          </a:bodyPr>
          <a:lstStyle/>
          <a:p>
            <a:r>
              <a:rPr lang="es-MX" dirty="0"/>
              <a:t>Sus principales características son: es un proceso iterativo e incremental y el equipo de desarrollo y el usuario trabajan juntos. Propone cinco fases: estudio viabilidad, estudio del negocio, modelado funcional, diseño y construcción, y finalmente implementación. Las tres últimas son iterativas, además de existir realimentación a todas las fases. Es una metodología que se basa en la utilización de tecnologías y frameworks  de vanguardia que permitan desarrollo de una aplicación en un tiempo corto y previniendo que la tecnología cambie, el </a:t>
            </a:r>
            <a:r>
              <a:rPr lang="es-MX" b="1" dirty="0"/>
              <a:t>desarrollador</a:t>
            </a:r>
            <a:r>
              <a:rPr lang="es-MX" dirty="0"/>
              <a:t> o equipo de desarrollo puede tomar su propias decisiones sin estar limitado por un tercero,</a:t>
            </a:r>
            <a:endParaRPr lang="es-CO" dirty="0"/>
          </a:p>
        </p:txBody>
      </p:sp>
      <p:sp>
        <p:nvSpPr>
          <p:cNvPr id="3" name="CuadroTexto 2">
            <a:extLst>
              <a:ext uri="{FF2B5EF4-FFF2-40B4-BE49-F238E27FC236}">
                <a16:creationId xmlns:a16="http://schemas.microsoft.com/office/drawing/2014/main" id="{BED16546-D2A3-429E-922E-C6CA8C845BD1}"/>
              </a:ext>
            </a:extLst>
          </p:cNvPr>
          <p:cNvSpPr txBox="1"/>
          <p:nvPr/>
        </p:nvSpPr>
        <p:spPr>
          <a:xfrm>
            <a:off x="0" y="721129"/>
            <a:ext cx="12192000" cy="1200329"/>
          </a:xfrm>
          <a:prstGeom prst="rect">
            <a:avLst/>
          </a:prstGeom>
          <a:solidFill>
            <a:schemeClr val="bg2">
              <a:lumMod val="60000"/>
              <a:lumOff val="40000"/>
            </a:schemeClr>
          </a:solidFill>
        </p:spPr>
        <p:txBody>
          <a:bodyPr wrap="square" rtlCol="0">
            <a:spAutoFit/>
          </a:bodyPr>
          <a:lstStyle/>
          <a:p>
            <a:r>
              <a:rPr lang="es-MX" sz="3600" b="1" dirty="0"/>
              <a:t>Metodología de desarrollo de sistemas</a:t>
            </a:r>
          </a:p>
          <a:p>
            <a:r>
              <a:rPr lang="es-MX" sz="3600" b="1" dirty="0"/>
              <a:t> dinámicos (DSDM)</a:t>
            </a:r>
          </a:p>
        </p:txBody>
      </p:sp>
      <p:pic>
        <p:nvPicPr>
          <p:cNvPr id="4098" name="Picture 2" descr="Método de desarrollo de sistemas dinámicos (DSDM)">
            <a:extLst>
              <a:ext uri="{FF2B5EF4-FFF2-40B4-BE49-F238E27FC236}">
                <a16:creationId xmlns:a16="http://schemas.microsoft.com/office/drawing/2014/main" id="{0924BE30-126A-46BD-BE28-19ABF12A22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7614" y="4521963"/>
            <a:ext cx="4326458" cy="2031325"/>
          </a:xfrm>
          <a:prstGeom prst="rect">
            <a:avLst/>
          </a:prstGeom>
          <a:noFill/>
          <a:extLst>
            <a:ext uri="{909E8E84-426E-40DD-AFC4-6F175D3DCCD1}">
              <a14:hiddenFill xmlns:a14="http://schemas.microsoft.com/office/drawing/2010/main">
                <a:solidFill>
                  <a:srgbClr val="FFFFFF"/>
                </a:solidFill>
              </a14:hiddenFill>
            </a:ext>
          </a:extLst>
        </p:spPr>
      </p:pic>
      <p:sp>
        <p:nvSpPr>
          <p:cNvPr id="4" name="Marco 3">
            <a:extLst>
              <a:ext uri="{FF2B5EF4-FFF2-40B4-BE49-F238E27FC236}">
                <a16:creationId xmlns:a16="http://schemas.microsoft.com/office/drawing/2014/main" id="{D2AD4D91-D824-4D98-B3B7-18563890183F}"/>
              </a:ext>
            </a:extLst>
          </p:cNvPr>
          <p:cNvSpPr/>
          <p:nvPr/>
        </p:nvSpPr>
        <p:spPr>
          <a:xfrm>
            <a:off x="3607266" y="4345497"/>
            <a:ext cx="4848837" cy="2512503"/>
          </a:xfrm>
          <a:prstGeom prst="frame">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Tree>
    <p:extLst>
      <p:ext uri="{BB962C8B-B14F-4D97-AF65-F5344CB8AC3E}">
        <p14:creationId xmlns:p14="http://schemas.microsoft.com/office/powerpoint/2010/main" val="3256221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2EE423-33F9-41F4-B0DA-AB8D01AD6C54}"/>
              </a:ext>
            </a:extLst>
          </p:cNvPr>
          <p:cNvSpPr>
            <a:spLocks noGrp="1"/>
          </p:cNvSpPr>
          <p:nvPr>
            <p:ph type="title"/>
          </p:nvPr>
        </p:nvSpPr>
        <p:spPr>
          <a:xfrm>
            <a:off x="0" y="1015068"/>
            <a:ext cx="12192000" cy="807479"/>
          </a:xfrm>
          <a:solidFill>
            <a:schemeClr val="bg2">
              <a:lumMod val="60000"/>
              <a:lumOff val="40000"/>
            </a:schemeClr>
          </a:solidFill>
        </p:spPr>
        <p:txBody>
          <a:bodyPr/>
          <a:lstStyle/>
          <a:p>
            <a:r>
              <a:rPr lang="es-MX" b="1" dirty="0"/>
              <a:t>        La metodología Scrum</a:t>
            </a:r>
            <a:endParaRPr lang="es-CO" dirty="0"/>
          </a:p>
        </p:txBody>
      </p:sp>
      <p:sp>
        <p:nvSpPr>
          <p:cNvPr id="3" name="Marcador de contenido 2">
            <a:extLst>
              <a:ext uri="{FF2B5EF4-FFF2-40B4-BE49-F238E27FC236}">
                <a16:creationId xmlns:a16="http://schemas.microsoft.com/office/drawing/2014/main" id="{E847F335-7677-4E7B-8494-350F8AEC7ACE}"/>
              </a:ext>
            </a:extLst>
          </p:cNvPr>
          <p:cNvSpPr>
            <a:spLocks noGrp="1"/>
          </p:cNvSpPr>
          <p:nvPr>
            <p:ph idx="1"/>
          </p:nvPr>
        </p:nvSpPr>
        <p:spPr>
          <a:xfrm>
            <a:off x="400575" y="2015494"/>
            <a:ext cx="10131425" cy="3649133"/>
          </a:xfrm>
        </p:spPr>
        <p:txBody>
          <a:bodyPr/>
          <a:lstStyle/>
          <a:p>
            <a:pPr marL="0" indent="0">
              <a:buNone/>
            </a:pPr>
            <a:r>
              <a:rPr lang="es-MX" sz="2000" dirty="0"/>
              <a:t>permite abordar proyectos complejos desarrollados en entornos dinámicos y cambiantes de un modo flexible. Está  basada en entregas parciales y regulares del producto final en base al valor que ofrecen a los clientes. Dicho en otras palabras: Scrum sirve para mejorar el trabajo colaborativo entre equipos.</a:t>
            </a:r>
          </a:p>
          <a:p>
            <a:pPr marL="0" indent="0">
              <a:buNone/>
            </a:pPr>
            <a:r>
              <a:rPr lang="es-MX" sz="2000" dirty="0"/>
              <a:t>Se trata de una metodología que ayuda a los equipos a aprender y organizarse en base a las experiencias a la vez que aborda problemas e invita a reflexionar sobre los éxitos y fracasos.  Todo ello bajo una serie de herramientas y recursos que permite a los equipos organizarse con mayor agilidad.</a:t>
            </a:r>
          </a:p>
          <a:p>
            <a:endParaRPr lang="es-CO" dirty="0"/>
          </a:p>
        </p:txBody>
      </p:sp>
      <p:pic>
        <p:nvPicPr>
          <p:cNvPr id="9" name="Imagen 8">
            <a:extLst>
              <a:ext uri="{FF2B5EF4-FFF2-40B4-BE49-F238E27FC236}">
                <a16:creationId xmlns:a16="http://schemas.microsoft.com/office/drawing/2014/main" id="{2710BAAC-5767-4154-8963-1C555936E8F4}"/>
              </a:ext>
            </a:extLst>
          </p:cNvPr>
          <p:cNvPicPr>
            <a:picLocks noChangeAspect="1"/>
          </p:cNvPicPr>
          <p:nvPr/>
        </p:nvPicPr>
        <p:blipFill>
          <a:blip r:embed="rId2"/>
          <a:stretch>
            <a:fillRect/>
          </a:stretch>
        </p:blipFill>
        <p:spPr>
          <a:xfrm>
            <a:off x="10157670" y="3429000"/>
            <a:ext cx="1524000" cy="3000375"/>
          </a:xfrm>
          <a:prstGeom prst="rect">
            <a:avLst/>
          </a:prstGeom>
        </p:spPr>
      </p:pic>
    </p:spTree>
    <p:extLst>
      <p:ext uri="{BB962C8B-B14F-4D97-AF65-F5344CB8AC3E}">
        <p14:creationId xmlns:p14="http://schemas.microsoft.com/office/powerpoint/2010/main" val="281758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D38DCDD-D5F4-4623-9F56-2EF75BED1087}"/>
              </a:ext>
            </a:extLst>
          </p:cNvPr>
          <p:cNvSpPr txBox="1"/>
          <p:nvPr/>
        </p:nvSpPr>
        <p:spPr>
          <a:xfrm>
            <a:off x="0" y="706958"/>
            <a:ext cx="12192000" cy="707886"/>
          </a:xfrm>
          <a:prstGeom prst="rect">
            <a:avLst/>
          </a:prstGeom>
          <a:solidFill>
            <a:srgbClr val="FFFF00"/>
          </a:solidFill>
        </p:spPr>
        <p:txBody>
          <a:bodyPr wrap="square" rtlCol="0">
            <a:spAutoFit/>
          </a:bodyPr>
          <a:lstStyle/>
          <a:p>
            <a:r>
              <a:rPr lang="es-CO" sz="4000" b="1" dirty="0">
                <a:solidFill>
                  <a:schemeClr val="bg1"/>
                </a:solidFill>
              </a:rPr>
              <a:t>    </a:t>
            </a:r>
            <a:r>
              <a:rPr lang="es-MX" sz="4000" dirty="0">
                <a:solidFill>
                  <a:schemeClr val="bg1"/>
                </a:solidFill>
              </a:rPr>
              <a:t>Diferentes roles en Scrum</a:t>
            </a:r>
          </a:p>
        </p:txBody>
      </p:sp>
      <p:pic>
        <p:nvPicPr>
          <p:cNvPr id="5" name="Imagen 4">
            <a:extLst>
              <a:ext uri="{FF2B5EF4-FFF2-40B4-BE49-F238E27FC236}">
                <a16:creationId xmlns:a16="http://schemas.microsoft.com/office/drawing/2014/main" id="{065C7C6A-2ACF-42DD-9686-02CC22CC5184}"/>
              </a:ext>
            </a:extLst>
          </p:cNvPr>
          <p:cNvPicPr>
            <a:picLocks noChangeAspect="1"/>
          </p:cNvPicPr>
          <p:nvPr/>
        </p:nvPicPr>
        <p:blipFill>
          <a:blip r:embed="rId2"/>
          <a:stretch>
            <a:fillRect/>
          </a:stretch>
        </p:blipFill>
        <p:spPr>
          <a:xfrm>
            <a:off x="4488231" y="2025908"/>
            <a:ext cx="3215538" cy="4832092"/>
          </a:xfrm>
          <a:prstGeom prst="rect">
            <a:avLst/>
          </a:prstGeom>
        </p:spPr>
      </p:pic>
      <p:sp>
        <p:nvSpPr>
          <p:cNvPr id="2" name="CuadroTexto 1">
            <a:extLst>
              <a:ext uri="{FF2B5EF4-FFF2-40B4-BE49-F238E27FC236}">
                <a16:creationId xmlns:a16="http://schemas.microsoft.com/office/drawing/2014/main" id="{E8A942AD-6706-4321-909A-8D17669632A6}"/>
              </a:ext>
            </a:extLst>
          </p:cNvPr>
          <p:cNvSpPr txBox="1"/>
          <p:nvPr/>
        </p:nvSpPr>
        <p:spPr>
          <a:xfrm>
            <a:off x="244872" y="1649736"/>
            <a:ext cx="10954430" cy="4832092"/>
          </a:xfrm>
          <a:prstGeom prst="rect">
            <a:avLst/>
          </a:prstGeom>
          <a:noFill/>
        </p:spPr>
        <p:txBody>
          <a:bodyPr wrap="square" rtlCol="0">
            <a:spAutoFit/>
          </a:bodyPr>
          <a:lstStyle/>
          <a:p>
            <a:r>
              <a:rPr lang="es-MX" sz="1600" dirty="0">
                <a:solidFill>
                  <a:schemeClr val="bg1"/>
                </a:solidFill>
              </a:rPr>
              <a:t>En Scrum, el equipo se centra en construir un software de calidad. El propietario de un proyecto Scrum se centra en definir cuáles son las características que debe tener el producto a construir (qué construir, qué no y en qué orden) y en superar cualquier obstáculo que pueda dificultar la tarea del equipo de desarrollo. </a:t>
            </a:r>
          </a:p>
          <a:p>
            <a:r>
              <a:rPr lang="es-MX" sz="1600" dirty="0">
                <a:solidFill>
                  <a:schemeClr val="bg1"/>
                </a:solidFill>
              </a:rPr>
              <a:t>El equipo Scrum está formado por los siguientes roles: </a:t>
            </a:r>
          </a:p>
          <a:p>
            <a:endParaRPr lang="es-MX" sz="1600" dirty="0">
              <a:solidFill>
                <a:schemeClr val="bg1"/>
              </a:solidFill>
            </a:endParaRPr>
          </a:p>
          <a:p>
            <a:r>
              <a:rPr lang="es-MX" sz="1600" dirty="0">
                <a:solidFill>
                  <a:schemeClr val="bg1"/>
                </a:solidFill>
              </a:rPr>
              <a:t>Scrum master: Es la persona que dirige al equipo guiándolo para que cumpla con las reglas y procesos de la metodología. El Scrum master gestiona la reducción de impedimentos del proyecto y trabaja con el Propietario de Producto para maximizar el ROI. El Scrum Master se encarga de mantener Scrum al día, proporcionando coaching, mentoring y formación a los equipos en caso de que lo necesite.</a:t>
            </a:r>
          </a:p>
          <a:p>
            <a:r>
              <a:rPr lang="es-MX" sz="1600" dirty="0">
                <a:solidFill>
                  <a:schemeClr val="bg1"/>
                </a:solidFill>
              </a:rPr>
              <a:t>«El trabajo del Scrum Master es guiar al equipo hacia la mejora continua – preguntar con regularidad: «¿Cómo podemos hacer mejor lo que hacemos?» – Jeff Sutherland</a:t>
            </a:r>
          </a:p>
          <a:p>
            <a:endParaRPr lang="es-MX" sz="1600" dirty="0">
              <a:solidFill>
                <a:schemeClr val="bg1"/>
              </a:solidFill>
            </a:endParaRPr>
          </a:p>
          <a:p>
            <a:r>
              <a:rPr lang="es-MX" sz="1600" dirty="0">
                <a:solidFill>
                  <a:schemeClr val="bg1"/>
                </a:solidFill>
              </a:rPr>
              <a:t>Propietario de Producto o </a:t>
            </a:r>
            <a:r>
              <a:rPr lang="es-MX" sz="1600" i="1" dirty="0">
                <a:solidFill>
                  <a:schemeClr val="bg1"/>
                </a:solidFill>
              </a:rPr>
              <a:t>Product owner</a:t>
            </a:r>
            <a:r>
              <a:rPr lang="es-MX" sz="1600" dirty="0">
                <a:solidFill>
                  <a:schemeClr val="bg1"/>
                </a:solidFill>
              </a:rPr>
              <a:t> (PO): Es el representante de las partes interesadas y de los clientes que utilizan el software. Se centra en la parte de negocio y es responsable del ROI del proyecto. Traduce la visión del proyecto al equipo, valida los beneficios en historias para incorporarlas al Product Backlog y las prioriza de forma regular. </a:t>
            </a:r>
          </a:p>
          <a:p>
            <a:endParaRPr lang="es-MX" sz="1600" dirty="0">
              <a:solidFill>
                <a:schemeClr val="bg1"/>
              </a:solidFill>
            </a:endParaRPr>
          </a:p>
          <a:p>
            <a:r>
              <a:rPr lang="es-MX" sz="1600" dirty="0">
                <a:solidFill>
                  <a:schemeClr val="bg1"/>
                </a:solidFill>
              </a:rPr>
              <a:t>Equipo: Grupo de profesionales con los conocimientos técnicos necesarios que desarrollan el proyecto de forma conjunta llevando a cabo las historias a las que se comprometen al inicio de cada sprint.</a:t>
            </a:r>
          </a:p>
          <a:p>
            <a:endParaRPr lang="es-CO" sz="2000" dirty="0">
              <a:solidFill>
                <a:schemeClr val="bg1"/>
              </a:solidFill>
            </a:endParaRPr>
          </a:p>
        </p:txBody>
      </p:sp>
    </p:spTree>
    <p:extLst>
      <p:ext uri="{BB962C8B-B14F-4D97-AF65-F5344CB8AC3E}">
        <p14:creationId xmlns:p14="http://schemas.microsoft.com/office/powerpoint/2010/main" val="2207569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31B78A-2AE1-4F22-8F08-0F435379AC16}"/>
              </a:ext>
            </a:extLst>
          </p:cNvPr>
          <p:cNvSpPr>
            <a:spLocks noGrp="1"/>
          </p:cNvSpPr>
          <p:nvPr>
            <p:ph type="title"/>
          </p:nvPr>
        </p:nvSpPr>
        <p:spPr>
          <a:xfrm>
            <a:off x="0" y="805342"/>
            <a:ext cx="12192000" cy="780177"/>
          </a:xfrm>
          <a:solidFill>
            <a:schemeClr val="bg2">
              <a:lumMod val="60000"/>
              <a:lumOff val="40000"/>
            </a:schemeClr>
          </a:solidFill>
        </p:spPr>
        <p:txBody>
          <a:bodyPr>
            <a:normAutofit fontScale="90000"/>
          </a:bodyPr>
          <a:lstStyle/>
          <a:p>
            <a:br>
              <a:rPr lang="es-MX" sz="4400" dirty="0"/>
            </a:br>
            <a:r>
              <a:rPr lang="es-MX" sz="4400" dirty="0"/>
              <a:t>Objetivos y Tipos de Metodologías </a:t>
            </a:r>
            <a:br>
              <a:rPr lang="es-MX" dirty="0"/>
            </a:br>
            <a:endParaRPr lang="es-CO" dirty="0"/>
          </a:p>
        </p:txBody>
      </p:sp>
      <p:sp>
        <p:nvSpPr>
          <p:cNvPr id="3" name="Marcador de contenido 2">
            <a:extLst>
              <a:ext uri="{FF2B5EF4-FFF2-40B4-BE49-F238E27FC236}">
                <a16:creationId xmlns:a16="http://schemas.microsoft.com/office/drawing/2014/main" id="{C65CC53A-1891-439D-98F5-C65163761198}"/>
              </a:ext>
            </a:extLst>
          </p:cNvPr>
          <p:cNvSpPr>
            <a:spLocks noGrp="1"/>
          </p:cNvSpPr>
          <p:nvPr>
            <p:ph idx="1"/>
          </p:nvPr>
        </p:nvSpPr>
        <p:spPr>
          <a:xfrm>
            <a:off x="685801" y="1812022"/>
            <a:ext cx="10131425" cy="4353885"/>
          </a:xfrm>
        </p:spPr>
        <p:txBody>
          <a:bodyPr>
            <a:normAutofit/>
          </a:bodyPr>
          <a:lstStyle/>
          <a:p>
            <a:r>
              <a:rPr lang="es-MX" sz="3200" dirty="0"/>
              <a:t>Objetivos de las metodologías</a:t>
            </a:r>
          </a:p>
          <a:p>
            <a:r>
              <a:rPr lang="es-MX" dirty="0"/>
              <a:t>Definir actividades a llevar a cabo en un proyecto de S.I. </a:t>
            </a:r>
          </a:p>
          <a:p>
            <a:r>
              <a:rPr lang="es-MX" dirty="0"/>
              <a:t>Unificar criterios en la organización para el desarrollo de S.I.</a:t>
            </a:r>
          </a:p>
          <a:p>
            <a:r>
              <a:rPr lang="es-MX" dirty="0"/>
              <a:t> Proporcionar puntos de control y revisión. </a:t>
            </a:r>
          </a:p>
          <a:p>
            <a:r>
              <a:rPr lang="es-MX" sz="3200" dirty="0"/>
              <a:t>Tipos de Metodologías </a:t>
            </a:r>
          </a:p>
          <a:p>
            <a:r>
              <a:rPr lang="es-MX" dirty="0"/>
              <a:t>Estructurada </a:t>
            </a:r>
          </a:p>
          <a:p>
            <a:r>
              <a:rPr lang="es-MX" dirty="0"/>
              <a:t> Evolutiva-Incremental </a:t>
            </a:r>
          </a:p>
          <a:p>
            <a:r>
              <a:rPr lang="es-MX" dirty="0"/>
              <a:t> Prototipos</a:t>
            </a:r>
          </a:p>
          <a:p>
            <a:r>
              <a:rPr lang="es-MX" dirty="0"/>
              <a:t> Orientada a objetos</a:t>
            </a:r>
            <a:endParaRPr lang="es-CO" dirty="0"/>
          </a:p>
        </p:txBody>
      </p:sp>
      <p:pic>
        <p:nvPicPr>
          <p:cNvPr id="7170" name="Picture 2" descr="Blog de un apóstol de Scrum y Kanban: ¿Qué representan el objetivo y la  pila de sprint?">
            <a:extLst>
              <a:ext uri="{FF2B5EF4-FFF2-40B4-BE49-F238E27FC236}">
                <a16:creationId xmlns:a16="http://schemas.microsoft.com/office/drawing/2014/main" id="{8BEAC987-D62D-48A1-A3D5-CFEDF8E106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9432" y="1992386"/>
            <a:ext cx="4392568" cy="4865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916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41A481-1CF7-4E4A-BCB8-EDC7A3A47A4F}"/>
              </a:ext>
            </a:extLst>
          </p:cNvPr>
          <p:cNvSpPr>
            <a:spLocks noGrp="1"/>
          </p:cNvSpPr>
          <p:nvPr>
            <p:ph type="title"/>
          </p:nvPr>
        </p:nvSpPr>
        <p:spPr>
          <a:xfrm>
            <a:off x="1" y="609601"/>
            <a:ext cx="12096924" cy="1059808"/>
          </a:xfrm>
          <a:solidFill>
            <a:schemeClr val="bg2">
              <a:lumMod val="60000"/>
              <a:lumOff val="40000"/>
            </a:schemeClr>
          </a:solidFill>
        </p:spPr>
        <p:txBody>
          <a:bodyPr/>
          <a:lstStyle/>
          <a:p>
            <a:r>
              <a:rPr lang="es-CO" dirty="0"/>
              <a:t>Características de Scrum</a:t>
            </a:r>
          </a:p>
        </p:txBody>
      </p:sp>
      <p:sp>
        <p:nvSpPr>
          <p:cNvPr id="3" name="Marcador de contenido 2">
            <a:extLst>
              <a:ext uri="{FF2B5EF4-FFF2-40B4-BE49-F238E27FC236}">
                <a16:creationId xmlns:a16="http://schemas.microsoft.com/office/drawing/2014/main" id="{30852947-F247-4CDF-98E0-2190E47B116C}"/>
              </a:ext>
            </a:extLst>
          </p:cNvPr>
          <p:cNvSpPr>
            <a:spLocks noGrp="1"/>
          </p:cNvSpPr>
          <p:nvPr>
            <p:ph idx="1"/>
          </p:nvPr>
        </p:nvSpPr>
        <p:spPr/>
        <p:txBody>
          <a:bodyPr>
            <a:normAutofit fontScale="92500" lnSpcReduction="20000"/>
          </a:bodyPr>
          <a:lstStyle/>
          <a:p>
            <a:pPr marL="0" indent="0">
              <a:buNone/>
            </a:pPr>
            <a:r>
              <a:rPr lang="es-MX" dirty="0"/>
              <a:t>Scrum es un marco de trabajo que define un conjunto de eventos, prácticas y roles,​ y que puede tomarse como conjunto base para definir el proceso de producción que usará un equipo de trabajo o dentro de un proyecto.</a:t>
            </a:r>
          </a:p>
          <a:p>
            <a:pPr marL="0" indent="0">
              <a:buNone/>
            </a:pPr>
            <a:r>
              <a:rPr lang="es-MX" dirty="0"/>
              <a:t>Los roles principales en Scrum son el </a:t>
            </a:r>
            <a:r>
              <a:rPr lang="es-MX" i="1" dirty="0"/>
              <a:t>Scrum Master</a:t>
            </a:r>
            <a:r>
              <a:rPr lang="es-MX" dirty="0"/>
              <a:t>, que procura facilitar la aplicación de Scrum y gestionar cambios, el </a:t>
            </a:r>
            <a:r>
              <a:rPr lang="es-MX" i="1" dirty="0"/>
              <a:t>Product Owner</a:t>
            </a:r>
            <a:r>
              <a:rPr lang="es-MX" dirty="0"/>
              <a:t>, que representa a los </a:t>
            </a:r>
            <a:r>
              <a:rPr lang="es-MX" i="1" dirty="0"/>
              <a:t>stakeholders</a:t>
            </a:r>
            <a:r>
              <a:rPr lang="es-MX" dirty="0"/>
              <a:t> (interesados externos o internos), y el </a:t>
            </a:r>
            <a:r>
              <a:rPr lang="es-MX" i="1" dirty="0"/>
              <a:t>Team</a:t>
            </a:r>
            <a:r>
              <a:rPr lang="es-MX" dirty="0"/>
              <a:t> (equipo) que ejecuta el desarrollo y demás elementos relacionados con él.</a:t>
            </a:r>
          </a:p>
          <a:p>
            <a:pPr marL="0" indent="0">
              <a:buNone/>
            </a:pPr>
            <a:r>
              <a:rPr lang="es-MX" dirty="0"/>
              <a:t>Durante cada </a:t>
            </a:r>
            <a:r>
              <a:rPr lang="es-MX" i="1" dirty="0"/>
              <a:t>sprint</a:t>
            </a:r>
            <a:r>
              <a:rPr lang="es-MX" dirty="0"/>
              <a:t>, un periodo entre una y cuatro semanas (la magnitud es definida por el equipo y debe ser lo más corta posible), el equipo crea un incremento de software </a:t>
            </a:r>
            <a:r>
              <a:rPr lang="es-MX" i="1" dirty="0"/>
              <a:t>potencialmente entregable</a:t>
            </a:r>
            <a:r>
              <a:rPr lang="es-MX" dirty="0"/>
              <a:t> (utilizable). El conjunto de características que forma parte de cada sprint viene del </a:t>
            </a:r>
            <a:r>
              <a:rPr lang="es-MX" i="1" dirty="0"/>
              <a:t>Product Backlog</a:t>
            </a:r>
            <a:r>
              <a:rPr lang="es-MX" dirty="0"/>
              <a:t>, que es un conjunto de requisitos de alto nivel priorizados que definen el trabajo a realizar (PBI, Product Backlog Item). Los elementos del </a:t>
            </a:r>
            <a:r>
              <a:rPr lang="es-MX" i="1" dirty="0"/>
              <a:t>Product Backlog</a:t>
            </a:r>
            <a:r>
              <a:rPr lang="es-MX" dirty="0"/>
              <a:t> que forman parte del sprint se determinan durante la reunión de </a:t>
            </a:r>
            <a:r>
              <a:rPr lang="es-MX" i="1" dirty="0"/>
              <a:t>Sprint Plan Ning</a:t>
            </a:r>
            <a:r>
              <a:rPr lang="es-MX" dirty="0"/>
              <a:t>. Durante esta reunión, el </a:t>
            </a:r>
            <a:r>
              <a:rPr lang="es-MX" i="1" dirty="0"/>
              <a:t>Product Owner</a:t>
            </a:r>
            <a:r>
              <a:rPr lang="es-MX" dirty="0"/>
              <a:t> identifica los elementos del </a:t>
            </a:r>
            <a:r>
              <a:rPr lang="es-MX" i="1" dirty="0"/>
              <a:t>Product Backlog</a:t>
            </a:r>
            <a:r>
              <a:rPr lang="es-MX" dirty="0"/>
              <a:t> que quiere ver completados y los da a conocer al equipo. Entonces, el equipo conversa con el Product Owner buscando la claridad y magnitud adecuadas (Cumpliendo el INVEST) para luego determinar la cantidad de ese trabajo que puede comprometerse a completar durante el siguiente sprint.</a:t>
            </a:r>
            <a:r>
              <a:rPr lang="es-MX" baseline="30000" dirty="0"/>
              <a:t> </a:t>
            </a:r>
            <a:r>
              <a:rPr lang="es-MX" dirty="0"/>
              <a:t>Durante el sprint, nadie puede cambiar el Sprint Backlog, lo que significa que los requisitos están congelados durante el sprint.​</a:t>
            </a:r>
          </a:p>
          <a:p>
            <a:endParaRPr lang="es-CO" dirty="0"/>
          </a:p>
        </p:txBody>
      </p:sp>
      <p:pic>
        <p:nvPicPr>
          <p:cNvPr id="5" name="Imagen 4">
            <a:extLst>
              <a:ext uri="{FF2B5EF4-FFF2-40B4-BE49-F238E27FC236}">
                <a16:creationId xmlns:a16="http://schemas.microsoft.com/office/drawing/2014/main" id="{023D172F-0E3F-40AD-B7A3-1D63D30887E2}"/>
              </a:ext>
            </a:extLst>
          </p:cNvPr>
          <p:cNvPicPr>
            <a:picLocks noChangeAspect="1"/>
          </p:cNvPicPr>
          <p:nvPr/>
        </p:nvPicPr>
        <p:blipFill>
          <a:blip r:embed="rId2"/>
          <a:stretch>
            <a:fillRect/>
          </a:stretch>
        </p:blipFill>
        <p:spPr>
          <a:xfrm>
            <a:off x="10469199" y="3852644"/>
            <a:ext cx="1666875" cy="2743200"/>
          </a:xfrm>
          <a:prstGeom prst="rect">
            <a:avLst/>
          </a:prstGeom>
        </p:spPr>
      </p:pic>
    </p:spTree>
    <p:extLst>
      <p:ext uri="{BB962C8B-B14F-4D97-AF65-F5344CB8AC3E}">
        <p14:creationId xmlns:p14="http://schemas.microsoft.com/office/powerpoint/2010/main" val="1452610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D38DCDD-D5F4-4623-9F56-2EF75BED1087}"/>
              </a:ext>
            </a:extLst>
          </p:cNvPr>
          <p:cNvSpPr txBox="1"/>
          <p:nvPr/>
        </p:nvSpPr>
        <p:spPr>
          <a:xfrm>
            <a:off x="0" y="379787"/>
            <a:ext cx="12192000" cy="707886"/>
          </a:xfrm>
          <a:prstGeom prst="rect">
            <a:avLst/>
          </a:prstGeom>
          <a:solidFill>
            <a:srgbClr val="FFFF00"/>
          </a:solidFill>
        </p:spPr>
        <p:txBody>
          <a:bodyPr wrap="square" rtlCol="0">
            <a:spAutoFit/>
          </a:bodyPr>
          <a:lstStyle/>
          <a:p>
            <a:r>
              <a:rPr lang="es-CO" sz="4000" b="1" dirty="0">
                <a:solidFill>
                  <a:schemeClr val="bg1"/>
                </a:solidFill>
              </a:rPr>
              <a:t>  </a:t>
            </a:r>
            <a:r>
              <a:rPr lang="es-MX" sz="4000" dirty="0">
                <a:solidFill>
                  <a:schemeClr val="bg1"/>
                </a:solidFill>
              </a:rPr>
              <a:t>Miembros de un proyecto de Sistemas</a:t>
            </a:r>
          </a:p>
        </p:txBody>
      </p:sp>
      <p:sp>
        <p:nvSpPr>
          <p:cNvPr id="2" name="CuadroTexto 1">
            <a:extLst>
              <a:ext uri="{FF2B5EF4-FFF2-40B4-BE49-F238E27FC236}">
                <a16:creationId xmlns:a16="http://schemas.microsoft.com/office/drawing/2014/main" id="{E8A942AD-6706-4321-909A-8D17669632A6}"/>
              </a:ext>
            </a:extLst>
          </p:cNvPr>
          <p:cNvSpPr txBox="1"/>
          <p:nvPr/>
        </p:nvSpPr>
        <p:spPr>
          <a:xfrm>
            <a:off x="184458" y="1204542"/>
            <a:ext cx="10954430" cy="3046988"/>
          </a:xfrm>
          <a:prstGeom prst="rect">
            <a:avLst/>
          </a:prstGeom>
          <a:noFill/>
        </p:spPr>
        <p:txBody>
          <a:bodyPr wrap="square" rtlCol="0">
            <a:spAutoFit/>
          </a:bodyPr>
          <a:lstStyle/>
          <a:p>
            <a:r>
              <a:rPr lang="es-MX" sz="3200" dirty="0">
                <a:solidFill>
                  <a:schemeClr val="bg1"/>
                </a:solidFill>
              </a:rPr>
              <a:t>• Líder (Gerencia el proyecto)</a:t>
            </a:r>
          </a:p>
          <a:p>
            <a:r>
              <a:rPr lang="es-MX" sz="3200" dirty="0">
                <a:solidFill>
                  <a:schemeClr val="bg1"/>
                </a:solidFill>
              </a:rPr>
              <a:t>•Analista (recoge información inicial y define requerimientos). </a:t>
            </a:r>
          </a:p>
          <a:p>
            <a:r>
              <a:rPr lang="es-MX" sz="3200" dirty="0">
                <a:solidFill>
                  <a:schemeClr val="bg1"/>
                </a:solidFill>
              </a:rPr>
              <a:t>• Diseñador de S.I. </a:t>
            </a:r>
          </a:p>
          <a:p>
            <a:r>
              <a:rPr lang="es-MX" sz="3200" dirty="0">
                <a:solidFill>
                  <a:schemeClr val="bg1"/>
                </a:solidFill>
              </a:rPr>
              <a:t>• Diseñador de Bases de Datos (B.D.). </a:t>
            </a:r>
          </a:p>
          <a:p>
            <a:r>
              <a:rPr lang="es-MX" sz="3200" dirty="0">
                <a:solidFill>
                  <a:schemeClr val="bg1"/>
                </a:solidFill>
              </a:rPr>
              <a:t>•Programador (Codifica/Prueba).</a:t>
            </a:r>
          </a:p>
          <a:p>
            <a:r>
              <a:rPr lang="es-MX" sz="3200" dirty="0">
                <a:solidFill>
                  <a:schemeClr val="bg1"/>
                </a:solidFill>
              </a:rPr>
              <a:t>• Usuario directo. (Expresa necesidades). </a:t>
            </a:r>
            <a:endParaRPr lang="es-CO" sz="3200" dirty="0">
              <a:solidFill>
                <a:schemeClr val="bg1"/>
              </a:solidFill>
            </a:endParaRPr>
          </a:p>
        </p:txBody>
      </p:sp>
      <p:pic>
        <p:nvPicPr>
          <p:cNvPr id="5122" name="Picture 2" descr="Los roles del equipo de Scrum">
            <a:extLst>
              <a:ext uri="{FF2B5EF4-FFF2-40B4-BE49-F238E27FC236}">
                <a16:creationId xmlns:a16="http://schemas.microsoft.com/office/drawing/2014/main" id="{DB0B6F71-287A-4AE3-9765-5EAE671256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8087" y="4512793"/>
            <a:ext cx="3827171" cy="2123381"/>
          </a:xfrm>
          <a:prstGeom prst="rect">
            <a:avLst/>
          </a:prstGeom>
          <a:noFill/>
          <a:extLst>
            <a:ext uri="{909E8E84-426E-40DD-AFC4-6F175D3DCCD1}">
              <a14:hiddenFill xmlns:a14="http://schemas.microsoft.com/office/drawing/2010/main">
                <a:solidFill>
                  <a:srgbClr val="FFFFFF"/>
                </a:solidFill>
              </a14:hiddenFill>
            </a:ext>
          </a:extLst>
        </p:spPr>
      </p:pic>
      <p:sp>
        <p:nvSpPr>
          <p:cNvPr id="4" name="Marco 3">
            <a:extLst>
              <a:ext uri="{FF2B5EF4-FFF2-40B4-BE49-F238E27FC236}">
                <a16:creationId xmlns:a16="http://schemas.microsoft.com/office/drawing/2014/main" id="{4D96D765-FECE-43A5-BE65-3E7C473AA421}"/>
              </a:ext>
            </a:extLst>
          </p:cNvPr>
          <p:cNvSpPr/>
          <p:nvPr/>
        </p:nvSpPr>
        <p:spPr>
          <a:xfrm>
            <a:off x="3451174" y="4290969"/>
            <a:ext cx="4420998" cy="2567031"/>
          </a:xfrm>
          <a:prstGeom prst="fram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highlight>
                <a:srgbClr val="FFFF00"/>
              </a:highlight>
            </a:endParaRPr>
          </a:p>
        </p:txBody>
      </p:sp>
    </p:spTree>
    <p:extLst>
      <p:ext uri="{BB962C8B-B14F-4D97-AF65-F5344CB8AC3E}">
        <p14:creationId xmlns:p14="http://schemas.microsoft.com/office/powerpoint/2010/main" val="2009587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D8750-AF94-448F-94F5-37F433F334A3}"/>
              </a:ext>
            </a:extLst>
          </p:cNvPr>
          <p:cNvSpPr>
            <a:spLocks noGrp="1"/>
          </p:cNvSpPr>
          <p:nvPr>
            <p:ph type="title"/>
          </p:nvPr>
        </p:nvSpPr>
        <p:spPr>
          <a:xfrm>
            <a:off x="1" y="609601"/>
            <a:ext cx="12192000" cy="841694"/>
          </a:xfrm>
          <a:solidFill>
            <a:schemeClr val="bg2">
              <a:lumMod val="60000"/>
              <a:lumOff val="40000"/>
            </a:schemeClr>
          </a:solidFill>
        </p:spPr>
        <p:txBody>
          <a:bodyPr>
            <a:normAutofit/>
          </a:bodyPr>
          <a:lstStyle/>
          <a:p>
            <a:r>
              <a:rPr lang="es-MX" dirty="0"/>
              <a:t>Beneficios de la metodología Scrum</a:t>
            </a:r>
            <a:endParaRPr lang="es-CO" dirty="0"/>
          </a:p>
        </p:txBody>
      </p:sp>
      <p:pic>
        <p:nvPicPr>
          <p:cNvPr id="5" name="Imagen 4">
            <a:extLst>
              <a:ext uri="{FF2B5EF4-FFF2-40B4-BE49-F238E27FC236}">
                <a16:creationId xmlns:a16="http://schemas.microsoft.com/office/drawing/2014/main" id="{6C090F74-7D44-4565-872C-A543CE93A002}"/>
              </a:ext>
            </a:extLst>
          </p:cNvPr>
          <p:cNvPicPr>
            <a:picLocks noChangeAspect="1"/>
          </p:cNvPicPr>
          <p:nvPr/>
        </p:nvPicPr>
        <p:blipFill>
          <a:blip r:embed="rId2"/>
          <a:stretch>
            <a:fillRect/>
          </a:stretch>
        </p:blipFill>
        <p:spPr>
          <a:xfrm>
            <a:off x="7412197" y="1843174"/>
            <a:ext cx="2537145" cy="4749412"/>
          </a:xfrm>
          <a:prstGeom prst="rect">
            <a:avLst/>
          </a:prstGeom>
        </p:spPr>
      </p:pic>
      <p:sp>
        <p:nvSpPr>
          <p:cNvPr id="3" name="Marcador de contenido 2">
            <a:extLst>
              <a:ext uri="{FF2B5EF4-FFF2-40B4-BE49-F238E27FC236}">
                <a16:creationId xmlns:a16="http://schemas.microsoft.com/office/drawing/2014/main" id="{9D472A16-5DD5-4FF8-ADDA-911DB46450E8}"/>
              </a:ext>
            </a:extLst>
          </p:cNvPr>
          <p:cNvSpPr>
            <a:spLocks noGrp="1"/>
          </p:cNvSpPr>
          <p:nvPr>
            <p:ph idx="1"/>
          </p:nvPr>
        </p:nvSpPr>
        <p:spPr>
          <a:xfrm>
            <a:off x="184558" y="1510019"/>
            <a:ext cx="11316747" cy="5217952"/>
          </a:xfrm>
        </p:spPr>
        <p:txBody>
          <a:bodyPr>
            <a:normAutofit fontScale="77500" lnSpcReduction="20000"/>
          </a:bodyPr>
          <a:lstStyle/>
          <a:p>
            <a:endParaRPr lang="es-MX" sz="1900" dirty="0"/>
          </a:p>
          <a:p>
            <a:r>
              <a:rPr lang="es-MX" sz="1900" dirty="0"/>
              <a:t>Scrum tiene muchas ventajas sobre otras metodologías de desarrollo ágil. Actualmente es el marco de referencia más utilizado y fiable en la industria del software. A continuación se presentan algunos de los beneficios conocidos de Scrum: </a:t>
            </a:r>
          </a:p>
          <a:p>
            <a:r>
              <a:rPr lang="es-MX" sz="1900" dirty="0"/>
              <a:t>Fácilmente escalable: Los procesos de Scrum son iterativos y se manejan dentro de períodos de trabajo específicos, lo que facilita que el equipo se concentre en funcionalidades definidas para cada período. Esto no sólo tiene el beneficio de lograr mejores entregables en línea con las necesidades del usuario, sino que también da la capacidad a los equipos de escalar los módulos en términos de funcionalidad, diseño, alcance y características de una manera ordenada, transparente y sencilla. </a:t>
            </a:r>
          </a:p>
          <a:p>
            <a:r>
              <a:rPr lang="es-MX" sz="1900" dirty="0"/>
              <a:t>Cumplimiento de expectativas: El cliente establece sus expectativas indicando el valor que aporta cada requisito/historia del proyecto, el equipo las estima y con esta información el Propietario de Producto establece su prioridad. De forma periódica, en las demos de los sprints, el Propietario de Producto verifica que se han cumplido los requisitos y transmite el </a:t>
            </a:r>
            <a:r>
              <a:rPr lang="es-MX" sz="1900" dirty="0" err="1"/>
              <a:t>feedback</a:t>
            </a:r>
            <a:r>
              <a:rPr lang="es-MX" sz="1900" dirty="0"/>
              <a:t> al equipo. </a:t>
            </a:r>
          </a:p>
          <a:p>
            <a:r>
              <a:rPr lang="es-MX" sz="1900" dirty="0"/>
              <a:t>Flexibilidad ante los cambios: Reacción rápida a los cambios en los requisitos generados por las necesidades del cliente o la evolución del mercado. La metodología está diseñada para adaptarse a los requisitos cambiantes que conllevan los proyectos complejos. </a:t>
            </a:r>
          </a:p>
          <a:p>
            <a:r>
              <a:rPr lang="es-MX" sz="1900" dirty="0"/>
              <a:t>Reducción del tiempo de comercialización: El cliente puede empezar a utilizar las funcionalidades más importantes del proyecto antes de que el producto esté completamente listo. </a:t>
            </a:r>
          </a:p>
          <a:p>
            <a:r>
              <a:rPr lang="es-MX" sz="1900" dirty="0"/>
              <a:t>Mayor calidad del software: El método de trabajo y la necesidad de obtener una versión funcional después de cada iteración, ayuda a obtener un software de mayor calidad.</a:t>
            </a:r>
          </a:p>
          <a:p>
            <a:r>
              <a:rPr lang="es-MX" sz="1900" dirty="0"/>
              <a:t>Predicción oportuna:  Con esta metodología se conoce la velocidad media del equipo por sprint (puntos de historia), con lo que, en consecuencia, se puede estimar cuándo estará disponible una determinada funcionalidad que aún está en el backlog. </a:t>
            </a:r>
          </a:p>
          <a:p>
            <a:r>
              <a:rPr lang="es-MX" sz="1900" dirty="0"/>
              <a:t>Reducción de riesgos: El hecho de realizar las funcionalidades más valiosas en primer lugar y de conocer la velocidad con la que el equipo avanza en el proyecto, permite despejar los riesgos de forma eficaz y anticipada.</a:t>
            </a:r>
          </a:p>
          <a:p>
            <a:endParaRPr lang="es-CO" dirty="0"/>
          </a:p>
        </p:txBody>
      </p:sp>
    </p:spTree>
    <p:extLst>
      <p:ext uri="{BB962C8B-B14F-4D97-AF65-F5344CB8AC3E}">
        <p14:creationId xmlns:p14="http://schemas.microsoft.com/office/powerpoint/2010/main" val="162483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D38DCDD-D5F4-4623-9F56-2EF75BED1087}"/>
              </a:ext>
            </a:extLst>
          </p:cNvPr>
          <p:cNvSpPr txBox="1"/>
          <p:nvPr/>
        </p:nvSpPr>
        <p:spPr>
          <a:xfrm>
            <a:off x="0" y="706958"/>
            <a:ext cx="12192000" cy="707886"/>
          </a:xfrm>
          <a:prstGeom prst="rect">
            <a:avLst/>
          </a:prstGeom>
          <a:solidFill>
            <a:srgbClr val="FFFF00"/>
          </a:solidFill>
        </p:spPr>
        <p:txBody>
          <a:bodyPr wrap="square" rtlCol="0">
            <a:spAutoFit/>
          </a:bodyPr>
          <a:lstStyle/>
          <a:p>
            <a:r>
              <a:rPr lang="es-CO" sz="4000" b="1" dirty="0">
                <a:solidFill>
                  <a:schemeClr val="bg1"/>
                </a:solidFill>
              </a:rPr>
              <a:t>   </a:t>
            </a:r>
            <a:r>
              <a:rPr lang="es-CO" sz="4000" b="1" dirty="0" err="1">
                <a:solidFill>
                  <a:schemeClr val="bg1"/>
                </a:solidFill>
              </a:rPr>
              <a:t>Funcion</a:t>
            </a:r>
            <a:r>
              <a:rPr lang="es-CO" sz="4000" b="1" dirty="0">
                <a:solidFill>
                  <a:schemeClr val="bg1"/>
                </a:solidFill>
              </a:rPr>
              <a:t> de Metodología SCRUM</a:t>
            </a:r>
          </a:p>
        </p:txBody>
      </p:sp>
      <p:sp>
        <p:nvSpPr>
          <p:cNvPr id="2" name="CuadroTexto 1">
            <a:extLst>
              <a:ext uri="{FF2B5EF4-FFF2-40B4-BE49-F238E27FC236}">
                <a16:creationId xmlns:a16="http://schemas.microsoft.com/office/drawing/2014/main" id="{E8A942AD-6706-4321-909A-8D17669632A6}"/>
              </a:ext>
            </a:extLst>
          </p:cNvPr>
          <p:cNvSpPr txBox="1"/>
          <p:nvPr/>
        </p:nvSpPr>
        <p:spPr>
          <a:xfrm>
            <a:off x="681100" y="1686187"/>
            <a:ext cx="5360565" cy="4401205"/>
          </a:xfrm>
          <a:prstGeom prst="rect">
            <a:avLst/>
          </a:prstGeom>
          <a:noFill/>
        </p:spPr>
        <p:txBody>
          <a:bodyPr wrap="square" rtlCol="0">
            <a:spAutoFit/>
          </a:bodyPr>
          <a:lstStyle/>
          <a:p>
            <a:r>
              <a:rPr lang="es-MX" sz="2000" dirty="0">
                <a:solidFill>
                  <a:schemeClr val="bg1"/>
                </a:solidFill>
              </a:rPr>
              <a:t>Es una metodología utilizada principalmente para proyectos con un rápido cambio de requisitos, no me refiero a que no estén bien definidos y por esto tengan que cambiar, sino que cada día pueden estar creciendo, generando nuevas funcionalidades principalmente, El desarrollo se realiza mediante iteraciones, denominadas sprints, con una duración de 30 días. El resultado de cada sprint es un incremento ejecutable que se muestra al cliente. La segunda característica importante son las reuniones a lo largo proyecto, entre ellas destaca la reunión diaria de 15 minutos del equipo de desarrollo para coordinación e integración.</a:t>
            </a:r>
            <a:endParaRPr lang="es-CO" sz="2000" dirty="0">
              <a:solidFill>
                <a:schemeClr val="bg1"/>
              </a:solidFill>
            </a:endParaRPr>
          </a:p>
        </p:txBody>
      </p:sp>
      <p:pic>
        <p:nvPicPr>
          <p:cNvPr id="6" name="Picture 4" descr="Agile Hunter - ¿Qué es Scrum? - Breve Introducción">
            <a:extLst>
              <a:ext uri="{FF2B5EF4-FFF2-40B4-BE49-F238E27FC236}">
                <a16:creationId xmlns:a16="http://schemas.microsoft.com/office/drawing/2014/main" id="{004A0EAE-790D-4A35-B08F-7FB267BB00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1284" y="2629883"/>
            <a:ext cx="4605816" cy="2302908"/>
          </a:xfrm>
          <a:prstGeom prst="rect">
            <a:avLst/>
          </a:prstGeom>
          <a:noFill/>
          <a:extLst>
            <a:ext uri="{909E8E84-426E-40DD-AFC4-6F175D3DCCD1}">
              <a14:hiddenFill xmlns:a14="http://schemas.microsoft.com/office/drawing/2010/main">
                <a:solidFill>
                  <a:srgbClr val="FFFFFF"/>
                </a:solidFill>
              </a14:hiddenFill>
            </a:ext>
          </a:extLst>
        </p:spPr>
      </p:pic>
      <p:sp>
        <p:nvSpPr>
          <p:cNvPr id="7" name="Marco 6">
            <a:extLst>
              <a:ext uri="{FF2B5EF4-FFF2-40B4-BE49-F238E27FC236}">
                <a16:creationId xmlns:a16="http://schemas.microsoft.com/office/drawing/2014/main" id="{A128479A-9EDA-41C0-AEA4-554631613418}"/>
              </a:ext>
            </a:extLst>
          </p:cNvPr>
          <p:cNvSpPr/>
          <p:nvPr/>
        </p:nvSpPr>
        <p:spPr>
          <a:xfrm>
            <a:off x="6286280" y="2258735"/>
            <a:ext cx="5290527" cy="3045203"/>
          </a:xfrm>
          <a:prstGeom prst="fram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Tree>
    <p:extLst>
      <p:ext uri="{BB962C8B-B14F-4D97-AF65-F5344CB8AC3E}">
        <p14:creationId xmlns:p14="http://schemas.microsoft.com/office/powerpoint/2010/main" val="2154334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379210-B35B-4F76-8C5D-8B1340C31FAE}"/>
              </a:ext>
            </a:extLst>
          </p:cNvPr>
          <p:cNvSpPr txBox="1"/>
          <p:nvPr/>
        </p:nvSpPr>
        <p:spPr>
          <a:xfrm>
            <a:off x="662730" y="1835092"/>
            <a:ext cx="4572000" cy="4247317"/>
          </a:xfrm>
          <a:prstGeom prst="rect">
            <a:avLst/>
          </a:prstGeom>
          <a:noFill/>
        </p:spPr>
        <p:txBody>
          <a:bodyPr wrap="square" rtlCol="0">
            <a:spAutoFit/>
          </a:bodyPr>
          <a:lstStyle/>
          <a:p>
            <a:r>
              <a:rPr lang="es-MX" dirty="0"/>
              <a:t>Es una metodología que se centra en el equipo de desarrollo y le da la importancia requerida, se preocupa por mejorar los conocimientos y habilidades de los programadores así como tener políticas de trabajo definidas, las cuales dependerán del equipo de trabajo por ejemplo Crystal Clear (3 a 8 miembros) y Crystal Orange (25 a 50 miembros), esta metodología puede ser utilizada por programadores </a:t>
            </a:r>
            <a:r>
              <a:rPr lang="es-MX" b="1" dirty="0"/>
              <a:t>Freelance</a:t>
            </a:r>
            <a:r>
              <a:rPr lang="es-MX" dirty="0"/>
              <a:t> aunque algunos no tengan en cuenta esta metodología, la suelen utilizar sin estar consientes de esto, ya que algunos freelance están constantemente en aprendizaje y trabajan remotamente con equipos pequeños.</a:t>
            </a:r>
            <a:endParaRPr lang="es-CO" dirty="0"/>
          </a:p>
        </p:txBody>
      </p:sp>
      <p:sp>
        <p:nvSpPr>
          <p:cNvPr id="4" name="Marco 3">
            <a:extLst>
              <a:ext uri="{FF2B5EF4-FFF2-40B4-BE49-F238E27FC236}">
                <a16:creationId xmlns:a16="http://schemas.microsoft.com/office/drawing/2014/main" id="{0164B0C2-4FE7-4654-ADB1-4DA286601E38}"/>
              </a:ext>
            </a:extLst>
          </p:cNvPr>
          <p:cNvSpPr/>
          <p:nvPr/>
        </p:nvSpPr>
        <p:spPr>
          <a:xfrm>
            <a:off x="6605062" y="2335480"/>
            <a:ext cx="3889566" cy="3045203"/>
          </a:xfrm>
          <a:prstGeom prst="frame">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5" name="CuadroTexto 4">
            <a:extLst>
              <a:ext uri="{FF2B5EF4-FFF2-40B4-BE49-F238E27FC236}">
                <a16:creationId xmlns:a16="http://schemas.microsoft.com/office/drawing/2014/main" id="{7CBE3F04-75AC-4DD0-B340-5C6B2D6FB3D6}"/>
              </a:ext>
            </a:extLst>
          </p:cNvPr>
          <p:cNvSpPr txBox="1"/>
          <p:nvPr/>
        </p:nvSpPr>
        <p:spPr>
          <a:xfrm>
            <a:off x="0" y="775591"/>
            <a:ext cx="12192000" cy="800219"/>
          </a:xfrm>
          <a:prstGeom prst="rect">
            <a:avLst/>
          </a:prstGeom>
          <a:solidFill>
            <a:schemeClr val="bg2">
              <a:lumMod val="60000"/>
              <a:lumOff val="40000"/>
            </a:schemeClr>
          </a:solidFill>
        </p:spPr>
        <p:txBody>
          <a:bodyPr wrap="square" rtlCol="0">
            <a:spAutoFit/>
          </a:bodyPr>
          <a:lstStyle/>
          <a:p>
            <a:r>
              <a:rPr lang="es-CO" sz="2800" b="1" dirty="0"/>
              <a:t>       METODOLOGIA CRYSTAL</a:t>
            </a:r>
          </a:p>
          <a:p>
            <a:endParaRPr lang="es-CO" dirty="0"/>
          </a:p>
        </p:txBody>
      </p:sp>
      <p:pic>
        <p:nvPicPr>
          <p:cNvPr id="7" name="Imagen 6">
            <a:extLst>
              <a:ext uri="{FF2B5EF4-FFF2-40B4-BE49-F238E27FC236}">
                <a16:creationId xmlns:a16="http://schemas.microsoft.com/office/drawing/2014/main" id="{4B8444D8-EE86-4C11-AE4F-9D196F19A2C0}"/>
              </a:ext>
            </a:extLst>
          </p:cNvPr>
          <p:cNvPicPr>
            <a:picLocks noChangeAspect="1"/>
          </p:cNvPicPr>
          <p:nvPr/>
        </p:nvPicPr>
        <p:blipFill>
          <a:blip r:embed="rId2"/>
          <a:stretch>
            <a:fillRect/>
          </a:stretch>
        </p:blipFill>
        <p:spPr>
          <a:xfrm>
            <a:off x="6971252" y="2707909"/>
            <a:ext cx="3144474" cy="2271883"/>
          </a:xfrm>
          <a:prstGeom prst="rect">
            <a:avLst/>
          </a:prstGeom>
        </p:spPr>
      </p:pic>
    </p:spTree>
    <p:extLst>
      <p:ext uri="{BB962C8B-B14F-4D97-AF65-F5344CB8AC3E}">
        <p14:creationId xmlns:p14="http://schemas.microsoft.com/office/powerpoint/2010/main" val="29540264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151</TotalTime>
  <Words>1664</Words>
  <Application>Microsoft Office PowerPoint</Application>
  <PresentationFormat>Panorámica</PresentationFormat>
  <Paragraphs>57</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Algerian</vt:lpstr>
      <vt:lpstr>Arial</vt:lpstr>
      <vt:lpstr>Calibri</vt:lpstr>
      <vt:lpstr>Calibri Light</vt:lpstr>
      <vt:lpstr>Celestial</vt:lpstr>
      <vt:lpstr>Juan jose quintero nuñez</vt:lpstr>
      <vt:lpstr>        La metodología Scrum</vt:lpstr>
      <vt:lpstr>Presentación de PowerPoint</vt:lpstr>
      <vt:lpstr> Objetivos y Tipos de Metodologías  </vt:lpstr>
      <vt:lpstr>Características de Scrum</vt:lpstr>
      <vt:lpstr>Presentación de PowerPoint</vt:lpstr>
      <vt:lpstr>Beneficios de la metodología Scrum</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SOFTWARE</dc:creator>
  <cp:lastModifiedBy>SOFTWARE</cp:lastModifiedBy>
  <cp:revision>14</cp:revision>
  <dcterms:created xsi:type="dcterms:W3CDTF">2023-02-15T13:48:32Z</dcterms:created>
  <dcterms:modified xsi:type="dcterms:W3CDTF">2023-02-15T16:20:18Z</dcterms:modified>
</cp:coreProperties>
</file>