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04BA7-3F24-4465-986B-7C7B74CF2D71}">
  <a:tblStyle styleId="{F1F04BA7-3F24-4465-986B-7C7B74CF2D7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aramond-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aramon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00ed4577e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00ed4577e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0ed4577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0ed4577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298450" lvl="0" marL="457200" rtl="0" algn="l">
              <a:spcBef>
                <a:spcPts val="0"/>
              </a:spcBef>
              <a:spcAft>
                <a:spcPts val="0"/>
              </a:spcAft>
              <a:buSzPts val="1100"/>
              <a:buChar char="-"/>
            </a:pPr>
            <a:r>
              <a:rPr lang="en"/>
              <a:t>General insights about the data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00ed4577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00ed4577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298450" lvl="0" marL="457200" rtl="0" algn="l">
              <a:spcBef>
                <a:spcPts val="0"/>
              </a:spcBef>
              <a:spcAft>
                <a:spcPts val="0"/>
              </a:spcAft>
              <a:buSzPts val="1100"/>
              <a:buChar char="-"/>
            </a:pPr>
            <a:r>
              <a:rPr lang="en"/>
              <a:t>P</a:t>
            </a:r>
            <a:r>
              <a:rPr lang="en"/>
              <a:t>aul </a:t>
            </a:r>
            <a:endParaRPr/>
          </a:p>
          <a:p>
            <a:pPr indent="-298450" lvl="0" marL="457200" rtl="0" algn="l">
              <a:spcBef>
                <a:spcPts val="0"/>
              </a:spcBef>
              <a:spcAft>
                <a:spcPts val="0"/>
              </a:spcAft>
              <a:buSzPts val="1100"/>
              <a:buChar char="-"/>
            </a:pPr>
            <a:r>
              <a:rPr lang="en"/>
              <a:t>More people learning spanish that have auto renew on</a:t>
            </a:r>
            <a:endParaRPr/>
          </a:p>
          <a:p>
            <a:pPr indent="-298450" lvl="0" marL="457200" rtl="0" algn="l">
              <a:spcBef>
                <a:spcPts val="0"/>
              </a:spcBef>
              <a:spcAft>
                <a:spcPts val="0"/>
              </a:spcAft>
              <a:buSzPts val="1100"/>
              <a:buChar char="-"/>
            </a:pPr>
            <a:r>
              <a:rPr lang="en"/>
              <a:t>Some languages have stronger renewal rates meaning there could lead to more investment in advertisement with these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00ed457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00ed457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298450" lvl="0" marL="457200" rtl="0" algn="l">
              <a:spcBef>
                <a:spcPts val="0"/>
              </a:spcBef>
              <a:spcAft>
                <a:spcPts val="0"/>
              </a:spcAft>
              <a:buSzPts val="1100"/>
              <a:buChar char="-"/>
            </a:pPr>
            <a:r>
              <a:rPr lang="en"/>
              <a:t>P</a:t>
            </a:r>
            <a:r>
              <a:rPr lang="en"/>
              <a:t>aul</a:t>
            </a:r>
            <a:endParaRPr/>
          </a:p>
          <a:p>
            <a:pPr indent="-298450" lvl="0" marL="457200" rtl="0" algn="l">
              <a:spcBef>
                <a:spcPts val="0"/>
              </a:spcBef>
              <a:spcAft>
                <a:spcPts val="0"/>
              </a:spcAft>
              <a:buSzPts val="1100"/>
              <a:buChar char="-"/>
            </a:pPr>
            <a:r>
              <a:rPr lang="en"/>
              <a:t>Graph of subscriber duration by language is identical to graphs as </a:t>
            </a:r>
            <a:r>
              <a:rPr b="1" lang="en"/>
              <a:t>app session count, subscription type event (limited or lifetime) </a:t>
            </a:r>
            <a:r>
              <a:rPr lang="en"/>
              <a:t>so you can say the insights and that they apply to all the bolded variables in relation to the language</a:t>
            </a:r>
            <a:endParaRPr/>
          </a:p>
          <a:p>
            <a:pPr indent="-298450" lvl="0" marL="457200" rtl="0" algn="l">
              <a:spcBef>
                <a:spcPts val="0"/>
              </a:spcBef>
              <a:spcAft>
                <a:spcPts val="0"/>
              </a:spcAft>
              <a:buSzPts val="1100"/>
              <a:buChar char="-"/>
            </a:pPr>
            <a:r>
              <a:rPr lang="en"/>
              <a:t>Strong dominance in spanish, make future products for spanish, but this could also tell us to allocate more money towards languages that are not as prevalent on the platform</a:t>
            </a:r>
            <a:endParaRPr/>
          </a:p>
          <a:p>
            <a:pPr indent="-298450" lvl="0" marL="457200" rtl="0" algn="l">
              <a:spcBef>
                <a:spcPts val="0"/>
              </a:spcBef>
              <a:spcAft>
                <a:spcPts val="0"/>
              </a:spcAft>
              <a:buSzPts val="1100"/>
              <a:buChar char="-"/>
            </a:pPr>
            <a:r>
              <a:rPr lang="en"/>
              <a:t>-spanish had highest app session count as well as most lifetime users, french and english are second and third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00ed4577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00ed4577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298450" lvl="0" marL="457200" rtl="0" algn="l">
              <a:spcBef>
                <a:spcPts val="0"/>
              </a:spcBef>
              <a:spcAft>
                <a:spcPts val="0"/>
              </a:spcAft>
              <a:buSzPts val="1100"/>
              <a:buChar char="-"/>
            </a:pPr>
            <a:r>
              <a:rPr lang="en"/>
              <a:t>Same thing here, the graph applies for </a:t>
            </a:r>
            <a:endParaRPr/>
          </a:p>
          <a:p>
            <a:pPr indent="-298450" lvl="0" marL="457200" rtl="0" algn="l">
              <a:spcBef>
                <a:spcPts val="0"/>
              </a:spcBef>
              <a:spcAft>
                <a:spcPts val="0"/>
              </a:spcAft>
              <a:buSzPts val="1100"/>
              <a:buChar char="-"/>
            </a:pPr>
            <a:r>
              <a:rPr lang="en"/>
              <a:t>US and Canada have the highest subscribers, target </a:t>
            </a:r>
            <a:r>
              <a:rPr lang="en"/>
              <a:t>advertising</a:t>
            </a:r>
            <a:r>
              <a:rPr lang="en"/>
              <a:t> in those areas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0ed4577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00ed4577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rPr lang="en"/>
              <a:t>we created a logistic regression with a target variable of auto renew</a:t>
            </a:r>
            <a:endParaRPr/>
          </a:p>
          <a:p>
            <a:pPr indent="0" lvl="0" marL="0" rtl="0" algn="l">
              <a:spcBef>
                <a:spcPts val="0"/>
              </a:spcBef>
              <a:spcAft>
                <a:spcPts val="0"/>
              </a:spcAft>
              <a:buNone/>
            </a:pPr>
            <a:r>
              <a:rPr lang="en"/>
              <a:t>-features we used were app session count, engagement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0.66. The logistic regression model properly predicted the target variable (auto renewal) 66.6% of the time</a:t>
            </a:r>
            <a:endParaRPr/>
          </a:p>
          <a:p>
            <a:pPr indent="0" lvl="0" marL="0" rtl="0" algn="l">
              <a:spcBef>
                <a:spcPts val="0"/>
              </a:spcBef>
              <a:spcAft>
                <a:spcPts val="0"/>
              </a:spcAft>
              <a:buNone/>
            </a:pPr>
            <a:r>
              <a:rPr lang="en"/>
              <a:t>Confusion matrix: </a:t>
            </a:r>
            <a:endParaRPr/>
          </a:p>
          <a:p>
            <a:pPr indent="-298450" lvl="0" marL="457200" rtl="0" algn="l">
              <a:spcBef>
                <a:spcPts val="0"/>
              </a:spcBef>
              <a:spcAft>
                <a:spcPts val="0"/>
              </a:spcAft>
              <a:buSzPts val="1100"/>
              <a:buChar char="-"/>
            </a:pPr>
            <a:r>
              <a:rPr lang="en"/>
              <a:t>the model predicted the right class where auto renew is on 4,572 times </a:t>
            </a:r>
            <a:endParaRPr/>
          </a:p>
          <a:p>
            <a:pPr indent="-298450" lvl="0" marL="457200" rtl="0" algn="l">
              <a:spcBef>
                <a:spcPts val="0"/>
              </a:spcBef>
              <a:spcAft>
                <a:spcPts val="0"/>
              </a:spcAft>
              <a:buSzPts val="1100"/>
              <a:buChar char="-"/>
            </a:pPr>
            <a:r>
              <a:rPr lang="en"/>
              <a:t>Predicted the right class where auto renew is off 1960 times </a:t>
            </a:r>
            <a:endParaRPr/>
          </a:p>
          <a:p>
            <a:pPr indent="-298450" lvl="0" marL="457200" rtl="0" algn="l">
              <a:spcBef>
                <a:spcPts val="0"/>
              </a:spcBef>
              <a:spcAft>
                <a:spcPts val="0"/>
              </a:spcAft>
              <a:buSzPts val="1100"/>
              <a:buChar char="-"/>
            </a:pPr>
            <a:r>
              <a:rPr lang="en"/>
              <a:t>Incorrectly</a:t>
            </a:r>
            <a:r>
              <a:rPr lang="en"/>
              <a:t> predicted where auto renew is on 620 times</a:t>
            </a:r>
            <a:endParaRPr/>
          </a:p>
          <a:p>
            <a:pPr indent="-298450" lvl="0" marL="457200" rtl="0" algn="l">
              <a:spcBef>
                <a:spcPts val="0"/>
              </a:spcBef>
              <a:spcAft>
                <a:spcPts val="0"/>
              </a:spcAft>
              <a:buSzPts val="1100"/>
              <a:buChar char="-"/>
            </a:pPr>
            <a:r>
              <a:rPr lang="en"/>
              <a:t>Incorrectly predicted where auto renew is off 571 times</a:t>
            </a:r>
            <a:endParaRPr/>
          </a:p>
          <a:p>
            <a:pPr indent="0" lvl="0" marL="0" rtl="0" algn="l">
              <a:spcBef>
                <a:spcPts val="0"/>
              </a:spcBef>
              <a:spcAft>
                <a:spcPts val="0"/>
              </a:spcAft>
              <a:buNone/>
            </a:pPr>
            <a:r>
              <a:rPr lang="en"/>
              <a:t>Precision: ratio of correctly predicted positive observations to the total predicted positives. High precision relates to the low false positive rate</a:t>
            </a:r>
            <a:endParaRPr/>
          </a:p>
          <a:p>
            <a:pPr indent="0" lvl="0" marL="0" rtl="0" algn="l">
              <a:spcBef>
                <a:spcPts val="0"/>
              </a:spcBef>
              <a:spcAft>
                <a:spcPts val="0"/>
              </a:spcAft>
              <a:buNone/>
            </a:pPr>
            <a:r>
              <a:rPr lang="en"/>
              <a:t>Recall: the ratio of correctly predicted positive observations to all observations. High recall relates to a low false negative rate</a:t>
            </a:r>
            <a:endParaRPr/>
          </a:p>
          <a:p>
            <a:pPr indent="0" lvl="0" marL="0" rtl="0" algn="l">
              <a:spcBef>
                <a:spcPts val="0"/>
              </a:spcBef>
              <a:spcAft>
                <a:spcPts val="0"/>
              </a:spcAft>
              <a:buNone/>
            </a:pPr>
            <a:r>
              <a:rPr lang="en"/>
              <a:t>F1: weighted average of precision and recall. Ranges from 0 to 1, where 1 is the best possible score</a:t>
            </a:r>
            <a:endParaRPr/>
          </a:p>
          <a:p>
            <a:pPr indent="0" lvl="0" marL="0" rtl="0" algn="l">
              <a:spcBef>
                <a:spcPts val="0"/>
              </a:spcBef>
              <a:spcAft>
                <a:spcPts val="0"/>
              </a:spcAft>
              <a:buNone/>
            </a:pPr>
            <a:r>
              <a:rPr lang="en"/>
              <a:t>AUC-ROC: the ability to </a:t>
            </a:r>
            <a:r>
              <a:rPr lang="en"/>
              <a:t>distinguish</a:t>
            </a:r>
            <a:r>
              <a:rPr lang="en"/>
              <a:t> between positive and negative classes. 0.67 means it can do that moderately well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0ed4577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00ed4577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rPr lang="en"/>
              <a:t>-in response to question 4</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00ed4577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00ed4577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a:p>
            <a:pPr indent="0" lvl="0" marL="0" rtl="0" algn="l">
              <a:spcBef>
                <a:spcPts val="0"/>
              </a:spcBef>
              <a:spcAft>
                <a:spcPts val="0"/>
              </a:spcAft>
              <a:buNone/>
            </a:pPr>
            <a:r>
              <a:rPr lang="en"/>
              <a:t>Talk about what a ridge regression mode does (L2 regression, prevents overfitting, minimize sum of </a:t>
            </a:r>
            <a:r>
              <a:rPr lang="en"/>
              <a:t>squared</a:t>
            </a:r>
            <a:r>
              <a:rPr lang="en"/>
              <a:t> differences)</a:t>
            </a:r>
            <a:endParaRPr/>
          </a:p>
          <a:p>
            <a:pPr indent="0" lvl="0" marL="0" rtl="0" algn="l">
              <a:spcBef>
                <a:spcPts val="0"/>
              </a:spcBef>
              <a:spcAft>
                <a:spcPts val="0"/>
              </a:spcAft>
              <a:buNone/>
            </a:pPr>
            <a:r>
              <a:rPr lang="en"/>
              <a:t>-coefficients we used in this model are subscription type counter, purchase store count, auto renew….</a:t>
            </a:r>
            <a:endParaRPr/>
          </a:p>
          <a:p>
            <a:pPr indent="0" lvl="0" marL="0" rtl="0" algn="l">
              <a:spcBef>
                <a:spcPts val="0"/>
              </a:spcBef>
              <a:spcAft>
                <a:spcPts val="0"/>
              </a:spcAft>
              <a:buNone/>
            </a:pPr>
            <a:r>
              <a:rPr lang="en"/>
              <a:t>0.0 coefficient means subscription type (limited or lifetime) has less influence on the model</a:t>
            </a:r>
            <a:endParaRPr/>
          </a:p>
          <a:p>
            <a:pPr indent="0" lvl="0" marL="0" rtl="0" algn="l">
              <a:spcBef>
                <a:spcPts val="0"/>
              </a:spcBef>
              <a:spcAft>
                <a:spcPts val="0"/>
              </a:spcAft>
              <a:buNone/>
            </a:pPr>
            <a:r>
              <a:rPr lang="en"/>
              <a:t>-1.76 suggests a negative relationship. As the number of initial purchases increase, the predicted purchase amount decreases (which makes sense as there would be less renewals)</a:t>
            </a:r>
            <a:endParaRPr/>
          </a:p>
          <a:p>
            <a:pPr indent="0" lvl="0" marL="0" rtl="0" algn="l">
              <a:spcBef>
                <a:spcPts val="0"/>
              </a:spcBef>
              <a:spcAft>
                <a:spcPts val="0"/>
              </a:spcAft>
              <a:buNone/>
            </a:pPr>
            <a:r>
              <a:rPr lang="en"/>
              <a:t>-27.29, strong negative relationship. Customers who purchase </a:t>
            </a:r>
            <a:r>
              <a:rPr lang="en"/>
              <a:t>cellular</a:t>
            </a:r>
            <a:r>
              <a:rPr lang="en"/>
              <a:t> apps gives a significant decrease in purchase amount</a:t>
            </a:r>
            <a:endParaRPr/>
          </a:p>
          <a:p>
            <a:pPr indent="0" lvl="0" marL="0" rtl="0" algn="l">
              <a:spcBef>
                <a:spcPts val="0"/>
              </a:spcBef>
              <a:spcAft>
                <a:spcPts val="0"/>
              </a:spcAft>
              <a:buNone/>
            </a:pPr>
            <a:r>
              <a:rPr lang="en"/>
              <a:t>Auto renew counter: -0.86 means customers with email subscription is associated with less predicted purchase amounts</a:t>
            </a:r>
            <a:endParaRPr/>
          </a:p>
          <a:p>
            <a:pPr indent="0" lvl="0" marL="0" rtl="0" algn="l">
              <a:spcBef>
                <a:spcPts val="0"/>
              </a:spcBef>
              <a:spcAft>
                <a:spcPts val="0"/>
              </a:spcAft>
              <a:buNone/>
            </a:pPr>
            <a:r>
              <a:rPr lang="en"/>
              <a:t>-0.31. Customers with notifications on are more likely to witness a decrease in predicted purchase amount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MSE: 666, low in relation to other MSEs and for the size of the dataset. Decent predictive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numbers support Luis’s clustering model as well. </a:t>
            </a:r>
            <a:endParaRPr/>
          </a:p>
          <a:p>
            <a:pPr indent="0" lvl="0" marL="0" rtl="0" algn="l">
              <a:spcBef>
                <a:spcPts val="0"/>
              </a:spcBef>
              <a:spcAft>
                <a:spcPts val="0"/>
              </a:spcAft>
              <a:buNone/>
            </a:pPr>
            <a:r>
              <a:rPr lang="en"/>
              <a:t>-people who have auto renew on are going to see a higher predicted purchase amount</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02900d3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02900d3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Etai</a:t>
            </a:r>
            <a:endParaRPr/>
          </a:p>
          <a:p>
            <a:pPr indent="0" lvl="0" marL="0" rtl="0" algn="l">
              <a:spcBef>
                <a:spcPts val="0"/>
              </a:spcBef>
              <a:spcAft>
                <a:spcPts val="0"/>
              </a:spcAft>
              <a:buNone/>
            </a:pPr>
            <a:r>
              <a:rPr lang="en"/>
              <a:t>Similar</a:t>
            </a:r>
            <a:r>
              <a:rPr lang="en"/>
              <a:t> to the ridge regression, we also used a random forest to attempt to answer the same question. We also used the same </a:t>
            </a:r>
            <a:r>
              <a:rPr lang="en"/>
              <a:t>variables</a:t>
            </a:r>
            <a:r>
              <a:rPr lang="en"/>
              <a:t>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got a high R2 score at about 73%. We got the regular </a:t>
            </a:r>
            <a:r>
              <a:rPr lang="en"/>
              <a:t>coefficients</a:t>
            </a:r>
            <a:r>
              <a:rPr lang="en"/>
              <a:t> as well as </a:t>
            </a:r>
            <a:r>
              <a:rPr lang="en">
                <a:solidFill>
                  <a:schemeClr val="dk1"/>
                </a:solidFill>
              </a:rPr>
              <a:t>Permutation importance which is done by randomizing and shuffling the values of the variable and measuring the change in the model. Just from looking at the coefficients, subscription type being limited and purchase being on the app were the strongest. We created a chart to visualize it too.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00ed4577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00ed4577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Etai</a:t>
            </a:r>
            <a:endParaRPr/>
          </a:p>
          <a:p>
            <a:pPr indent="0" lvl="0" marL="0" rtl="0" algn="l">
              <a:spcBef>
                <a:spcPts val="0"/>
              </a:spcBef>
              <a:spcAft>
                <a:spcPts val="0"/>
              </a:spcAft>
              <a:buNone/>
            </a:pPr>
            <a:r>
              <a:rPr lang="en"/>
              <a:t>Being a limited subscriber is super important metric for cancellation because both importance measures are very high in that one.</a:t>
            </a:r>
            <a:endParaRPr/>
          </a:p>
          <a:p>
            <a:pPr indent="0" lvl="0" marL="0" rtl="0" algn="l">
              <a:spcBef>
                <a:spcPts val="0"/>
              </a:spcBef>
              <a:spcAft>
                <a:spcPts val="0"/>
              </a:spcAft>
              <a:buNone/>
            </a:pPr>
            <a:r>
              <a:rPr lang="en"/>
              <a:t>As well as being initial </a:t>
            </a:r>
            <a:r>
              <a:rPr lang="en"/>
              <a:t>purchase</a:t>
            </a:r>
            <a:r>
              <a:rPr lang="en"/>
              <a:t> vs renewing also having a strong importance leading to </a:t>
            </a:r>
            <a:r>
              <a:rPr lang="en"/>
              <a:t>cancellation</a:t>
            </a:r>
            <a:r>
              <a:rPr lang="en"/>
              <a:t> which makes sense as those with auto renew on have a lower chance of cancelling. </a:t>
            </a:r>
            <a:endParaRPr/>
          </a:p>
          <a:p>
            <a:pPr indent="0" lvl="0" marL="0" rtl="0" algn="l">
              <a:spcBef>
                <a:spcPts val="0"/>
              </a:spcBef>
              <a:spcAft>
                <a:spcPts val="0"/>
              </a:spcAft>
              <a:buNone/>
            </a:pPr>
            <a:r>
              <a:rPr lang="en"/>
              <a:t>We also noticed having push </a:t>
            </a:r>
            <a:r>
              <a:rPr lang="en"/>
              <a:t>notifications</a:t>
            </a:r>
            <a:r>
              <a:rPr lang="en"/>
              <a:t> on and being an email subscriber has a great chance of them </a:t>
            </a:r>
            <a:r>
              <a:rPr lang="en"/>
              <a:t>continuing</a:t>
            </a:r>
            <a:r>
              <a:rPr lang="en"/>
              <a:t> with the product.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00ed457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00ed457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00ed4577e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00ed4577e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primary objective of this project for us was to ultimately contribute to the growth of Rosetta Stone’s business goals. </a:t>
            </a:r>
            <a:endParaRPr>
              <a:solidFill>
                <a:schemeClr val="dk1"/>
              </a:solidFill>
              <a:latin typeface="Times New Roman"/>
              <a:ea typeface="Times New Roman"/>
              <a:cs typeface="Times New Roman"/>
              <a:sym typeface="Times New Roman"/>
            </a:endParaRPr>
          </a:p>
          <a:p>
            <a:pPr indent="1270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Our strategic approach involved tasks  Our strategic approach involved tasks such as discerning the most valuable subscribers, conducting a nuanced analysis of the diverse subscriber segments present in the database, pinpointing subscribers with potential for additional product or service uptake, detailing subscriber profiles, identifying potential barriers hindering deeper engagement, and presenting insightful business opportunities derived from our comprehensive analysis. This concerted effort aimed to provide Rosetta Stone with a roadmap towards meeting and exceeding its business growth expectations.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00ed4577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00ed4577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1) also bring up market more for overseas companies as they are seen as the higher value subscribers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0ed4577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0ed4577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00ed4577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00ed4577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00ed4577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00ed4577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00ed4577e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00ed4577e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determine most valuable subscribers, we decided to create a kmeans clustering model on </a:t>
            </a:r>
            <a:r>
              <a:rPr lang="en"/>
              <a:t>Purchase</a:t>
            </a:r>
            <a:r>
              <a:rPr lang="en"/>
              <a:t> Amount USD variable. We ended up with 3 clusters, with cluster 3 being our most valuable customer with having on average the highest purchase amount, with cluster 2 being the </a:t>
            </a:r>
            <a:r>
              <a:rPr lang="en"/>
              <a:t>middle</a:t>
            </a:r>
            <a:r>
              <a:rPr lang="en"/>
              <a:t> spenders, and cluster 1 being the low spender, probably people who were </a:t>
            </a:r>
            <a:r>
              <a:rPr lang="en"/>
              <a:t>just</a:t>
            </a:r>
            <a:r>
              <a:rPr lang="en"/>
              <a:t> with us right after the free trial or quit after a couple months.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00ed4577e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00ed4577e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more deeply into the clusters,we wanted to look at their subscription duration as we believe people who are with us for longer are more valuable. Looking at clusters 2 and 3, they have really large values, mostly due to them having lifetime subscriptions.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Clusters 2 and 3 have more lifetime subscriptions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00ed4577e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00ed4577e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where our customers are purchasing from, so we decided to see the currencies used. In cluster 3, our most valuable subscribers, they were all using the Dollar, Pound, or Euro. We also noticed that as a percentage of total users using that currency, we had more valuable subscribers coming from overseas rather than America.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00ed4577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00ed4577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additional </a:t>
            </a:r>
            <a:r>
              <a:rPr lang="en"/>
              <a:t>characteristics</a:t>
            </a:r>
            <a:r>
              <a:rPr lang="en"/>
              <a:t> we noticed from high valuable customers is that they are more likely to have auto renew off, which falls in line with the </a:t>
            </a:r>
            <a:r>
              <a:rPr lang="en"/>
              <a:t>assumption</a:t>
            </a:r>
            <a:r>
              <a:rPr lang="en"/>
              <a:t> that they are mostly lifetime subscribers. Also looking more deeply into the country they’re from, we noticed that a higher percentage are in Europe. We also found that non-consumers like </a:t>
            </a:r>
            <a:r>
              <a:rPr lang="en"/>
              <a:t>institutions</a:t>
            </a:r>
            <a:r>
              <a:rPr lang="en"/>
              <a:t> and schools, are more likely to be higher value customers, </a:t>
            </a:r>
            <a:r>
              <a:rPr lang="en"/>
              <a:t>which</a:t>
            </a:r>
            <a:r>
              <a:rPr lang="en"/>
              <a:t> makes sense as they buy in bulk and </a:t>
            </a:r>
            <a:r>
              <a:rPr lang="en"/>
              <a:t>constantly</a:t>
            </a:r>
            <a:r>
              <a:rPr lang="en"/>
              <a:t> are using it every year.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0ed4577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0ed4577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found that non-app users are more likely to be high value users, which makes sense if a lot of </a:t>
            </a:r>
            <a:r>
              <a:rPr lang="en"/>
              <a:t>institutions</a:t>
            </a:r>
            <a:r>
              <a:rPr lang="en"/>
              <a:t> are buying them, similarly to why push </a:t>
            </a:r>
            <a:r>
              <a:rPr lang="en"/>
              <a:t>notifications</a:t>
            </a:r>
            <a:r>
              <a:rPr lang="en"/>
              <a:t> off are more likely to be high value. And lastly higher value customers have higher open 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just to quickly summarize, we believe the higher value customers are those who spend the most on the app. We discovered that most of them are lifetime subscribers, and from overseas. We can use these findings to obtain more high value customers, which we’ll get into at the 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56" name="Google Shape;56;p13"/>
          <p:cNvPicPr preferRelativeResize="0"/>
          <p:nvPr/>
        </p:nvPicPr>
        <p:blipFill>
          <a:blip r:embed="rId4">
            <a:alphaModFix/>
          </a:blip>
          <a:stretch>
            <a:fillRect/>
          </a:stretch>
        </p:blipFill>
        <p:spPr>
          <a:xfrm>
            <a:off x="0" y="445025"/>
            <a:ext cx="9144000" cy="4002850"/>
          </a:xfrm>
          <a:prstGeom prst="rect">
            <a:avLst/>
          </a:prstGeom>
          <a:noFill/>
          <a:ln>
            <a:noFill/>
          </a:ln>
        </p:spPr>
      </p:pic>
      <p:sp>
        <p:nvSpPr>
          <p:cNvPr id="57" name="Google Shape;57;p13"/>
          <p:cNvSpPr txBox="1"/>
          <p:nvPr>
            <p:ph idx="4294967295" type="ctrTitle"/>
          </p:nvPr>
        </p:nvSpPr>
        <p:spPr>
          <a:xfrm>
            <a:off x="311700" y="744575"/>
            <a:ext cx="8520600" cy="30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b="1" sz="3600">
              <a:latin typeface="Garamond"/>
              <a:ea typeface="Garamond"/>
              <a:cs typeface="Garamond"/>
              <a:sym typeface="Garamond"/>
            </a:endParaRPr>
          </a:p>
          <a:p>
            <a:pPr indent="0" lvl="0" marL="0" rtl="0" algn="ctr">
              <a:spcBef>
                <a:spcPts val="0"/>
              </a:spcBef>
              <a:spcAft>
                <a:spcPts val="0"/>
              </a:spcAft>
              <a:buNone/>
            </a:pPr>
            <a:r>
              <a:t/>
            </a:r>
            <a:endParaRPr b="1" sz="3600">
              <a:latin typeface="Garamond"/>
              <a:ea typeface="Garamond"/>
              <a:cs typeface="Garamond"/>
              <a:sym typeface="Garamond"/>
            </a:endParaRPr>
          </a:p>
          <a:p>
            <a:pPr indent="0" lvl="0" marL="0" rtl="0" algn="ctr">
              <a:spcBef>
                <a:spcPts val="0"/>
              </a:spcBef>
              <a:spcAft>
                <a:spcPts val="0"/>
              </a:spcAft>
              <a:buNone/>
            </a:pPr>
            <a:r>
              <a:rPr b="1" lang="en" sz="3600">
                <a:latin typeface="Garamond"/>
                <a:ea typeface="Garamond"/>
                <a:cs typeface="Garamond"/>
                <a:sym typeface="Garamond"/>
              </a:rPr>
              <a:t>Rosetta Stone Project</a:t>
            </a:r>
            <a:endParaRPr b="1" sz="3600">
              <a:latin typeface="Garamond"/>
              <a:ea typeface="Garamond"/>
              <a:cs typeface="Garamond"/>
              <a:sym typeface="Garamond"/>
            </a:endParaRPr>
          </a:p>
          <a:p>
            <a:pPr indent="0" lvl="0" marL="0" rtl="0" algn="ctr">
              <a:spcBef>
                <a:spcPts val="0"/>
              </a:spcBef>
              <a:spcAft>
                <a:spcPts val="0"/>
              </a:spcAft>
              <a:buNone/>
            </a:pPr>
            <a:r>
              <a:t/>
            </a:r>
            <a:endParaRPr b="1" sz="3600">
              <a:latin typeface="Garamond"/>
              <a:ea typeface="Garamond"/>
              <a:cs typeface="Garamond"/>
              <a:sym typeface="Garamond"/>
            </a:endParaRPr>
          </a:p>
          <a:p>
            <a:pPr indent="0" lvl="0" marL="0" rtl="0" algn="ctr">
              <a:spcBef>
                <a:spcPts val="0"/>
              </a:spcBef>
              <a:spcAft>
                <a:spcPts val="0"/>
              </a:spcAft>
              <a:buClr>
                <a:schemeClr val="dk1"/>
              </a:buClr>
              <a:buSzPct val="45833"/>
              <a:buFont typeface="Arial"/>
              <a:buNone/>
            </a:pPr>
            <a:r>
              <a:rPr lang="en" sz="2400">
                <a:latin typeface="Garamond"/>
                <a:ea typeface="Garamond"/>
                <a:cs typeface="Garamond"/>
                <a:sym typeface="Garamond"/>
              </a:rPr>
              <a:t>By: Ryan Redjaian, Luis Rivas, King Nguyen, Paul Zhao, Etai Eilat, and Todd Hartog</a:t>
            </a:r>
            <a:endParaRPr b="1" sz="2400">
              <a:latin typeface="Garamond"/>
              <a:ea typeface="Garamond"/>
              <a:cs typeface="Garamond"/>
              <a:sym typeface="Garamond"/>
            </a:endParaRPr>
          </a:p>
        </p:txBody>
      </p:sp>
      <p:pic>
        <p:nvPicPr>
          <p:cNvPr id="58" name="Google Shape;58;p13"/>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pic>
        <p:nvPicPr>
          <p:cNvPr id="59" name="Google Shape;59;p13"/>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5" name="Google Shape;165;p22"/>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66" name="Google Shape;166;p22"/>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67" name="Google Shape;167;p22"/>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68" name="Google Shape;168;p22"/>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Garamond"/>
                <a:ea typeface="Garamond"/>
                <a:cs typeface="Garamond"/>
                <a:sym typeface="Garamond"/>
              </a:rPr>
              <a:t>Subscribers who purchase additional services</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169" name="Google Shape;169;p22"/>
          <p:cNvSpPr txBox="1"/>
          <p:nvPr/>
        </p:nvSpPr>
        <p:spPr>
          <a:xfrm>
            <a:off x="165450" y="504075"/>
            <a:ext cx="8813100" cy="3750000"/>
          </a:xfrm>
          <a:prstGeom prst="rect">
            <a:avLst/>
          </a:prstGeom>
          <a:noFill/>
          <a:ln>
            <a:noFill/>
          </a:ln>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Times New Roman"/>
              <a:buChar char="-"/>
            </a:pPr>
            <a:r>
              <a:rPr b="1" lang="en" sz="1650">
                <a:solidFill>
                  <a:schemeClr val="dk1"/>
                </a:solidFill>
                <a:latin typeface="Garamond"/>
                <a:ea typeface="Garamond"/>
                <a:cs typeface="Garamond"/>
                <a:sym typeface="Garamond"/>
              </a:rPr>
              <a:t>Frequent App Engagement (app session count): </a:t>
            </a:r>
            <a:r>
              <a:rPr lang="en" sz="1650">
                <a:solidFill>
                  <a:schemeClr val="dk1"/>
                </a:solidFill>
                <a:latin typeface="Garamond"/>
                <a:ea typeface="Garamond"/>
                <a:cs typeface="Garamond"/>
                <a:sym typeface="Garamond"/>
              </a:rPr>
              <a:t>Customers who frequently utilize Rosetta Stone products through active app sessions are likely to possess a heightened awareness of forthcoming services.</a:t>
            </a:r>
            <a:endParaRPr sz="1650">
              <a:solidFill>
                <a:schemeClr val="dk1"/>
              </a:solidFill>
              <a:latin typeface="Garamond"/>
              <a:ea typeface="Garamond"/>
              <a:cs typeface="Garamond"/>
              <a:sym typeface="Garamond"/>
            </a:endParaRPr>
          </a:p>
          <a:p>
            <a:pPr indent="-333375" lvl="0" marL="457200" rtl="0" algn="l">
              <a:lnSpc>
                <a:spcPct val="115000"/>
              </a:lnSpc>
              <a:spcBef>
                <a:spcPts val="0"/>
              </a:spcBef>
              <a:spcAft>
                <a:spcPts val="0"/>
              </a:spcAft>
              <a:buClr>
                <a:schemeClr val="dk1"/>
              </a:buClr>
              <a:buSzPts val="1650"/>
              <a:buFont typeface="Garamond"/>
              <a:buChar char="-"/>
            </a:pPr>
            <a:r>
              <a:rPr b="1" lang="en" sz="1650">
                <a:solidFill>
                  <a:schemeClr val="dk1"/>
                </a:solidFill>
                <a:latin typeface="Garamond"/>
                <a:ea typeface="Garamond"/>
                <a:cs typeface="Garamond"/>
                <a:sym typeface="Garamond"/>
              </a:rPr>
              <a:t>Language-Based Targeting:</a:t>
            </a:r>
            <a:r>
              <a:rPr lang="en" sz="1650">
                <a:solidFill>
                  <a:schemeClr val="dk1"/>
                </a:solidFill>
                <a:latin typeface="Garamond"/>
                <a:ea typeface="Garamond"/>
                <a:cs typeface="Garamond"/>
                <a:sym typeface="Garamond"/>
              </a:rPr>
              <a:t> Analyzing historical subscription renewal rates across different languages provides valuable insights. Investing in advertising for languages with robust renewal rates is strategic, as it aligns with the potential shared goals and interests within these language-specific user segments.</a:t>
            </a:r>
            <a:endParaRPr sz="1650">
              <a:solidFill>
                <a:schemeClr val="dk1"/>
              </a:solidFill>
              <a:latin typeface="Garamond"/>
              <a:ea typeface="Garamond"/>
              <a:cs typeface="Garamond"/>
              <a:sym typeface="Garamond"/>
            </a:endParaRPr>
          </a:p>
          <a:p>
            <a:pPr indent="-333375" lvl="0" marL="457200" rtl="0" algn="l">
              <a:lnSpc>
                <a:spcPct val="115000"/>
              </a:lnSpc>
              <a:spcBef>
                <a:spcPts val="0"/>
              </a:spcBef>
              <a:spcAft>
                <a:spcPts val="0"/>
              </a:spcAft>
              <a:buClr>
                <a:schemeClr val="dk1"/>
              </a:buClr>
              <a:buSzPts val="1650"/>
              <a:buFont typeface="Garamond"/>
              <a:buChar char="-"/>
            </a:pPr>
            <a:r>
              <a:rPr b="1" lang="en" sz="1650">
                <a:solidFill>
                  <a:schemeClr val="dk1"/>
                </a:solidFill>
                <a:latin typeface="Garamond"/>
                <a:ea typeface="Garamond"/>
                <a:cs typeface="Garamond"/>
                <a:sym typeface="Garamond"/>
              </a:rPr>
              <a:t>Auto-Renewal Engagement: </a:t>
            </a:r>
            <a:r>
              <a:rPr lang="en" sz="1650">
                <a:solidFill>
                  <a:schemeClr val="dk1"/>
                </a:solidFill>
                <a:latin typeface="Garamond"/>
                <a:ea typeface="Garamond"/>
                <a:cs typeface="Garamond"/>
                <a:sym typeface="Garamond"/>
              </a:rPr>
              <a:t>Subscribers who have opted for auto-renewal demonstrate an ongoing commitment to the product, enhancing their likelihood of being well-informed about future services.</a:t>
            </a:r>
            <a:endParaRPr sz="1650">
              <a:solidFill>
                <a:schemeClr val="dk1"/>
              </a:solidFill>
              <a:latin typeface="Garamond"/>
              <a:ea typeface="Garamond"/>
              <a:cs typeface="Garamond"/>
              <a:sym typeface="Garamond"/>
            </a:endParaRPr>
          </a:p>
          <a:p>
            <a:pPr indent="-333375" lvl="0" marL="457200" rtl="0" algn="l">
              <a:lnSpc>
                <a:spcPct val="115000"/>
              </a:lnSpc>
              <a:spcBef>
                <a:spcPts val="0"/>
              </a:spcBef>
              <a:spcAft>
                <a:spcPts val="0"/>
              </a:spcAft>
              <a:buClr>
                <a:schemeClr val="dk1"/>
              </a:buClr>
              <a:buSzPts val="1650"/>
              <a:buFont typeface="Garamond"/>
              <a:buChar char="-"/>
            </a:pPr>
            <a:r>
              <a:rPr b="1" lang="en" sz="1650">
                <a:solidFill>
                  <a:schemeClr val="dk1"/>
                </a:solidFill>
                <a:latin typeface="Garamond"/>
                <a:ea typeface="Garamond"/>
                <a:cs typeface="Garamond"/>
                <a:sym typeface="Garamond"/>
              </a:rPr>
              <a:t>Free trial / Demo User Engagement: </a:t>
            </a:r>
            <a:r>
              <a:rPr lang="en" sz="1650">
                <a:solidFill>
                  <a:schemeClr val="dk1"/>
                </a:solidFill>
                <a:latin typeface="Garamond"/>
                <a:ea typeface="Garamond"/>
                <a:cs typeface="Garamond"/>
                <a:sym typeface="Garamond"/>
              </a:rPr>
              <a:t>Customers currently engaged in a free trial or demo phase present an attractive target audience for future service advertisements, as their initial interest makes them receptive to exploring additional offerings.</a:t>
            </a:r>
            <a:endParaRPr sz="1650">
              <a:solidFill>
                <a:schemeClr val="dk1"/>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Font typeface="Arial"/>
              <a:buNone/>
            </a:pPr>
            <a:r>
              <a:t/>
            </a:r>
            <a:endParaRPr sz="1650">
              <a:solidFill>
                <a:schemeClr val="dk1"/>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Font typeface="Arial"/>
              <a:buNone/>
            </a:pPr>
            <a:r>
              <a:t/>
            </a:r>
            <a:endParaRPr sz="1650">
              <a:solidFill>
                <a:schemeClr val="dk1"/>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t/>
            </a:r>
            <a:endParaRPr sz="1650">
              <a:solidFill>
                <a:schemeClr val="dk1"/>
              </a:solidFill>
              <a:latin typeface="Garamond"/>
              <a:ea typeface="Garamond"/>
              <a:cs typeface="Garamond"/>
              <a:sym typeface="Garamond"/>
            </a:endParaRPr>
          </a:p>
          <a:p>
            <a:pPr indent="0" lvl="0" marL="0" rtl="0" algn="l">
              <a:lnSpc>
                <a:spcPct val="115000"/>
              </a:lnSpc>
              <a:spcBef>
                <a:spcPts val="1200"/>
              </a:spcBef>
              <a:spcAft>
                <a:spcPts val="1200"/>
              </a:spcAft>
              <a:buClr>
                <a:schemeClr val="dk1"/>
              </a:buClr>
              <a:buSzPts val="1100"/>
              <a:buFont typeface="Arial"/>
              <a:buNone/>
            </a:pPr>
            <a:r>
              <a:t/>
            </a:r>
            <a:endParaRPr sz="1650">
              <a:solidFill>
                <a:schemeClr val="dk1"/>
              </a:solidFill>
              <a:latin typeface="Garamond"/>
              <a:ea typeface="Garamond"/>
              <a:cs typeface="Garamond"/>
              <a:sym typeface="Garamond"/>
            </a:endParaRPr>
          </a:p>
        </p:txBody>
      </p:sp>
      <p:pic>
        <p:nvPicPr>
          <p:cNvPr id="170" name="Google Shape;170;p22"/>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76" name="Google Shape;176;p23"/>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77" name="Google Shape;177;p23"/>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78" name="Google Shape;178;p23"/>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79" name="Google Shape;179;p23"/>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Language Distribution with Auto Renew</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180" name="Google Shape;180;p23"/>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Font typeface="Arial"/>
              <a:buNone/>
            </a:pPr>
            <a:r>
              <a:t/>
            </a:r>
            <a:endParaRPr>
              <a:solidFill>
                <a:schemeClr val="dk1"/>
              </a:solidFill>
              <a:latin typeface="Garamond"/>
              <a:ea typeface="Garamond"/>
              <a:cs typeface="Garamond"/>
              <a:sym typeface="Garamond"/>
            </a:endParaRPr>
          </a:p>
        </p:txBody>
      </p:sp>
      <p:pic>
        <p:nvPicPr>
          <p:cNvPr id="181" name="Google Shape;181;p23"/>
          <p:cNvPicPr preferRelativeResize="0"/>
          <p:nvPr/>
        </p:nvPicPr>
        <p:blipFill rotWithShape="1">
          <a:blip r:embed="rId6">
            <a:alphaModFix/>
          </a:blip>
          <a:srcRect b="680" l="0" r="0" t="680"/>
          <a:stretch/>
        </p:blipFill>
        <p:spPr>
          <a:xfrm>
            <a:off x="1227664" y="617588"/>
            <a:ext cx="6688661" cy="3695699"/>
          </a:xfrm>
          <a:prstGeom prst="rect">
            <a:avLst/>
          </a:prstGeom>
          <a:noFill/>
          <a:ln>
            <a:noFill/>
          </a:ln>
        </p:spPr>
      </p:pic>
      <p:sp>
        <p:nvSpPr>
          <p:cNvPr id="182" name="Google Shape;182;p23"/>
          <p:cNvSpPr txBox="1"/>
          <p:nvPr/>
        </p:nvSpPr>
        <p:spPr>
          <a:xfrm>
            <a:off x="85975" y="19040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solidFill>
                <a:schemeClr val="dk1"/>
              </a:solidFill>
              <a:latin typeface="Garamond"/>
              <a:ea typeface="Garamond"/>
              <a:cs typeface="Garamond"/>
              <a:sym typeface="Garamond"/>
            </a:endParaRPr>
          </a:p>
        </p:txBody>
      </p:sp>
      <p:pic>
        <p:nvPicPr>
          <p:cNvPr id="183" name="Google Shape;183;p23"/>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89" name="Google Shape;189;p24"/>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90" name="Google Shape;190;p24"/>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91" name="Google Shape;191;p24"/>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92" name="Google Shape;192;p24"/>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Longest Subscription Durations by Language</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193" name="Google Shape;193;p24"/>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Font typeface="Arial"/>
              <a:buNone/>
            </a:pPr>
            <a:r>
              <a:t/>
            </a:r>
            <a:endParaRPr>
              <a:solidFill>
                <a:schemeClr val="dk1"/>
              </a:solidFill>
              <a:latin typeface="Garamond"/>
              <a:ea typeface="Garamond"/>
              <a:cs typeface="Garamond"/>
              <a:sym typeface="Garamond"/>
            </a:endParaRPr>
          </a:p>
        </p:txBody>
      </p:sp>
      <p:pic>
        <p:nvPicPr>
          <p:cNvPr id="194" name="Google Shape;194;p24"/>
          <p:cNvPicPr preferRelativeResize="0"/>
          <p:nvPr/>
        </p:nvPicPr>
        <p:blipFill>
          <a:blip r:embed="rId6">
            <a:alphaModFix/>
          </a:blip>
          <a:stretch>
            <a:fillRect/>
          </a:stretch>
        </p:blipFill>
        <p:spPr>
          <a:xfrm>
            <a:off x="1334593" y="657675"/>
            <a:ext cx="6474807" cy="3577562"/>
          </a:xfrm>
          <a:prstGeom prst="rect">
            <a:avLst/>
          </a:prstGeom>
          <a:noFill/>
          <a:ln>
            <a:noFill/>
          </a:ln>
        </p:spPr>
      </p:pic>
      <p:pic>
        <p:nvPicPr>
          <p:cNvPr id="195" name="Google Shape;195;p24"/>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1" name="Google Shape;201;p25"/>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02" name="Google Shape;202;p25"/>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03" name="Google Shape;203;p25"/>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04" name="Google Shape;204;p25"/>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205" name="Google Shape;205;p25"/>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aramond"/>
              <a:ea typeface="Garamond"/>
              <a:cs typeface="Garamond"/>
              <a:sym typeface="Garamond"/>
            </a:endParaRPr>
          </a:p>
        </p:txBody>
      </p:sp>
      <p:pic>
        <p:nvPicPr>
          <p:cNvPr id="206" name="Google Shape;206;p25"/>
          <p:cNvPicPr preferRelativeResize="0"/>
          <p:nvPr/>
        </p:nvPicPr>
        <p:blipFill>
          <a:blip r:embed="rId3">
            <a:alphaModFix/>
          </a:blip>
          <a:stretch>
            <a:fillRect/>
          </a:stretch>
        </p:blipFill>
        <p:spPr>
          <a:xfrm>
            <a:off x="0" y="4447863"/>
            <a:ext cx="9144000" cy="695626"/>
          </a:xfrm>
          <a:prstGeom prst="rect">
            <a:avLst/>
          </a:prstGeom>
          <a:noFill/>
          <a:ln>
            <a:noFill/>
          </a:ln>
        </p:spPr>
      </p:pic>
      <p:pic>
        <p:nvPicPr>
          <p:cNvPr id="207" name="Google Shape;207;p25"/>
          <p:cNvPicPr preferRelativeResize="0"/>
          <p:nvPr/>
        </p:nvPicPr>
        <p:blipFill>
          <a:blip r:embed="rId6">
            <a:alphaModFix/>
          </a:blip>
          <a:stretch>
            <a:fillRect/>
          </a:stretch>
        </p:blipFill>
        <p:spPr>
          <a:xfrm>
            <a:off x="1489973" y="590438"/>
            <a:ext cx="6164063" cy="3750000"/>
          </a:xfrm>
          <a:prstGeom prst="rect">
            <a:avLst/>
          </a:prstGeom>
          <a:noFill/>
          <a:ln>
            <a:noFill/>
          </a:ln>
        </p:spPr>
      </p:pic>
      <p:sp>
        <p:nvSpPr>
          <p:cNvPr id="208" name="Google Shape;208;p25"/>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Users by Region</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14" name="Google Shape;214;p26"/>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15" name="Google Shape;215;p26"/>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16" name="Google Shape;216;p26"/>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17" name="Google Shape;217;p26"/>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Subscribers Who Purchase Additional Services</a:t>
            </a:r>
            <a:endParaRPr b="1" sz="2400">
              <a:solidFill>
                <a:schemeClr val="dk1"/>
              </a:solidFill>
              <a:latin typeface="Garamond"/>
              <a:ea typeface="Garamond"/>
              <a:cs typeface="Garamond"/>
              <a:sym typeface="Garamond"/>
            </a:endParaRPr>
          </a:p>
        </p:txBody>
      </p:sp>
      <p:sp>
        <p:nvSpPr>
          <p:cNvPr id="218" name="Google Shape;218;p26"/>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aramond"/>
                <a:ea typeface="Garamond"/>
                <a:cs typeface="Garamond"/>
                <a:sym typeface="Garamond"/>
              </a:rPr>
              <a:t>Target Variable: Auto Renew</a:t>
            </a:r>
            <a:endParaRPr b="1">
              <a:solidFill>
                <a:schemeClr val="dk1"/>
              </a:solidFill>
              <a:latin typeface="Garamond"/>
              <a:ea typeface="Garamond"/>
              <a:cs typeface="Garamond"/>
              <a:sym typeface="Garamond"/>
            </a:endParaRPr>
          </a:p>
          <a:p>
            <a:pPr indent="-317500" lvl="0" marL="457200" rtl="0" algn="l">
              <a:spcBef>
                <a:spcPts val="0"/>
              </a:spcBef>
              <a:spcAft>
                <a:spcPts val="0"/>
              </a:spcAft>
              <a:buClr>
                <a:schemeClr val="dk1"/>
              </a:buClr>
              <a:buSzPts val="1400"/>
              <a:buFont typeface="Garamond"/>
              <a:buChar char="-"/>
            </a:pPr>
            <a:r>
              <a:rPr lang="en">
                <a:solidFill>
                  <a:schemeClr val="dk1"/>
                </a:solidFill>
                <a:latin typeface="Garamond"/>
                <a:ea typeface="Garamond"/>
                <a:cs typeface="Garamond"/>
                <a:sym typeface="Garamond"/>
              </a:rPr>
              <a:t>App session count: customers who use the software at a high rate are more likely to branch out and try other additional Rosetta Stone services</a:t>
            </a:r>
            <a:endParaRPr>
              <a:solidFill>
                <a:schemeClr val="dk1"/>
              </a:solidFill>
              <a:latin typeface="Garamond"/>
              <a:ea typeface="Garamond"/>
              <a:cs typeface="Garamond"/>
              <a:sym typeface="Garamond"/>
            </a:endParaRPr>
          </a:p>
          <a:p>
            <a:pPr indent="-317500" lvl="0" marL="457200" rtl="0" algn="l">
              <a:spcBef>
                <a:spcPts val="0"/>
              </a:spcBef>
              <a:spcAft>
                <a:spcPts val="0"/>
              </a:spcAft>
              <a:buClr>
                <a:schemeClr val="dk1"/>
              </a:buClr>
              <a:buSzPts val="1400"/>
              <a:buFont typeface="Garamond"/>
              <a:buChar char="-"/>
            </a:pPr>
            <a:r>
              <a:rPr lang="en">
                <a:solidFill>
                  <a:schemeClr val="dk1"/>
                </a:solidFill>
                <a:latin typeface="Garamond"/>
                <a:ea typeface="Garamond"/>
                <a:cs typeface="Garamond"/>
                <a:sym typeface="Garamond"/>
              </a:rPr>
              <a:t>Engagement score: customers who have a higher engagement rate are more likely to purchase future services</a:t>
            </a:r>
            <a:endParaRPr>
              <a:solidFill>
                <a:schemeClr val="dk1"/>
              </a:solidFill>
              <a:latin typeface="Garamond"/>
              <a:ea typeface="Garamond"/>
              <a:cs typeface="Garamond"/>
              <a:sym typeface="Garamond"/>
            </a:endParaRPr>
          </a:p>
          <a:p>
            <a:pPr indent="-317500" lvl="0" marL="457200" rtl="0" algn="l">
              <a:spcBef>
                <a:spcPts val="0"/>
              </a:spcBef>
              <a:spcAft>
                <a:spcPts val="0"/>
              </a:spcAft>
              <a:buClr>
                <a:schemeClr val="dk1"/>
              </a:buClr>
              <a:buSzPts val="1400"/>
              <a:buFont typeface="Garamond"/>
              <a:buChar char="-"/>
            </a:pPr>
            <a:r>
              <a:rPr lang="en">
                <a:solidFill>
                  <a:schemeClr val="dk1"/>
                </a:solidFill>
                <a:latin typeface="Garamond"/>
                <a:ea typeface="Garamond"/>
                <a:cs typeface="Garamond"/>
                <a:sym typeface="Garamond"/>
              </a:rPr>
              <a:t>Subscription length: customers with a longer subscription length are more likely to use new additional services</a:t>
            </a:r>
            <a:endParaRPr>
              <a:solidFill>
                <a:schemeClr val="dk1"/>
              </a:solidFill>
              <a:latin typeface="Garamond"/>
              <a:ea typeface="Garamond"/>
              <a:cs typeface="Garamond"/>
              <a:sym typeface="Garamond"/>
            </a:endParaRPr>
          </a:p>
          <a:p>
            <a:pPr indent="-317500" lvl="0" marL="457200" rtl="0" algn="l">
              <a:spcBef>
                <a:spcPts val="0"/>
              </a:spcBef>
              <a:spcAft>
                <a:spcPts val="0"/>
              </a:spcAft>
              <a:buClr>
                <a:schemeClr val="dk1"/>
              </a:buClr>
              <a:buSzPts val="1400"/>
              <a:buFont typeface="Garamond"/>
              <a:buChar char="-"/>
            </a:pPr>
            <a:r>
              <a:rPr lang="en">
                <a:solidFill>
                  <a:schemeClr val="dk1"/>
                </a:solidFill>
                <a:latin typeface="Garamond"/>
                <a:ea typeface="Garamond"/>
                <a:cs typeface="Garamond"/>
                <a:sym typeface="Garamond"/>
              </a:rPr>
              <a:t>Subscription event counter: customers that are renewing their subscription are more susceptible to advertising of Rosetta Stone services</a:t>
            </a:r>
            <a:endParaRPr>
              <a:solidFill>
                <a:schemeClr val="dk1"/>
              </a:solidFill>
              <a:latin typeface="Garamond"/>
              <a:ea typeface="Garamond"/>
              <a:cs typeface="Garamond"/>
              <a:sym typeface="Garamond"/>
            </a:endParaRPr>
          </a:p>
          <a:p>
            <a:pPr indent="0" lvl="0" marL="0" rtl="0" algn="l">
              <a:spcBef>
                <a:spcPts val="0"/>
              </a:spcBef>
              <a:spcAft>
                <a:spcPts val="0"/>
              </a:spcAft>
              <a:buNone/>
            </a:pPr>
            <a:r>
              <a:t/>
            </a:r>
            <a:endParaRPr>
              <a:solidFill>
                <a:schemeClr val="dk1"/>
              </a:solidFill>
              <a:latin typeface="Garamond"/>
              <a:ea typeface="Garamond"/>
              <a:cs typeface="Garamond"/>
              <a:sym typeface="Garamond"/>
            </a:endParaRPr>
          </a:p>
          <a:p>
            <a:pPr indent="0" lvl="0" marL="0" rtl="0" algn="l">
              <a:spcBef>
                <a:spcPts val="0"/>
              </a:spcBef>
              <a:spcAft>
                <a:spcPts val="0"/>
              </a:spcAft>
              <a:buNone/>
            </a:pPr>
            <a:r>
              <a:t/>
            </a:r>
            <a:endParaRPr>
              <a:solidFill>
                <a:schemeClr val="dk1"/>
              </a:solidFill>
              <a:latin typeface="Garamond"/>
              <a:ea typeface="Garamond"/>
              <a:cs typeface="Garamond"/>
              <a:sym typeface="Garamond"/>
            </a:endParaRPr>
          </a:p>
        </p:txBody>
      </p:sp>
      <p:sp>
        <p:nvSpPr>
          <p:cNvPr id="219" name="Google Shape;219;p26"/>
          <p:cNvSpPr txBox="1"/>
          <p:nvPr/>
        </p:nvSpPr>
        <p:spPr>
          <a:xfrm>
            <a:off x="229975" y="2179725"/>
            <a:ext cx="4495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Garamond"/>
                <a:ea typeface="Garamond"/>
                <a:cs typeface="Garamond"/>
                <a:sym typeface="Garamond"/>
              </a:rPr>
              <a:t>While accuracy is relatively high for the dataset size, the model’s performance may be influenced by class imbalance as indicated by the differences in the classification report. The AUC-ROC score shows that the model could discriminate between the classes properly. </a:t>
            </a:r>
            <a:endParaRPr>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a:solidFill>
                  <a:schemeClr val="dk1"/>
                </a:solidFill>
                <a:latin typeface="Garamond"/>
                <a:ea typeface="Garamond"/>
                <a:cs typeface="Garamond"/>
                <a:sym typeface="Garamond"/>
              </a:rPr>
              <a:t>Being able to predict auto-renewal gives a better gauge of long-term customers, meaning that they are more inclined to purchase future software releases and be up to date with Rosetta Stone as a corporation.</a:t>
            </a:r>
            <a:endParaRPr sz="1800">
              <a:solidFill>
                <a:schemeClr val="dk1"/>
              </a:solidFill>
            </a:endParaRPr>
          </a:p>
        </p:txBody>
      </p:sp>
      <p:pic>
        <p:nvPicPr>
          <p:cNvPr id="220" name="Google Shape;220;p26"/>
          <p:cNvPicPr preferRelativeResize="0"/>
          <p:nvPr/>
        </p:nvPicPr>
        <p:blipFill>
          <a:blip r:embed="rId3">
            <a:alphaModFix/>
          </a:blip>
          <a:stretch>
            <a:fillRect/>
          </a:stretch>
        </p:blipFill>
        <p:spPr>
          <a:xfrm>
            <a:off x="0" y="4447863"/>
            <a:ext cx="9144000" cy="695626"/>
          </a:xfrm>
          <a:prstGeom prst="rect">
            <a:avLst/>
          </a:prstGeom>
          <a:noFill/>
          <a:ln>
            <a:noFill/>
          </a:ln>
        </p:spPr>
      </p:pic>
      <p:pic>
        <p:nvPicPr>
          <p:cNvPr id="221" name="Google Shape;221;p26"/>
          <p:cNvPicPr preferRelativeResize="0"/>
          <p:nvPr/>
        </p:nvPicPr>
        <p:blipFill>
          <a:blip r:embed="rId6">
            <a:alphaModFix/>
          </a:blip>
          <a:stretch>
            <a:fillRect/>
          </a:stretch>
        </p:blipFill>
        <p:spPr>
          <a:xfrm>
            <a:off x="4970263" y="2179725"/>
            <a:ext cx="3571875"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27" name="Google Shape;227;p27"/>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28" name="Google Shape;228;p27"/>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29" name="Google Shape;229;p27"/>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30" name="Google Shape;230;p27"/>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Subscribers likely to cancel their subscription with Rosetta Stone</a:t>
            </a:r>
            <a:endParaRPr b="1" sz="2400">
              <a:solidFill>
                <a:schemeClr val="dk1"/>
              </a:solidFill>
              <a:latin typeface="Garamond"/>
              <a:ea typeface="Garamond"/>
              <a:cs typeface="Garamond"/>
              <a:sym typeface="Garamond"/>
            </a:endParaRPr>
          </a:p>
        </p:txBody>
      </p:sp>
      <p:sp>
        <p:nvSpPr>
          <p:cNvPr id="231" name="Google Shape;231;p27"/>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Target variable: purchase amount USD</a:t>
            </a:r>
            <a:endParaRPr sz="1600">
              <a:solidFill>
                <a:schemeClr val="dk1"/>
              </a:solidFill>
              <a:latin typeface="Garamond"/>
              <a:ea typeface="Garamond"/>
              <a:cs typeface="Garamond"/>
              <a:sym typeface="Garamond"/>
            </a:endParaRPr>
          </a:p>
          <a:p>
            <a:pPr indent="-355600" lvl="0" marL="457200" rtl="0" algn="l">
              <a:lnSpc>
                <a:spcPct val="115000"/>
              </a:lnSpc>
              <a:spcBef>
                <a:spcPts val="0"/>
              </a:spcBef>
              <a:spcAft>
                <a:spcPts val="0"/>
              </a:spcAft>
              <a:buClr>
                <a:schemeClr val="dk1"/>
              </a:buClr>
              <a:buSzPts val="2000"/>
              <a:buFont typeface="Garamond"/>
              <a:buChar char="-"/>
            </a:pPr>
            <a:r>
              <a:rPr lang="en" sz="1600">
                <a:solidFill>
                  <a:schemeClr val="dk1"/>
                </a:solidFill>
                <a:latin typeface="Garamond"/>
                <a:ea typeface="Garamond"/>
                <a:cs typeface="Garamond"/>
                <a:sym typeface="Garamond"/>
              </a:rPr>
              <a:t>Languages: customers learning less popular languages are more likely to have less comprehensive lessons/content, leading to shorter subscription usage</a:t>
            </a:r>
            <a:endParaRPr sz="1600">
              <a:solidFill>
                <a:schemeClr val="dk1"/>
              </a:solidFill>
              <a:latin typeface="Garamond"/>
              <a:ea typeface="Garamond"/>
              <a:cs typeface="Garamond"/>
              <a:sym typeface="Garamond"/>
            </a:endParaRPr>
          </a:p>
          <a:p>
            <a:pPr indent="-355600" lvl="0" marL="457200" rtl="0" algn="l">
              <a:lnSpc>
                <a:spcPct val="115000"/>
              </a:lnSpc>
              <a:spcBef>
                <a:spcPts val="0"/>
              </a:spcBef>
              <a:spcAft>
                <a:spcPts val="0"/>
              </a:spcAft>
              <a:buClr>
                <a:schemeClr val="dk1"/>
              </a:buClr>
              <a:buSzPts val="2000"/>
              <a:buFont typeface="Garamond"/>
              <a:buChar char="-"/>
            </a:pPr>
            <a:r>
              <a:rPr lang="en" sz="1600">
                <a:solidFill>
                  <a:schemeClr val="dk1"/>
                </a:solidFill>
                <a:latin typeface="Garamond"/>
                <a:ea typeface="Garamond"/>
                <a:cs typeface="Garamond"/>
                <a:sym typeface="Garamond"/>
              </a:rPr>
              <a:t>Auto renew: customers without auto renew are less likely to continue using their subscriptions</a:t>
            </a:r>
            <a:endParaRPr sz="1600">
              <a:solidFill>
                <a:schemeClr val="dk1"/>
              </a:solidFill>
              <a:latin typeface="Garamond"/>
              <a:ea typeface="Garamond"/>
              <a:cs typeface="Garamond"/>
              <a:sym typeface="Garamond"/>
            </a:endParaRPr>
          </a:p>
          <a:p>
            <a:pPr indent="-330200" lvl="0" marL="4572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Free Trial: customers that have not used the demo or free trial are less likely to purchase or continue their subscriptions</a:t>
            </a:r>
            <a:endParaRPr sz="1600">
              <a:solidFill>
                <a:schemeClr val="dk1"/>
              </a:solidFill>
              <a:latin typeface="Garamond"/>
              <a:ea typeface="Garamond"/>
              <a:cs typeface="Garamond"/>
              <a:sym typeface="Garamond"/>
            </a:endParaRPr>
          </a:p>
          <a:p>
            <a:pPr indent="-355600" lvl="0" marL="457200" rtl="0" algn="l">
              <a:lnSpc>
                <a:spcPct val="115000"/>
              </a:lnSpc>
              <a:spcBef>
                <a:spcPts val="0"/>
              </a:spcBef>
              <a:spcAft>
                <a:spcPts val="0"/>
              </a:spcAft>
              <a:buClr>
                <a:schemeClr val="dk1"/>
              </a:buClr>
              <a:buSzPts val="2000"/>
              <a:buFont typeface="Garamond"/>
              <a:buChar char="-"/>
            </a:pPr>
            <a:r>
              <a:rPr lang="en" sz="1600">
                <a:solidFill>
                  <a:schemeClr val="dk1"/>
                </a:solidFill>
                <a:latin typeface="Garamond"/>
                <a:ea typeface="Garamond"/>
                <a:cs typeface="Garamond"/>
                <a:sym typeface="Garamond"/>
              </a:rPr>
              <a:t>App session count: customers with low app sessions are less likely to continue their subscriptions</a:t>
            </a:r>
            <a:endParaRPr sz="1600">
              <a:solidFill>
                <a:schemeClr val="dk1"/>
              </a:solidFill>
              <a:latin typeface="Garamond"/>
              <a:ea typeface="Garamond"/>
              <a:cs typeface="Garamond"/>
              <a:sym typeface="Garamond"/>
            </a:endParaRPr>
          </a:p>
          <a:p>
            <a:pPr indent="-330200" lvl="0" marL="4572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Subscription start and end date: customers with short term subscriptions are more likely to cancel their subscription in comparison to those with long term subscription</a:t>
            </a:r>
            <a:endParaRPr sz="1600">
              <a:solidFill>
                <a:schemeClr val="dk1"/>
              </a:solidFill>
              <a:latin typeface="Garamond"/>
              <a:ea typeface="Garamond"/>
              <a:cs typeface="Garamond"/>
              <a:sym typeface="Garamond"/>
            </a:endParaRPr>
          </a:p>
        </p:txBody>
      </p:sp>
      <p:pic>
        <p:nvPicPr>
          <p:cNvPr id="232" name="Google Shape;232;p27"/>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38" name="Google Shape;238;p28"/>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39" name="Google Shape;239;p28"/>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40" name="Google Shape;240;p28"/>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41" name="Google Shape;241;p28"/>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Ridge Regression Results:</a:t>
            </a:r>
            <a:endParaRPr b="1" sz="2400">
              <a:solidFill>
                <a:schemeClr val="dk1"/>
              </a:solidFill>
              <a:latin typeface="Garamond"/>
              <a:ea typeface="Garamond"/>
              <a:cs typeface="Garamond"/>
              <a:sym typeface="Garamond"/>
            </a:endParaRPr>
          </a:p>
        </p:txBody>
      </p:sp>
      <p:sp>
        <p:nvSpPr>
          <p:cNvPr id="242" name="Google Shape;242;p28"/>
          <p:cNvSpPr txBox="1"/>
          <p:nvPr/>
        </p:nvSpPr>
        <p:spPr>
          <a:xfrm>
            <a:off x="178050" y="2543100"/>
            <a:ext cx="8787900" cy="19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2"/>
              </a:solidFill>
              <a:latin typeface="Garamond"/>
              <a:ea typeface="Garamond"/>
              <a:cs typeface="Garamond"/>
              <a:sym typeface="Garamond"/>
            </a:endParaRPr>
          </a:p>
        </p:txBody>
      </p:sp>
      <p:pic>
        <p:nvPicPr>
          <p:cNvPr id="243" name="Google Shape;243;p28"/>
          <p:cNvPicPr preferRelativeResize="0"/>
          <p:nvPr/>
        </p:nvPicPr>
        <p:blipFill>
          <a:blip r:embed="rId3">
            <a:alphaModFix/>
          </a:blip>
          <a:stretch>
            <a:fillRect/>
          </a:stretch>
        </p:blipFill>
        <p:spPr>
          <a:xfrm>
            <a:off x="0" y="4447863"/>
            <a:ext cx="9144000" cy="695626"/>
          </a:xfrm>
          <a:prstGeom prst="rect">
            <a:avLst/>
          </a:prstGeom>
          <a:noFill/>
          <a:ln>
            <a:noFill/>
          </a:ln>
        </p:spPr>
      </p:pic>
      <p:sp>
        <p:nvSpPr>
          <p:cNvPr id="244" name="Google Shape;244;p28"/>
          <p:cNvSpPr/>
          <p:nvPr/>
        </p:nvSpPr>
        <p:spPr>
          <a:xfrm>
            <a:off x="1363750" y="2571750"/>
            <a:ext cx="6198000" cy="80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5" name="Google Shape;245;p28"/>
          <p:cNvPicPr preferRelativeResize="0"/>
          <p:nvPr/>
        </p:nvPicPr>
        <p:blipFill>
          <a:blip r:embed="rId6">
            <a:alphaModFix/>
          </a:blip>
          <a:stretch>
            <a:fillRect/>
          </a:stretch>
        </p:blipFill>
        <p:spPr>
          <a:xfrm>
            <a:off x="1532950" y="1345850"/>
            <a:ext cx="5384175" cy="1030800"/>
          </a:xfrm>
          <a:prstGeom prst="rect">
            <a:avLst/>
          </a:prstGeom>
          <a:noFill/>
          <a:ln>
            <a:noFill/>
          </a:ln>
        </p:spPr>
      </p:pic>
      <p:pic>
        <p:nvPicPr>
          <p:cNvPr id="246" name="Google Shape;246;p28"/>
          <p:cNvPicPr preferRelativeResize="0"/>
          <p:nvPr/>
        </p:nvPicPr>
        <p:blipFill>
          <a:blip r:embed="rId7">
            <a:alphaModFix/>
          </a:blip>
          <a:stretch>
            <a:fillRect/>
          </a:stretch>
        </p:blipFill>
        <p:spPr>
          <a:xfrm>
            <a:off x="1532938" y="2784000"/>
            <a:ext cx="5859618" cy="37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52" name="Google Shape;252;p29"/>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53" name="Google Shape;253;p29"/>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54" name="Google Shape;254;p29"/>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55" name="Google Shape;255;p29"/>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Garamond"/>
                <a:ea typeface="Garamond"/>
                <a:cs typeface="Garamond"/>
                <a:sym typeface="Garamond"/>
              </a:rPr>
              <a:t>Random Forest Results</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256" name="Google Shape;256;p29"/>
          <p:cNvSpPr txBox="1"/>
          <p:nvPr/>
        </p:nvSpPr>
        <p:spPr>
          <a:xfrm>
            <a:off x="201550" y="2966375"/>
            <a:ext cx="87771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aramond"/>
              <a:ea typeface="Garamond"/>
              <a:cs typeface="Garamond"/>
              <a:sym typeface="Garamond"/>
            </a:endParaRPr>
          </a:p>
        </p:txBody>
      </p:sp>
      <p:pic>
        <p:nvPicPr>
          <p:cNvPr id="257" name="Google Shape;257;p29"/>
          <p:cNvPicPr preferRelativeResize="0"/>
          <p:nvPr/>
        </p:nvPicPr>
        <p:blipFill>
          <a:blip r:embed="rId3">
            <a:alphaModFix/>
          </a:blip>
          <a:stretch>
            <a:fillRect/>
          </a:stretch>
        </p:blipFill>
        <p:spPr>
          <a:xfrm>
            <a:off x="0" y="4447863"/>
            <a:ext cx="9144000" cy="695626"/>
          </a:xfrm>
          <a:prstGeom prst="rect">
            <a:avLst/>
          </a:prstGeom>
          <a:noFill/>
          <a:ln>
            <a:noFill/>
          </a:ln>
        </p:spPr>
      </p:pic>
      <p:sp>
        <p:nvSpPr>
          <p:cNvPr id="258" name="Google Shape;258;p29"/>
          <p:cNvSpPr/>
          <p:nvPr/>
        </p:nvSpPr>
        <p:spPr>
          <a:xfrm>
            <a:off x="1105750" y="3184724"/>
            <a:ext cx="6968700" cy="62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9" name="Google Shape;259;p29"/>
          <p:cNvPicPr preferRelativeResize="0"/>
          <p:nvPr/>
        </p:nvPicPr>
        <p:blipFill>
          <a:blip r:embed="rId6">
            <a:alphaModFix/>
          </a:blip>
          <a:stretch>
            <a:fillRect/>
          </a:stretch>
        </p:blipFill>
        <p:spPr>
          <a:xfrm>
            <a:off x="1248275" y="1241778"/>
            <a:ext cx="6647450" cy="1647400"/>
          </a:xfrm>
          <a:prstGeom prst="rect">
            <a:avLst/>
          </a:prstGeom>
          <a:noFill/>
          <a:ln>
            <a:noFill/>
          </a:ln>
        </p:spPr>
      </p:pic>
      <p:pic>
        <p:nvPicPr>
          <p:cNvPr id="260" name="Google Shape;260;p29"/>
          <p:cNvPicPr preferRelativeResize="0"/>
          <p:nvPr/>
        </p:nvPicPr>
        <p:blipFill rotWithShape="1">
          <a:blip r:embed="rId7">
            <a:alphaModFix/>
          </a:blip>
          <a:srcRect b="0" l="0" r="0" t="4634"/>
          <a:stretch/>
        </p:blipFill>
        <p:spPr>
          <a:xfrm>
            <a:off x="1266375" y="3266175"/>
            <a:ext cx="6647450" cy="41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66" name="Google Shape;266;p30"/>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67" name="Google Shape;267;p30"/>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68" name="Google Shape;268;p30"/>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69" name="Google Shape;269;p30"/>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Garamond"/>
                <a:ea typeface="Garamond"/>
                <a:cs typeface="Garamond"/>
                <a:sym typeface="Garamond"/>
              </a:rPr>
              <a:t>Subscribers unlikely to continue with Rosetta Stone</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270" name="Google Shape;270;p30"/>
          <p:cNvSpPr txBox="1"/>
          <p:nvPr/>
        </p:nvSpPr>
        <p:spPr>
          <a:xfrm>
            <a:off x="201550" y="2966375"/>
            <a:ext cx="8777100" cy="14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aramond"/>
              <a:ea typeface="Garamond"/>
              <a:cs typeface="Garamond"/>
              <a:sym typeface="Garamond"/>
            </a:endParaRPr>
          </a:p>
        </p:txBody>
      </p:sp>
      <p:pic>
        <p:nvPicPr>
          <p:cNvPr id="271" name="Google Shape;271;p30"/>
          <p:cNvPicPr preferRelativeResize="0"/>
          <p:nvPr/>
        </p:nvPicPr>
        <p:blipFill>
          <a:blip r:embed="rId3">
            <a:alphaModFix/>
          </a:blip>
          <a:stretch>
            <a:fillRect/>
          </a:stretch>
        </p:blipFill>
        <p:spPr>
          <a:xfrm>
            <a:off x="0" y="4447863"/>
            <a:ext cx="9144000" cy="695626"/>
          </a:xfrm>
          <a:prstGeom prst="rect">
            <a:avLst/>
          </a:prstGeom>
          <a:noFill/>
          <a:ln>
            <a:noFill/>
          </a:ln>
        </p:spPr>
      </p:pic>
      <p:pic>
        <p:nvPicPr>
          <p:cNvPr id="272" name="Google Shape;272;p30"/>
          <p:cNvPicPr preferRelativeResize="0"/>
          <p:nvPr/>
        </p:nvPicPr>
        <p:blipFill>
          <a:blip r:embed="rId6">
            <a:alphaModFix/>
          </a:blip>
          <a:stretch>
            <a:fillRect/>
          </a:stretch>
        </p:blipFill>
        <p:spPr>
          <a:xfrm>
            <a:off x="0" y="1081806"/>
            <a:ext cx="8960548" cy="25945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78" name="Google Shape;278;p31"/>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79" name="Google Shape;279;p31"/>
          <p:cNvPicPr preferRelativeResize="0"/>
          <p:nvPr/>
        </p:nvPicPr>
        <p:blipFill>
          <a:blip r:embed="rId4">
            <a:alphaModFix/>
          </a:blip>
          <a:stretch>
            <a:fillRect/>
          </a:stretch>
        </p:blipFill>
        <p:spPr>
          <a:xfrm>
            <a:off x="0" y="391550"/>
            <a:ext cx="9144000" cy="4075299"/>
          </a:xfrm>
          <a:prstGeom prst="rect">
            <a:avLst/>
          </a:prstGeom>
          <a:noFill/>
          <a:ln>
            <a:noFill/>
          </a:ln>
        </p:spPr>
      </p:pic>
      <p:sp>
        <p:nvSpPr>
          <p:cNvPr id="280" name="Google Shape;280;p31"/>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2"/>
              </a:solidFill>
              <a:latin typeface="Garamond"/>
              <a:ea typeface="Garamond"/>
              <a:cs typeface="Garamond"/>
              <a:sym typeface="Garamond"/>
            </a:endParaRPr>
          </a:p>
        </p:txBody>
      </p:sp>
      <p:sp>
        <p:nvSpPr>
          <p:cNvPr id="281" name="Google Shape;281;p31"/>
          <p:cNvSpPr txBox="1"/>
          <p:nvPr/>
        </p:nvSpPr>
        <p:spPr>
          <a:xfrm>
            <a:off x="165500" y="447599"/>
            <a:ext cx="4370100" cy="4248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500"/>
              </a:spcBef>
              <a:spcAft>
                <a:spcPts val="0"/>
              </a:spcAft>
              <a:buNone/>
            </a:pPr>
            <a:r>
              <a:rPr lang="en" sz="1200">
                <a:solidFill>
                  <a:schemeClr val="dk1"/>
                </a:solidFill>
                <a:latin typeface="Garamond"/>
                <a:ea typeface="Garamond"/>
                <a:cs typeface="Garamond"/>
                <a:sym typeface="Garamond"/>
              </a:rPr>
              <a:t>Churn Indicators: Binary variables indicating subscriber discontinuation or continued service usage.</a:t>
            </a:r>
            <a:endParaRPr sz="1200">
              <a:solidFill>
                <a:schemeClr val="dk1"/>
              </a:solidFill>
              <a:latin typeface="Garamond"/>
              <a:ea typeface="Garamond"/>
              <a:cs typeface="Garamond"/>
              <a:sym typeface="Garamond"/>
            </a:endParaRPr>
          </a:p>
          <a:p>
            <a:pPr indent="0" lvl="0" marL="0" rtl="0" algn="l">
              <a:lnSpc>
                <a:spcPct val="100000"/>
              </a:lnSpc>
              <a:spcBef>
                <a:spcPts val="1500"/>
              </a:spcBef>
              <a:spcAft>
                <a:spcPts val="0"/>
              </a:spcAft>
              <a:buNone/>
            </a:pPr>
            <a:r>
              <a:rPr lang="en" sz="1200">
                <a:solidFill>
                  <a:schemeClr val="dk1"/>
                </a:solidFill>
                <a:latin typeface="Garamond"/>
                <a:ea typeface="Garamond"/>
                <a:cs typeface="Garamond"/>
                <a:sym typeface="Garamond"/>
              </a:rPr>
              <a:t>Analysis </a:t>
            </a:r>
            <a:r>
              <a:rPr lang="en" sz="1200">
                <a:solidFill>
                  <a:schemeClr val="dk1"/>
                </a:solidFill>
                <a:latin typeface="Garamond"/>
                <a:ea typeface="Garamond"/>
                <a:cs typeface="Garamond"/>
                <a:sym typeface="Garamond"/>
              </a:rPr>
              <a:t>Observations</a:t>
            </a:r>
            <a:r>
              <a:rPr lang="en" sz="1200">
                <a:solidFill>
                  <a:schemeClr val="dk1"/>
                </a:solidFill>
                <a:latin typeface="Garamond"/>
                <a:ea typeface="Garamond"/>
                <a:cs typeface="Garamond"/>
                <a:sym typeface="Garamond"/>
              </a:rPr>
              <a:t>:</a:t>
            </a:r>
            <a:endParaRPr sz="1200">
              <a:solidFill>
                <a:schemeClr val="dk1"/>
              </a:solidFill>
              <a:latin typeface="Garamond"/>
              <a:ea typeface="Garamond"/>
              <a:cs typeface="Garamond"/>
              <a:sym typeface="Garamond"/>
            </a:endParaRPr>
          </a:p>
          <a:p>
            <a:pPr indent="-304800" lvl="0" marL="4572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Subscription Duration:</a:t>
            </a:r>
            <a:endParaRPr sz="1200">
              <a:solidFill>
                <a:schemeClr val="dk1"/>
              </a:solidFill>
              <a:latin typeface="Garamond"/>
              <a:ea typeface="Garamond"/>
              <a:cs typeface="Garamond"/>
              <a:sym typeface="Garamond"/>
            </a:endParaRPr>
          </a:p>
          <a:p>
            <a:pPr indent="-304800" lvl="1" marL="9144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Churned users show shorter durations.</a:t>
            </a:r>
            <a:endParaRPr sz="1200">
              <a:solidFill>
                <a:schemeClr val="dk1"/>
              </a:solidFill>
              <a:latin typeface="Garamond"/>
              <a:ea typeface="Garamond"/>
              <a:cs typeface="Garamond"/>
              <a:sym typeface="Garamond"/>
            </a:endParaRPr>
          </a:p>
          <a:p>
            <a:pPr indent="-304800" lvl="0" marL="4572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App Session Count:</a:t>
            </a:r>
            <a:endParaRPr sz="1200">
              <a:solidFill>
                <a:schemeClr val="dk1"/>
              </a:solidFill>
              <a:latin typeface="Garamond"/>
              <a:ea typeface="Garamond"/>
              <a:cs typeface="Garamond"/>
              <a:sym typeface="Garamond"/>
            </a:endParaRPr>
          </a:p>
          <a:p>
            <a:pPr indent="-304800" lvl="1" marL="9144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Majority have low session counts, signifying high disengagement and leading to churning once again </a:t>
            </a:r>
            <a:endParaRPr sz="1200">
              <a:solidFill>
                <a:schemeClr val="dk1"/>
              </a:solidFill>
              <a:latin typeface="Garamond"/>
              <a:ea typeface="Garamond"/>
              <a:cs typeface="Garamond"/>
              <a:sym typeface="Garamond"/>
            </a:endParaRPr>
          </a:p>
          <a:p>
            <a:pPr indent="-304800" lvl="0" marL="4572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Unique Open &amp; Click Count:</a:t>
            </a:r>
            <a:endParaRPr sz="1200">
              <a:solidFill>
                <a:schemeClr val="dk1"/>
              </a:solidFill>
              <a:latin typeface="Garamond"/>
              <a:ea typeface="Garamond"/>
              <a:cs typeface="Garamond"/>
              <a:sym typeface="Garamond"/>
            </a:endParaRPr>
          </a:p>
          <a:p>
            <a:pPr indent="-304800" lvl="1" marL="9144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Majority exhibit low opens and click which lead to churning…</a:t>
            </a:r>
            <a:endParaRPr sz="1200">
              <a:solidFill>
                <a:schemeClr val="dk1"/>
              </a:solidFill>
              <a:latin typeface="Garamond"/>
              <a:ea typeface="Garamond"/>
              <a:cs typeface="Garamond"/>
              <a:sym typeface="Garamond"/>
            </a:endParaRPr>
          </a:p>
          <a:p>
            <a:pPr indent="0" lvl="0" marL="0" rtl="0" algn="l">
              <a:lnSpc>
                <a:spcPct val="100000"/>
              </a:lnSpc>
              <a:spcBef>
                <a:spcPts val="1500"/>
              </a:spcBef>
              <a:spcAft>
                <a:spcPts val="0"/>
              </a:spcAft>
              <a:buNone/>
            </a:pPr>
            <a:r>
              <a:rPr lang="en" sz="1200">
                <a:solidFill>
                  <a:schemeClr val="dk1"/>
                </a:solidFill>
                <a:latin typeface="Garamond"/>
                <a:ea typeface="Garamond"/>
                <a:cs typeface="Garamond"/>
                <a:sym typeface="Garamond"/>
              </a:rPr>
              <a:t>Implications for Rosetta Stone's Goals:</a:t>
            </a:r>
            <a:endParaRPr sz="1200">
              <a:solidFill>
                <a:schemeClr val="dk1"/>
              </a:solidFill>
              <a:latin typeface="Garamond"/>
              <a:ea typeface="Garamond"/>
              <a:cs typeface="Garamond"/>
              <a:sym typeface="Garamond"/>
            </a:endParaRPr>
          </a:p>
          <a:p>
            <a:pPr indent="-304800" lvl="0" marL="457200" rtl="0" algn="l">
              <a:lnSpc>
                <a:spcPct val="100000"/>
              </a:lnSpc>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Uncovering Challenges: Identifying why users stop using the app is tough. To boost user engagement, we need better overall involvement strategies, like setting up reminders for users or placing customer loyalty based on those with longer subscriptions. Surprisingly, even regular app users might stop, so keeping customers is crucial here in terms of language learning.</a:t>
            </a:r>
            <a:endParaRPr sz="1200">
              <a:solidFill>
                <a:schemeClr val="dk1"/>
              </a:solidFill>
              <a:latin typeface="Garamond"/>
              <a:ea typeface="Garamond"/>
              <a:cs typeface="Garamond"/>
              <a:sym typeface="Garamond"/>
            </a:endParaRPr>
          </a:p>
          <a:p>
            <a:pPr indent="0" lvl="0" marL="0" rtl="0" algn="l">
              <a:lnSpc>
                <a:spcPct val="100000"/>
              </a:lnSpc>
              <a:spcBef>
                <a:spcPts val="0"/>
              </a:spcBef>
              <a:spcAft>
                <a:spcPts val="1200"/>
              </a:spcAft>
              <a:buNone/>
            </a:pPr>
            <a:r>
              <a:t/>
            </a:r>
            <a:endParaRPr sz="1100">
              <a:solidFill>
                <a:schemeClr val="dk1"/>
              </a:solidFill>
              <a:latin typeface="Garamond"/>
              <a:ea typeface="Garamond"/>
              <a:cs typeface="Garamond"/>
              <a:sym typeface="Garamond"/>
            </a:endParaRPr>
          </a:p>
        </p:txBody>
      </p:sp>
      <p:pic>
        <p:nvPicPr>
          <p:cNvPr id="282" name="Google Shape;282;p31"/>
          <p:cNvPicPr preferRelativeResize="0"/>
          <p:nvPr/>
        </p:nvPicPr>
        <p:blipFill>
          <a:blip r:embed="rId5">
            <a:alphaModFix/>
          </a:blip>
          <a:stretch>
            <a:fillRect/>
          </a:stretch>
        </p:blipFill>
        <p:spPr>
          <a:xfrm>
            <a:off x="4488875" y="930750"/>
            <a:ext cx="4575049" cy="3025350"/>
          </a:xfrm>
          <a:prstGeom prst="rect">
            <a:avLst/>
          </a:prstGeom>
          <a:noFill/>
          <a:ln>
            <a:noFill/>
          </a:ln>
        </p:spPr>
      </p:pic>
      <p:pic>
        <p:nvPicPr>
          <p:cNvPr id="283" name="Google Shape;283;p31"/>
          <p:cNvPicPr preferRelativeResize="0"/>
          <p:nvPr/>
        </p:nvPicPr>
        <p:blipFill>
          <a:blip r:embed="rId6">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pic>
        <p:nvPicPr>
          <p:cNvPr id="284" name="Google Shape;284;p31"/>
          <p:cNvPicPr preferRelativeResize="0"/>
          <p:nvPr/>
        </p:nvPicPr>
        <p:blipFill>
          <a:blip r:embed="rId3">
            <a:alphaModFix/>
          </a:blip>
          <a:stretch>
            <a:fillRect/>
          </a:stretch>
        </p:blipFill>
        <p:spPr>
          <a:xfrm>
            <a:off x="0" y="4447863"/>
            <a:ext cx="9144000" cy="695626"/>
          </a:xfrm>
          <a:prstGeom prst="rect">
            <a:avLst/>
          </a:prstGeom>
          <a:noFill/>
          <a:ln>
            <a:noFill/>
          </a:ln>
        </p:spPr>
      </p:pic>
      <p:sp>
        <p:nvSpPr>
          <p:cNvPr id="285" name="Google Shape;285;p31"/>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Garamond"/>
                <a:ea typeface="Garamond"/>
                <a:cs typeface="Garamond"/>
                <a:sym typeface="Garamond"/>
              </a:rPr>
              <a:t>Understanding the User Profile of Discontinued Subscribers</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66" name="Google Shape;66;p14"/>
          <p:cNvPicPr preferRelativeResize="0"/>
          <p:nvPr/>
        </p:nvPicPr>
        <p:blipFill>
          <a:blip r:embed="rId4">
            <a:alphaModFix/>
          </a:blip>
          <a:stretch>
            <a:fillRect/>
          </a:stretch>
        </p:blipFill>
        <p:spPr>
          <a:xfrm>
            <a:off x="0" y="445025"/>
            <a:ext cx="9144000" cy="4002850"/>
          </a:xfrm>
          <a:prstGeom prst="rect">
            <a:avLst/>
          </a:prstGeom>
          <a:noFill/>
          <a:ln>
            <a:noFill/>
          </a:ln>
        </p:spPr>
      </p:pic>
      <p:sp>
        <p:nvSpPr>
          <p:cNvPr id="67" name="Google Shape;67;p14"/>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Rosetta Stone Business Growth</a:t>
            </a:r>
            <a:endParaRPr b="1" sz="2400">
              <a:solidFill>
                <a:schemeClr val="dk1"/>
              </a:solidFill>
              <a:latin typeface="Garamond"/>
              <a:ea typeface="Garamond"/>
              <a:cs typeface="Garamond"/>
              <a:sym typeface="Garamond"/>
            </a:endParaRPr>
          </a:p>
        </p:txBody>
      </p:sp>
      <p:sp>
        <p:nvSpPr>
          <p:cNvPr id="68" name="Google Shape;68;p14"/>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Language-learning software</a:t>
            </a:r>
            <a:endParaRPr sz="1800">
              <a:solidFill>
                <a:schemeClr val="dk1"/>
              </a:solidFill>
              <a:latin typeface="Garamond"/>
              <a:ea typeface="Garamond"/>
              <a:cs typeface="Garamond"/>
              <a:sym typeface="Garamond"/>
            </a:endParaRPr>
          </a:p>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Subscriber Optimization</a:t>
            </a:r>
            <a:endParaRPr sz="1800">
              <a:solidFill>
                <a:schemeClr val="dk1"/>
              </a:solidFill>
              <a:latin typeface="Garamond"/>
              <a:ea typeface="Garamond"/>
              <a:cs typeface="Garamond"/>
              <a:sym typeface="Garamond"/>
            </a:endParaRPr>
          </a:p>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Determine most valuable subscribers</a:t>
            </a:r>
            <a:endParaRPr sz="1800">
              <a:solidFill>
                <a:schemeClr val="dk1"/>
              </a:solidFill>
              <a:latin typeface="Garamond"/>
              <a:ea typeface="Garamond"/>
              <a:cs typeface="Garamond"/>
              <a:sym typeface="Garamond"/>
            </a:endParaRPr>
          </a:p>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Determine additional products</a:t>
            </a:r>
            <a:endParaRPr sz="1800">
              <a:solidFill>
                <a:schemeClr val="dk1"/>
              </a:solidFill>
              <a:latin typeface="Garamond"/>
              <a:ea typeface="Garamond"/>
              <a:cs typeface="Garamond"/>
              <a:sym typeface="Garamond"/>
            </a:endParaRPr>
          </a:p>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Identify barriers to deeper subscriber </a:t>
            </a:r>
            <a:endParaRPr sz="1800">
              <a:solidFill>
                <a:schemeClr val="dk1"/>
              </a:solidFill>
              <a:latin typeface="Garamond"/>
              <a:ea typeface="Garamond"/>
              <a:cs typeface="Garamond"/>
              <a:sym typeface="Garamond"/>
            </a:endParaRPr>
          </a:p>
          <a:p>
            <a:pPr indent="0" lvl="0" marL="457200" rtl="0" algn="l">
              <a:lnSpc>
                <a:spcPct val="150000"/>
              </a:lnSpc>
              <a:spcBef>
                <a:spcPts val="0"/>
              </a:spcBef>
              <a:spcAft>
                <a:spcPts val="0"/>
              </a:spcAft>
              <a:buNone/>
            </a:pPr>
            <a:r>
              <a:rPr lang="en" sz="1800">
                <a:solidFill>
                  <a:schemeClr val="dk1"/>
                </a:solidFill>
                <a:latin typeface="Garamond"/>
                <a:ea typeface="Garamond"/>
                <a:cs typeface="Garamond"/>
                <a:sym typeface="Garamond"/>
              </a:rPr>
              <a:t>acquisition</a:t>
            </a:r>
            <a:endParaRPr sz="1800">
              <a:solidFill>
                <a:schemeClr val="dk1"/>
              </a:solidFill>
              <a:latin typeface="Garamond"/>
              <a:ea typeface="Garamond"/>
              <a:cs typeface="Garamond"/>
              <a:sym typeface="Garamond"/>
            </a:endParaRPr>
          </a:p>
          <a:p>
            <a:pPr indent="-342900" lvl="0" marL="457200" rtl="0" algn="l">
              <a:lnSpc>
                <a:spcPct val="150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Outline future business opportunities</a:t>
            </a:r>
            <a:endParaRPr sz="1800">
              <a:solidFill>
                <a:schemeClr val="dk1"/>
              </a:solidFill>
              <a:latin typeface="Garamond"/>
              <a:ea typeface="Garamond"/>
              <a:cs typeface="Garamond"/>
              <a:sym typeface="Garamond"/>
            </a:endParaRPr>
          </a:p>
        </p:txBody>
      </p:sp>
      <p:pic>
        <p:nvPicPr>
          <p:cNvPr descr="Rosetta Stone online: Get discounts on these language and literacy  subscriptions" id="69" name="Google Shape;69;p14"/>
          <p:cNvPicPr preferRelativeResize="0"/>
          <p:nvPr/>
        </p:nvPicPr>
        <p:blipFill>
          <a:blip r:embed="rId5">
            <a:alphaModFix/>
          </a:blip>
          <a:stretch>
            <a:fillRect/>
          </a:stretch>
        </p:blipFill>
        <p:spPr>
          <a:xfrm>
            <a:off x="4634575" y="2176525"/>
            <a:ext cx="4385599" cy="2194100"/>
          </a:xfrm>
          <a:prstGeom prst="rect">
            <a:avLst/>
          </a:prstGeom>
          <a:noFill/>
          <a:ln>
            <a:noFill/>
          </a:ln>
        </p:spPr>
      </p:pic>
      <p:pic>
        <p:nvPicPr>
          <p:cNvPr id="70" name="Google Shape;70;p14"/>
          <p:cNvPicPr preferRelativeResize="0"/>
          <p:nvPr/>
        </p:nvPicPr>
        <p:blipFill>
          <a:blip r:embed="rId6">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pic>
        <p:nvPicPr>
          <p:cNvPr id="71" name="Google Shape;71;p14"/>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91" name="Google Shape;291;p32"/>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292" name="Google Shape;292;p32"/>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293" name="Google Shape;293;p32"/>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294" name="Google Shape;294;p32"/>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Business-relevant opportunities</a:t>
            </a:r>
            <a:endParaRPr b="1" sz="2400">
              <a:solidFill>
                <a:schemeClr val="dk1"/>
              </a:solidFill>
              <a:latin typeface="Garamond"/>
              <a:ea typeface="Garamond"/>
              <a:cs typeface="Garamond"/>
              <a:sym typeface="Garamond"/>
            </a:endParaRPr>
          </a:p>
        </p:txBody>
      </p:sp>
      <p:sp>
        <p:nvSpPr>
          <p:cNvPr id="295" name="Google Shape;295;p32"/>
          <p:cNvSpPr txBox="1"/>
          <p:nvPr/>
        </p:nvSpPr>
        <p:spPr>
          <a:xfrm>
            <a:off x="108350" y="445025"/>
            <a:ext cx="8813100" cy="375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Garamond"/>
              <a:buChar char="-"/>
            </a:pPr>
            <a:r>
              <a:rPr b="1" lang="en">
                <a:solidFill>
                  <a:schemeClr val="dk1"/>
                </a:solidFill>
                <a:latin typeface="Garamond"/>
                <a:ea typeface="Garamond"/>
                <a:cs typeface="Garamond"/>
                <a:sym typeface="Garamond"/>
              </a:rPr>
              <a:t>Targeted Marketing and Personalization:</a:t>
            </a:r>
            <a:endParaRPr b="1">
              <a:solidFill>
                <a:schemeClr val="dk1"/>
              </a:solidFill>
              <a:latin typeface="Garamond"/>
              <a:ea typeface="Garamond"/>
              <a:cs typeface="Garamond"/>
              <a:sym typeface="Garamond"/>
            </a:endParaRPr>
          </a:p>
          <a:p>
            <a:pPr indent="-317500" lvl="1" marL="914400" rtl="0" algn="l">
              <a:spcBef>
                <a:spcPts val="0"/>
              </a:spcBef>
              <a:spcAft>
                <a:spcPts val="0"/>
              </a:spcAft>
              <a:buClr>
                <a:schemeClr val="dk1"/>
              </a:buClr>
              <a:buSzPts val="1400"/>
              <a:buFont typeface="Garamond"/>
              <a:buChar char="-"/>
            </a:pPr>
            <a:r>
              <a:rPr b="1" lang="en">
                <a:solidFill>
                  <a:schemeClr val="dk1"/>
                </a:solidFill>
                <a:latin typeface="Garamond"/>
                <a:ea typeface="Garamond"/>
                <a:cs typeface="Garamond"/>
                <a:sym typeface="Garamond"/>
              </a:rPr>
              <a:t>Idea 1:</a:t>
            </a:r>
            <a:r>
              <a:rPr lang="en">
                <a:solidFill>
                  <a:schemeClr val="dk1"/>
                </a:solidFill>
                <a:latin typeface="Garamond"/>
                <a:ea typeface="Garamond"/>
                <a:cs typeface="Garamond"/>
                <a:sym typeface="Garamond"/>
              </a:rPr>
              <a:t> Tailor marketing strategies by identifying different customer groups ( low, medium, and high spenders) to offer personalized services or products that match their preferences. By focusing on marketing products to specific demographics or high spenders,  sales would increase on a global scale beyond the US market.</a:t>
            </a:r>
            <a:endParaRPr>
              <a:solidFill>
                <a:schemeClr val="dk1"/>
              </a:solidFill>
              <a:latin typeface="Garamond"/>
              <a:ea typeface="Garamond"/>
              <a:cs typeface="Garamond"/>
              <a:sym typeface="Garamond"/>
            </a:endParaRPr>
          </a:p>
          <a:p>
            <a:pPr indent="0" lvl="0" marL="914400" rtl="0" algn="l">
              <a:spcBef>
                <a:spcPts val="0"/>
              </a:spcBef>
              <a:spcAft>
                <a:spcPts val="0"/>
              </a:spcAft>
              <a:buNone/>
            </a:pPr>
            <a:r>
              <a:t/>
            </a:r>
            <a:endParaRPr>
              <a:solidFill>
                <a:schemeClr val="dk1"/>
              </a:solidFill>
              <a:latin typeface="Garamond"/>
              <a:ea typeface="Garamond"/>
              <a:cs typeface="Garamond"/>
              <a:sym typeface="Garamond"/>
            </a:endParaRPr>
          </a:p>
          <a:p>
            <a:pPr indent="-317500" lvl="1" marL="914400" rtl="0" algn="l">
              <a:spcBef>
                <a:spcPts val="0"/>
              </a:spcBef>
              <a:spcAft>
                <a:spcPts val="0"/>
              </a:spcAft>
              <a:buClr>
                <a:schemeClr val="dk1"/>
              </a:buClr>
              <a:buSzPts val="1400"/>
              <a:buFont typeface="Garamond"/>
              <a:buChar char="-"/>
            </a:pPr>
            <a:r>
              <a:rPr b="1" lang="en">
                <a:solidFill>
                  <a:schemeClr val="dk1"/>
                </a:solidFill>
                <a:latin typeface="Garamond"/>
                <a:ea typeface="Garamond"/>
                <a:cs typeface="Garamond"/>
                <a:sym typeface="Garamond"/>
              </a:rPr>
              <a:t>Idea 2:</a:t>
            </a:r>
            <a:r>
              <a:rPr lang="en">
                <a:solidFill>
                  <a:schemeClr val="dk1"/>
                </a:solidFill>
                <a:latin typeface="Garamond"/>
                <a:ea typeface="Garamond"/>
                <a:cs typeface="Garamond"/>
                <a:sym typeface="Garamond"/>
              </a:rPr>
              <a:t> Analyze engagement with email campaigns to enhance performance of the advertisements. Sending more personalized and engaging emails, notifying customers about special promotions, and incentivizing customers to use the company’s services will help retain subscribers by increasing the retention rate and lowering the churn rate, leading to increased sales. This could have promotions catered to groups of individuals using Rosetta Stone to ensure incentives to make them more likely to keep the app.</a:t>
            </a:r>
            <a:endParaRPr>
              <a:solidFill>
                <a:schemeClr val="dk1"/>
              </a:solidFill>
              <a:latin typeface="Garamond"/>
              <a:ea typeface="Garamond"/>
              <a:cs typeface="Garamond"/>
              <a:sym typeface="Garamond"/>
            </a:endParaRPr>
          </a:p>
          <a:p>
            <a:pPr indent="0" lvl="0" marL="914400" rtl="0" algn="l">
              <a:spcBef>
                <a:spcPts val="0"/>
              </a:spcBef>
              <a:spcAft>
                <a:spcPts val="0"/>
              </a:spcAft>
              <a:buNone/>
            </a:pPr>
            <a:r>
              <a:t/>
            </a:r>
            <a:endParaRPr>
              <a:solidFill>
                <a:schemeClr val="dk1"/>
              </a:solidFill>
              <a:latin typeface="Garamond"/>
              <a:ea typeface="Garamond"/>
              <a:cs typeface="Garamond"/>
              <a:sym typeface="Garamond"/>
            </a:endParaRPr>
          </a:p>
          <a:p>
            <a:pPr indent="-317500" lvl="1" marL="914400" rtl="0" algn="l">
              <a:spcBef>
                <a:spcPts val="0"/>
              </a:spcBef>
              <a:spcAft>
                <a:spcPts val="0"/>
              </a:spcAft>
              <a:buClr>
                <a:schemeClr val="dk1"/>
              </a:buClr>
              <a:buSzPts val="1400"/>
              <a:buFont typeface="Garamond"/>
              <a:buChar char="-"/>
            </a:pPr>
            <a:r>
              <a:rPr b="1" lang="en">
                <a:solidFill>
                  <a:schemeClr val="dk1"/>
                </a:solidFill>
                <a:latin typeface="Garamond"/>
                <a:ea typeface="Garamond"/>
                <a:cs typeface="Garamond"/>
                <a:sym typeface="Garamond"/>
              </a:rPr>
              <a:t>Idea 3: </a:t>
            </a:r>
            <a:r>
              <a:rPr lang="en">
                <a:solidFill>
                  <a:schemeClr val="dk1"/>
                </a:solidFill>
                <a:latin typeface="Garamond"/>
                <a:ea typeface="Garamond"/>
                <a:cs typeface="Garamond"/>
                <a:sym typeface="Garamond"/>
              </a:rPr>
              <a:t>Incentivizing customers with low engagement with special promotions through targeted advertisements will help increase the retention rate by preventing some customers from cancelling their subscription. Email and other targeted advertising channels should focus on tailoring the advertisement of the specific customer based on their engagement as a subscriber. </a:t>
            </a:r>
            <a:endParaRPr>
              <a:solidFill>
                <a:schemeClr val="dk1"/>
              </a:solidFill>
              <a:latin typeface="Garamond"/>
              <a:ea typeface="Garamond"/>
              <a:cs typeface="Garamond"/>
              <a:sym typeface="Garamond"/>
            </a:endParaRPr>
          </a:p>
          <a:p>
            <a:pPr indent="0" lvl="0" marL="0" rtl="0" algn="l">
              <a:spcBef>
                <a:spcPts val="0"/>
              </a:spcBef>
              <a:spcAft>
                <a:spcPts val="0"/>
              </a:spcAft>
              <a:buNone/>
            </a:pPr>
            <a:r>
              <a:t/>
            </a:r>
            <a:endParaRPr>
              <a:solidFill>
                <a:schemeClr val="dk1"/>
              </a:solidFill>
              <a:latin typeface="Garamond"/>
              <a:ea typeface="Garamond"/>
              <a:cs typeface="Garamond"/>
              <a:sym typeface="Garamond"/>
            </a:endParaRPr>
          </a:p>
          <a:p>
            <a:pPr indent="0" lvl="0" marL="457200" rtl="0" algn="l">
              <a:spcBef>
                <a:spcPts val="0"/>
              </a:spcBef>
              <a:spcAft>
                <a:spcPts val="0"/>
              </a:spcAft>
              <a:buNone/>
            </a:pPr>
            <a:r>
              <a:t/>
            </a:r>
            <a:endParaRPr>
              <a:solidFill>
                <a:schemeClr val="dk1"/>
              </a:solidFill>
              <a:latin typeface="Garamond"/>
              <a:ea typeface="Garamond"/>
              <a:cs typeface="Garamond"/>
              <a:sym typeface="Garamond"/>
            </a:endParaRPr>
          </a:p>
        </p:txBody>
      </p:sp>
      <p:pic>
        <p:nvPicPr>
          <p:cNvPr id="296" name="Google Shape;296;p32"/>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02" name="Google Shape;302;p33"/>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303" name="Google Shape;303;p33"/>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304" name="Google Shape;304;p33"/>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305" name="Google Shape;305;p33"/>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Executive Summary</a:t>
            </a:r>
            <a:endParaRPr b="1" sz="2400">
              <a:solidFill>
                <a:schemeClr val="dk1"/>
              </a:solidFill>
              <a:latin typeface="Garamond"/>
              <a:ea typeface="Garamond"/>
              <a:cs typeface="Garamond"/>
              <a:sym typeface="Garamond"/>
            </a:endParaRPr>
          </a:p>
        </p:txBody>
      </p:sp>
      <p:sp>
        <p:nvSpPr>
          <p:cNvPr id="306" name="Google Shape;306;p33"/>
          <p:cNvSpPr txBox="1"/>
          <p:nvPr/>
        </p:nvSpPr>
        <p:spPr>
          <a:xfrm>
            <a:off x="165450" y="590438"/>
            <a:ext cx="8813100" cy="375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Valuable Subscribers Identified</a:t>
            </a:r>
            <a:r>
              <a:rPr lang="en">
                <a:solidFill>
                  <a:schemeClr val="dk1"/>
                </a:solidFill>
                <a:latin typeface="Garamond"/>
                <a:ea typeface="Garamond"/>
                <a:cs typeface="Garamond"/>
                <a:sym typeface="Garamond"/>
              </a:rPr>
              <a:t>:</a:t>
            </a:r>
            <a:r>
              <a:rPr lang="en" sz="1300">
                <a:solidFill>
                  <a:schemeClr val="dk1"/>
                </a:solidFill>
                <a:latin typeface="Garamond"/>
                <a:ea typeface="Garamond"/>
                <a:cs typeface="Garamond"/>
                <a:sym typeface="Garamond"/>
              </a:rPr>
              <a:t> Our analysis determined that the most valuable subscribers are those with high engagement scores, indicated by frequent email interaction and prolonged subscription durations. These subscribers contribute significantly to revenue and exhibit strong brand loyalty.</a:t>
            </a:r>
            <a:endParaRPr sz="1300">
              <a:solidFill>
                <a:schemeClr val="dk1"/>
              </a:solidFill>
              <a:latin typeface="Garamond"/>
              <a:ea typeface="Garamond"/>
              <a:cs typeface="Garamond"/>
              <a:sym typeface="Garamond"/>
            </a:endParaRPr>
          </a:p>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Subscriber Segments Unveiled</a:t>
            </a:r>
            <a:r>
              <a:rPr lang="en">
                <a:solidFill>
                  <a:schemeClr val="dk1"/>
                </a:solidFill>
                <a:latin typeface="Garamond"/>
                <a:ea typeface="Garamond"/>
                <a:cs typeface="Garamond"/>
                <a:sym typeface="Garamond"/>
              </a:rPr>
              <a:t>: </a:t>
            </a:r>
            <a:r>
              <a:rPr lang="en" sz="1300">
                <a:solidFill>
                  <a:schemeClr val="dk1"/>
                </a:solidFill>
                <a:latin typeface="Garamond"/>
                <a:ea typeface="Garamond"/>
                <a:cs typeface="Garamond"/>
                <a:sym typeface="Garamond"/>
              </a:rPr>
              <a:t>We grouped subscribers by engagement level, usage patterns, and purchase behavior. Notable segments include highly engaged customers, occasional users, and at-risk subscribers, each with distinct engagement patterns and needs.</a:t>
            </a:r>
            <a:endParaRPr sz="1300">
              <a:solidFill>
                <a:schemeClr val="dk1"/>
              </a:solidFill>
              <a:latin typeface="Garamond"/>
              <a:ea typeface="Garamond"/>
              <a:cs typeface="Garamond"/>
              <a:sym typeface="Garamond"/>
            </a:endParaRPr>
          </a:p>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Upsell Potential Highlighted</a:t>
            </a:r>
            <a:r>
              <a:rPr lang="en">
                <a:solidFill>
                  <a:schemeClr val="dk1"/>
                </a:solidFill>
                <a:latin typeface="Garamond"/>
                <a:ea typeface="Garamond"/>
                <a:cs typeface="Garamond"/>
                <a:sym typeface="Garamond"/>
              </a:rPr>
              <a:t>: </a:t>
            </a:r>
            <a:r>
              <a:rPr lang="en" sz="1300">
                <a:solidFill>
                  <a:schemeClr val="dk1"/>
                </a:solidFill>
                <a:latin typeface="Garamond"/>
                <a:ea typeface="Garamond"/>
                <a:cs typeface="Garamond"/>
                <a:sym typeface="Garamond"/>
              </a:rPr>
              <a:t>Subscribers with consistent app activity and positive email interaction metrics were identified as prime candidates for upselling. Personalized product recommendations and exclusive offers could be targeted to this group.</a:t>
            </a:r>
            <a:endParaRPr sz="1300">
              <a:solidFill>
                <a:schemeClr val="dk1"/>
              </a:solidFill>
              <a:latin typeface="Garamond"/>
              <a:ea typeface="Garamond"/>
              <a:cs typeface="Garamond"/>
              <a:sym typeface="Garamond"/>
            </a:endParaRPr>
          </a:p>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Churn Profile and Engagement Barriers</a:t>
            </a:r>
            <a:r>
              <a:rPr lang="en">
                <a:solidFill>
                  <a:schemeClr val="dk1"/>
                </a:solidFill>
                <a:latin typeface="Garamond"/>
                <a:ea typeface="Garamond"/>
                <a:cs typeface="Garamond"/>
                <a:sym typeface="Garamond"/>
              </a:rPr>
              <a:t>: </a:t>
            </a:r>
            <a:r>
              <a:rPr lang="en" sz="1300">
                <a:solidFill>
                  <a:schemeClr val="dk1"/>
                </a:solidFill>
                <a:latin typeface="Garamond"/>
                <a:ea typeface="Garamond"/>
                <a:cs typeface="Garamond"/>
                <a:sym typeface="Garamond"/>
              </a:rPr>
              <a:t>Profiles of users discontinuing product use were characterized by low app session counts and minimal engagement overall on a shorter scale. Key barriers to engagement include lack of personalized content and insufficient onboarding support.</a:t>
            </a:r>
            <a:endParaRPr sz="1300">
              <a:solidFill>
                <a:schemeClr val="dk1"/>
              </a:solidFill>
              <a:latin typeface="Garamond"/>
              <a:ea typeface="Garamond"/>
              <a:cs typeface="Garamond"/>
              <a:sym typeface="Garamond"/>
            </a:endParaRPr>
          </a:p>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Untapped Business Opportunities</a:t>
            </a:r>
            <a:r>
              <a:rPr lang="en">
                <a:solidFill>
                  <a:schemeClr val="dk1"/>
                </a:solidFill>
                <a:latin typeface="Garamond"/>
                <a:ea typeface="Garamond"/>
                <a:cs typeface="Garamond"/>
                <a:sym typeface="Garamond"/>
              </a:rPr>
              <a:t>: </a:t>
            </a:r>
            <a:r>
              <a:rPr lang="en" sz="1300">
                <a:solidFill>
                  <a:schemeClr val="dk1"/>
                </a:solidFill>
                <a:latin typeface="Garamond"/>
                <a:ea typeface="Garamond"/>
                <a:cs typeface="Garamond"/>
                <a:sym typeface="Garamond"/>
              </a:rPr>
              <a:t>Beyond the initial scope, we discovered opportunities in refining the onboarding process to increase early engagement and retention. Additionally, a trend in language preference suggests potential for localized content and marketing strategies.</a:t>
            </a:r>
            <a:endParaRPr sz="1300">
              <a:solidFill>
                <a:schemeClr val="dk1"/>
              </a:solidFill>
              <a:latin typeface="Garamond"/>
              <a:ea typeface="Garamond"/>
              <a:cs typeface="Garamond"/>
              <a:sym typeface="Garamond"/>
            </a:endParaRPr>
          </a:p>
          <a:p>
            <a:pPr indent="-311150" lvl="0" marL="457200" rtl="0" algn="l">
              <a:spcBef>
                <a:spcPts val="0"/>
              </a:spcBef>
              <a:spcAft>
                <a:spcPts val="0"/>
              </a:spcAft>
              <a:buClr>
                <a:schemeClr val="dk1"/>
              </a:buClr>
              <a:buSzPts val="1300"/>
              <a:buFont typeface="Garamond"/>
              <a:buChar char="●"/>
            </a:pPr>
            <a:r>
              <a:rPr b="1" lang="en">
                <a:solidFill>
                  <a:schemeClr val="dk1"/>
                </a:solidFill>
                <a:latin typeface="Garamond"/>
                <a:ea typeface="Garamond"/>
                <a:cs typeface="Garamond"/>
                <a:sym typeface="Garamond"/>
              </a:rPr>
              <a:t>Strategic Recommendations</a:t>
            </a:r>
            <a:r>
              <a:rPr lang="en">
                <a:solidFill>
                  <a:schemeClr val="dk1"/>
                </a:solidFill>
                <a:latin typeface="Garamond"/>
                <a:ea typeface="Garamond"/>
                <a:cs typeface="Garamond"/>
                <a:sym typeface="Garamond"/>
              </a:rPr>
              <a:t>:</a:t>
            </a:r>
            <a:r>
              <a:rPr lang="en" sz="1300">
                <a:solidFill>
                  <a:schemeClr val="dk1"/>
                </a:solidFill>
                <a:latin typeface="Garamond"/>
                <a:ea typeface="Garamond"/>
                <a:cs typeface="Garamond"/>
                <a:sym typeface="Garamond"/>
              </a:rPr>
              <a:t> To capitalize on these findings, we recommend </a:t>
            </a:r>
            <a:r>
              <a:rPr b="1" lang="en" sz="1300">
                <a:solidFill>
                  <a:schemeClr val="dk1"/>
                </a:solidFill>
                <a:latin typeface="Garamond"/>
                <a:ea typeface="Garamond"/>
                <a:cs typeface="Garamond"/>
                <a:sym typeface="Garamond"/>
              </a:rPr>
              <a:t>targeted communication strategies </a:t>
            </a:r>
            <a:r>
              <a:rPr lang="en" sz="1300">
                <a:solidFill>
                  <a:schemeClr val="dk1"/>
                </a:solidFill>
                <a:latin typeface="Garamond"/>
                <a:ea typeface="Garamond"/>
                <a:cs typeface="Garamond"/>
                <a:sym typeface="Garamond"/>
              </a:rPr>
              <a:t>to re-engage users outside the U.S., </a:t>
            </a:r>
            <a:r>
              <a:rPr b="1" lang="en" sz="1300">
                <a:solidFill>
                  <a:schemeClr val="dk1"/>
                </a:solidFill>
                <a:latin typeface="Garamond"/>
                <a:ea typeface="Garamond"/>
                <a:cs typeface="Garamond"/>
                <a:sym typeface="Garamond"/>
              </a:rPr>
              <a:t>personalized content delivery </a:t>
            </a:r>
            <a:r>
              <a:rPr lang="en" sz="1300">
                <a:solidFill>
                  <a:schemeClr val="dk1"/>
                </a:solidFill>
                <a:latin typeface="Garamond"/>
                <a:ea typeface="Garamond"/>
                <a:cs typeface="Garamond"/>
                <a:sym typeface="Garamond"/>
              </a:rPr>
              <a:t>to maintain high user engagement through improved and personalized emails, and a </a:t>
            </a:r>
            <a:r>
              <a:rPr b="1" lang="en" sz="1300">
                <a:solidFill>
                  <a:schemeClr val="dk1"/>
                </a:solidFill>
                <a:latin typeface="Garamond"/>
                <a:ea typeface="Garamond"/>
                <a:cs typeface="Garamond"/>
                <a:sym typeface="Garamond"/>
              </a:rPr>
              <a:t>strategic review of the onboarding experience </a:t>
            </a:r>
            <a:r>
              <a:rPr lang="en" sz="1300">
                <a:solidFill>
                  <a:schemeClr val="dk1"/>
                </a:solidFill>
                <a:latin typeface="Garamond"/>
                <a:ea typeface="Garamond"/>
                <a:cs typeface="Garamond"/>
                <a:sym typeface="Garamond"/>
              </a:rPr>
              <a:t>to minimize early-stage churn.</a:t>
            </a:r>
            <a:endParaRPr sz="1300">
              <a:solidFill>
                <a:schemeClr val="dk1"/>
              </a:solidFill>
              <a:latin typeface="Garamond"/>
              <a:ea typeface="Garamond"/>
              <a:cs typeface="Garamond"/>
              <a:sym typeface="Garamond"/>
            </a:endParaRPr>
          </a:p>
        </p:txBody>
      </p:sp>
      <p:pic>
        <p:nvPicPr>
          <p:cNvPr id="307" name="Google Shape;307;p33"/>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78" name="Google Shape;78;p15"/>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79" name="Google Shape;79;p15"/>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80" name="Google Shape;80;p15"/>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Data Cleaning</a:t>
            </a:r>
            <a:endParaRPr b="1" sz="2400">
              <a:solidFill>
                <a:schemeClr val="dk1"/>
              </a:solidFill>
              <a:latin typeface="Garamond"/>
              <a:ea typeface="Garamond"/>
              <a:cs typeface="Garamond"/>
              <a:sym typeface="Garamond"/>
            </a:endParaRPr>
          </a:p>
        </p:txBody>
      </p:sp>
      <p:sp>
        <p:nvSpPr>
          <p:cNvPr id="81" name="Google Shape;81;p15"/>
          <p:cNvSpPr txBox="1"/>
          <p:nvPr/>
        </p:nvSpPr>
        <p:spPr>
          <a:xfrm>
            <a:off x="0" y="445025"/>
            <a:ext cx="8086800" cy="3894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Challenges</a:t>
            </a:r>
            <a:r>
              <a:rPr lang="en" sz="1600">
                <a:solidFill>
                  <a:schemeClr val="dk1"/>
                </a:solidFill>
                <a:latin typeface="Garamond"/>
                <a:ea typeface="Garamond"/>
                <a:cs typeface="Garamond"/>
                <a:sym typeface="Garamond"/>
              </a:rPr>
              <a:t> with the data</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Missing currency values, </a:t>
            </a:r>
            <a:r>
              <a:rPr lang="en" sz="1600">
                <a:solidFill>
                  <a:schemeClr val="dk1"/>
                </a:solidFill>
                <a:latin typeface="Garamond"/>
                <a:ea typeface="Garamond"/>
                <a:cs typeface="Garamond"/>
                <a:sym typeface="Garamond"/>
              </a:rPr>
              <a:t>labeled</a:t>
            </a:r>
            <a:r>
              <a:rPr lang="en" sz="1600">
                <a:solidFill>
                  <a:schemeClr val="dk1"/>
                </a:solidFill>
                <a:latin typeface="Garamond"/>
                <a:ea typeface="Garamond"/>
                <a:cs typeface="Garamond"/>
                <a:sym typeface="Garamond"/>
              </a:rPr>
              <a:t> as ‘None’</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Missing values for engagement metrics, filled with zeros, assuming no engagement</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Big jump from values in the $900s straight to millions$ for ‘Purchase Amount USD’ (1491 rows of data), removed outliers</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Removed rows with missing values for ‘App Session Date’</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Converted dates to ‘datetime’ format</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Categorical columns with missing values were filled with ‘Unknown’</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For columns with binary variables, converted ‘Yes/No’ entries to boolean values</a:t>
            </a:r>
            <a:endParaRPr sz="1600">
              <a:solidFill>
                <a:schemeClr val="dk1"/>
              </a:solidFill>
              <a:latin typeface="Garamond"/>
              <a:ea typeface="Garamond"/>
              <a:cs typeface="Garamond"/>
              <a:sym typeface="Garamond"/>
            </a:endParaRPr>
          </a:p>
          <a:p>
            <a:pPr indent="-330200" lvl="1" marL="914400" rtl="0" algn="l">
              <a:lnSpc>
                <a:spcPct val="115000"/>
              </a:lnSpc>
              <a:spcBef>
                <a:spcPts val="0"/>
              </a:spcBef>
              <a:spcAft>
                <a:spcPts val="0"/>
              </a:spcAft>
              <a:buClr>
                <a:schemeClr val="dk1"/>
              </a:buClr>
              <a:buSzPts val="1600"/>
              <a:buFont typeface="Garamond"/>
              <a:buChar char="○"/>
            </a:pPr>
            <a:r>
              <a:rPr lang="en" sz="1600">
                <a:solidFill>
                  <a:schemeClr val="dk1"/>
                </a:solidFill>
                <a:latin typeface="Garamond"/>
                <a:ea typeface="Garamond"/>
                <a:cs typeface="Garamond"/>
                <a:sym typeface="Garamond"/>
              </a:rPr>
              <a:t>Filled missing values in ‘Auto Renew’ with ‘False,’ assuming the feature was not used</a:t>
            </a:r>
            <a:endParaRPr sz="1600">
              <a:solidFill>
                <a:schemeClr val="dk1"/>
              </a:solidFill>
              <a:latin typeface="Garamond"/>
              <a:ea typeface="Garamond"/>
              <a:cs typeface="Garamond"/>
              <a:sym typeface="Garamond"/>
            </a:endParaRPr>
          </a:p>
        </p:txBody>
      </p:sp>
      <p:pic>
        <p:nvPicPr>
          <p:cNvPr id="82" name="Google Shape;82;p15"/>
          <p:cNvPicPr preferRelativeResize="0"/>
          <p:nvPr/>
        </p:nvPicPr>
        <p:blipFill>
          <a:blip r:embed="rId3">
            <a:alphaModFix/>
          </a:blip>
          <a:stretch>
            <a:fillRect/>
          </a:stretch>
        </p:blipFill>
        <p:spPr>
          <a:xfrm>
            <a:off x="0" y="4447875"/>
            <a:ext cx="9144000" cy="695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89" name="Google Shape;89;p16"/>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90" name="Google Shape;90;p16"/>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91" name="Google Shape;91;p16"/>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Data Cleaning</a:t>
            </a:r>
            <a:endParaRPr b="1" sz="2400">
              <a:solidFill>
                <a:schemeClr val="dk1"/>
              </a:solidFill>
              <a:latin typeface="Garamond"/>
              <a:ea typeface="Garamond"/>
              <a:cs typeface="Garamond"/>
              <a:sym typeface="Garamond"/>
            </a:endParaRPr>
          </a:p>
        </p:txBody>
      </p:sp>
      <p:graphicFrame>
        <p:nvGraphicFramePr>
          <p:cNvPr id="92" name="Google Shape;92;p16"/>
          <p:cNvGraphicFramePr/>
          <p:nvPr/>
        </p:nvGraphicFramePr>
        <p:xfrm>
          <a:off x="2319925" y="551375"/>
          <a:ext cx="3000000" cy="3000000"/>
        </p:xfrm>
        <a:graphic>
          <a:graphicData uri="http://schemas.openxmlformats.org/drawingml/2006/table">
            <a:tbl>
              <a:tblPr>
                <a:noFill/>
                <a:tableStyleId>{F1F04BA7-3F24-4465-986B-7C7B74CF2D71}</a:tableStyleId>
              </a:tblPr>
              <a:tblGrid>
                <a:gridCol w="4504150"/>
              </a:tblGrid>
              <a:tr h="339425">
                <a:tc>
                  <a:txBody>
                    <a:bodyPr/>
                    <a:lstStyle/>
                    <a:p>
                      <a:pPr indent="0" lvl="0" marL="0" rtl="0" algn="ctr">
                        <a:lnSpc>
                          <a:spcPct val="115000"/>
                        </a:lnSpc>
                        <a:spcBef>
                          <a:spcPts val="0"/>
                        </a:spcBef>
                        <a:spcAft>
                          <a:spcPts val="0"/>
                        </a:spcAft>
                        <a:buNone/>
                      </a:pPr>
                      <a:r>
                        <a:rPr b="1" lang="en">
                          <a:solidFill>
                            <a:srgbClr val="FFFFFF"/>
                          </a:solidFill>
                          <a:latin typeface="Garamond"/>
                          <a:ea typeface="Garamond"/>
                          <a:cs typeface="Garamond"/>
                          <a:sym typeface="Garamond"/>
                        </a:rPr>
                        <a:t>New Columns Created</a:t>
                      </a:r>
                      <a:endParaRPr b="1">
                        <a:solidFill>
                          <a:srgbClr val="FFFFFF"/>
                        </a:solidFill>
                        <a:latin typeface="Garamond"/>
                        <a:ea typeface="Garamond"/>
                        <a:cs typeface="Garamond"/>
                        <a:sym typeface="Garamo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50034"/>
                    </a:solidFill>
                  </a:tcPr>
                </a:tc>
              </a:tr>
              <a:tr h="720775">
                <a:tc>
                  <a:txBody>
                    <a:bodyPr/>
                    <a:lstStyle/>
                    <a:p>
                      <a:pPr indent="0" lvl="0" marL="0" rtl="0" algn="l">
                        <a:spcBef>
                          <a:spcPts val="0"/>
                        </a:spcBef>
                        <a:spcAft>
                          <a:spcPts val="0"/>
                        </a:spcAft>
                        <a:buNone/>
                      </a:pPr>
                      <a:r>
                        <a:rPr b="1" lang="en">
                          <a:latin typeface="Garamond"/>
                          <a:ea typeface="Garamond"/>
                          <a:cs typeface="Garamond"/>
                          <a:sym typeface="Garamond"/>
                        </a:rPr>
                        <a:t>Purchase Amount USD</a:t>
                      </a:r>
                      <a:r>
                        <a:rPr lang="en">
                          <a:latin typeface="Garamond"/>
                          <a:ea typeface="Garamond"/>
                          <a:cs typeface="Garamond"/>
                          <a:sym typeface="Garamond"/>
                        </a:rPr>
                        <a:t> - used approximate exchange rates from time period to convert to common currency</a:t>
                      </a:r>
                      <a:endParaRPr>
                        <a:latin typeface="Garamond"/>
                        <a:ea typeface="Garamond"/>
                        <a:cs typeface="Garamond"/>
                        <a:sym typeface="Garamo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511025">
                <a:tc>
                  <a:txBody>
                    <a:bodyPr/>
                    <a:lstStyle/>
                    <a:p>
                      <a:pPr indent="0" lvl="0" marL="0" rtl="0" algn="l">
                        <a:spcBef>
                          <a:spcPts val="0"/>
                        </a:spcBef>
                        <a:spcAft>
                          <a:spcPts val="0"/>
                        </a:spcAft>
                        <a:buNone/>
                      </a:pPr>
                      <a:r>
                        <a:rPr b="1" lang="en">
                          <a:latin typeface="Garamond"/>
                          <a:ea typeface="Garamond"/>
                          <a:cs typeface="Garamond"/>
                          <a:sym typeface="Garamond"/>
                        </a:rPr>
                        <a:t>Subscription Duration</a:t>
                      </a:r>
                      <a:r>
                        <a:rPr lang="en">
                          <a:latin typeface="Garamond"/>
                          <a:ea typeface="Garamond"/>
                          <a:cs typeface="Garamond"/>
                          <a:sym typeface="Garamond"/>
                        </a:rPr>
                        <a:t> - calculated from the start and end date columns</a:t>
                      </a:r>
                      <a:endParaRPr>
                        <a:latin typeface="Garamond"/>
                        <a:ea typeface="Garamond"/>
                        <a:cs typeface="Garamond"/>
                        <a:sym typeface="Garamo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511025">
                <a:tc>
                  <a:txBody>
                    <a:bodyPr/>
                    <a:lstStyle/>
                    <a:p>
                      <a:pPr indent="0" lvl="0" marL="0" rtl="0" algn="l">
                        <a:spcBef>
                          <a:spcPts val="0"/>
                        </a:spcBef>
                        <a:spcAft>
                          <a:spcPts val="0"/>
                        </a:spcAft>
                        <a:buNone/>
                      </a:pPr>
                      <a:r>
                        <a:rPr b="1" lang="en">
                          <a:latin typeface="Garamond"/>
                          <a:ea typeface="Garamond"/>
                          <a:cs typeface="Garamond"/>
                          <a:sym typeface="Garamond"/>
                        </a:rPr>
                        <a:t>Engagement Score</a:t>
                      </a:r>
                      <a:r>
                        <a:rPr lang="en">
                          <a:latin typeface="Garamond"/>
                          <a:ea typeface="Garamond"/>
                          <a:cs typeface="Garamond"/>
                          <a:sym typeface="Garamond"/>
                        </a:rPr>
                        <a:t> - created by adding up various engagement metrics like email opens and clicks</a:t>
                      </a:r>
                      <a:endParaRPr>
                        <a:latin typeface="Garamond"/>
                        <a:ea typeface="Garamond"/>
                        <a:cs typeface="Garamond"/>
                        <a:sym typeface="Garamo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pic>
        <p:nvPicPr>
          <p:cNvPr id="93" name="Google Shape;93;p16"/>
          <p:cNvPicPr preferRelativeResize="0"/>
          <p:nvPr/>
        </p:nvPicPr>
        <p:blipFill>
          <a:blip r:embed="rId6">
            <a:alphaModFix/>
          </a:blip>
          <a:stretch>
            <a:fillRect/>
          </a:stretch>
        </p:blipFill>
        <p:spPr>
          <a:xfrm>
            <a:off x="2319925" y="2732000"/>
            <a:ext cx="4504151" cy="1613800"/>
          </a:xfrm>
          <a:prstGeom prst="rect">
            <a:avLst/>
          </a:prstGeom>
          <a:noFill/>
          <a:ln>
            <a:noFill/>
          </a:ln>
        </p:spPr>
      </p:pic>
      <p:pic>
        <p:nvPicPr>
          <p:cNvPr id="94" name="Google Shape;94;p16"/>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0" name="Google Shape;100;p17"/>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01" name="Google Shape;101;p17"/>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02" name="Google Shape;102;p17"/>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03" name="Google Shape;103;p17"/>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Most Valuable Clusters</a:t>
            </a:r>
            <a:endParaRPr b="1" sz="2400">
              <a:solidFill>
                <a:schemeClr val="dk1"/>
              </a:solidFill>
              <a:latin typeface="Garamond"/>
              <a:ea typeface="Garamond"/>
              <a:cs typeface="Garamond"/>
              <a:sym typeface="Garamond"/>
            </a:endParaRPr>
          </a:p>
        </p:txBody>
      </p:sp>
      <p:sp>
        <p:nvSpPr>
          <p:cNvPr id="104" name="Google Shape;104;p17"/>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Created a kmeans clustering model on `Purchase Amount USD` on the our final cleaned dataset. </a:t>
            </a:r>
            <a:endParaRPr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Cluster 1: low spenders </a:t>
            </a:r>
            <a:endParaRPr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Cluster 2: middle spenders</a:t>
            </a:r>
            <a:endParaRPr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Cluster 3: high spenders </a:t>
            </a:r>
            <a:r>
              <a:rPr b="1" lang="en" sz="1800">
                <a:solidFill>
                  <a:schemeClr val="dk1"/>
                </a:solidFill>
                <a:latin typeface="Garamond"/>
                <a:ea typeface="Garamond"/>
                <a:cs typeface="Garamond"/>
                <a:sym typeface="Garamond"/>
              </a:rPr>
              <a:t>(most valuable customers)</a:t>
            </a:r>
            <a:endParaRPr b="1"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Average purchase amounts in usd by cluster: </a:t>
            </a:r>
            <a:endParaRPr sz="1800">
              <a:solidFill>
                <a:schemeClr val="dk1"/>
              </a:solidFill>
              <a:latin typeface="Garamond"/>
              <a:ea typeface="Garamond"/>
              <a:cs typeface="Garamond"/>
              <a:sym typeface="Garamond"/>
            </a:endParaRPr>
          </a:p>
          <a:p>
            <a:pPr indent="0" lvl="0" marL="0" rtl="0" algn="l">
              <a:spcBef>
                <a:spcPts val="1200"/>
              </a:spcBef>
              <a:spcAft>
                <a:spcPts val="0"/>
              </a:spcAft>
              <a:buNone/>
            </a:pPr>
            <a:r>
              <a:t/>
            </a:r>
            <a:endParaRPr>
              <a:solidFill>
                <a:schemeClr val="dk2"/>
              </a:solidFill>
              <a:latin typeface="Garamond"/>
              <a:ea typeface="Garamond"/>
              <a:cs typeface="Garamond"/>
              <a:sym typeface="Garamond"/>
            </a:endParaRPr>
          </a:p>
        </p:txBody>
      </p:sp>
      <p:pic>
        <p:nvPicPr>
          <p:cNvPr id="105" name="Google Shape;105;p17"/>
          <p:cNvPicPr preferRelativeResize="0"/>
          <p:nvPr/>
        </p:nvPicPr>
        <p:blipFill>
          <a:blip r:embed="rId3">
            <a:alphaModFix/>
          </a:blip>
          <a:stretch>
            <a:fillRect/>
          </a:stretch>
        </p:blipFill>
        <p:spPr>
          <a:xfrm>
            <a:off x="0" y="4447863"/>
            <a:ext cx="9144000" cy="695626"/>
          </a:xfrm>
          <a:prstGeom prst="rect">
            <a:avLst/>
          </a:prstGeom>
          <a:noFill/>
          <a:ln>
            <a:noFill/>
          </a:ln>
        </p:spPr>
      </p:pic>
      <p:graphicFrame>
        <p:nvGraphicFramePr>
          <p:cNvPr id="106" name="Google Shape;106;p17"/>
          <p:cNvGraphicFramePr/>
          <p:nvPr/>
        </p:nvGraphicFramePr>
        <p:xfrm>
          <a:off x="2418550" y="2966738"/>
          <a:ext cx="3000000" cy="3000000"/>
        </p:xfrm>
        <a:graphic>
          <a:graphicData uri="http://schemas.openxmlformats.org/drawingml/2006/table">
            <a:tbl>
              <a:tblPr>
                <a:noFill/>
                <a:tableStyleId>{F1F04BA7-3F24-4465-986B-7C7B74CF2D71}</a:tableStyleId>
              </a:tblPr>
              <a:tblGrid>
                <a:gridCol w="1076725"/>
                <a:gridCol w="1076725"/>
                <a:gridCol w="1076725"/>
                <a:gridCol w="1076725"/>
              </a:tblGrid>
              <a:tr h="433775">
                <a:tc gridSpan="4">
                  <a:txBody>
                    <a:bodyPr/>
                    <a:lstStyle/>
                    <a:p>
                      <a:pPr indent="0" lvl="0" marL="0" rtl="0" algn="ctr">
                        <a:lnSpc>
                          <a:spcPct val="115000"/>
                        </a:lnSpc>
                        <a:spcBef>
                          <a:spcPts val="0"/>
                        </a:spcBef>
                        <a:spcAft>
                          <a:spcPts val="0"/>
                        </a:spcAft>
                        <a:buNone/>
                      </a:pPr>
                      <a:r>
                        <a:rPr b="1" lang="en" sz="1700">
                          <a:latin typeface="Garamond"/>
                          <a:ea typeface="Garamond"/>
                          <a:cs typeface="Garamond"/>
                          <a:sym typeface="Garamond"/>
                        </a:rPr>
                        <a:t>Purchase Amount USD by Cluster</a:t>
                      </a:r>
                      <a:endParaRPr b="1" sz="17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410600">
                <a:tc>
                  <a:txBody>
                    <a:bodyPr/>
                    <a:lstStyle/>
                    <a:p>
                      <a:pPr indent="0" lvl="0" marL="0" rtl="0" algn="ctr">
                        <a:spcBef>
                          <a:spcPts val="0"/>
                        </a:spcBef>
                        <a:spcAft>
                          <a:spcPts val="0"/>
                        </a:spcAft>
                        <a:buNone/>
                      </a:pPr>
                      <a:r>
                        <a:t/>
                      </a:r>
                      <a:endParaRPr sz="19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1</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2</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3</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68475">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Value</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a:t>
                      </a:r>
                      <a:r>
                        <a:rPr lang="en" sz="1500">
                          <a:latin typeface="Garamond"/>
                          <a:ea typeface="Garamond"/>
                          <a:cs typeface="Garamond"/>
                          <a:sym typeface="Garamond"/>
                        </a:rPr>
                        <a:t>16</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a:t>
                      </a:r>
                      <a:r>
                        <a:rPr lang="en" sz="1500">
                          <a:latin typeface="Garamond"/>
                          <a:ea typeface="Garamond"/>
                          <a:cs typeface="Garamond"/>
                          <a:sym typeface="Garamond"/>
                        </a:rPr>
                        <a:t>179.68</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a:t>
                      </a:r>
                      <a:r>
                        <a:rPr lang="en" sz="1500">
                          <a:latin typeface="Garamond"/>
                          <a:ea typeface="Garamond"/>
                          <a:cs typeface="Garamond"/>
                          <a:sym typeface="Garamond"/>
                        </a:rPr>
                        <a:t>332.13</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13" name="Google Shape;113;p18"/>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14" name="Google Shape;114;p18"/>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15" name="Google Shape;115;p18"/>
          <p:cNvSpPr txBox="1"/>
          <p:nvPr/>
        </p:nvSpPr>
        <p:spPr>
          <a:xfrm>
            <a:off x="290250" y="-65625"/>
            <a:ext cx="91440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Garamond"/>
                <a:ea typeface="Garamond"/>
                <a:cs typeface="Garamond"/>
                <a:sym typeface="Garamond"/>
              </a:rPr>
              <a:t>Subscription Duration Characterizes Subscriber Segments</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116" name="Google Shape;116;p18"/>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Subscription duration is a reliable indicator to determine if a customer is a high, middle or low spender.</a:t>
            </a:r>
            <a:endParaRPr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Users who spend more have longer subscription durations (note the longer durations means more lifetime subscriptions)</a:t>
            </a:r>
            <a:endParaRPr sz="1800">
              <a:solidFill>
                <a:schemeClr val="dk1"/>
              </a:solidFill>
              <a:latin typeface="Garamond"/>
              <a:ea typeface="Garamond"/>
              <a:cs typeface="Garamond"/>
              <a:sym typeface="Garamond"/>
            </a:endParaRPr>
          </a:p>
          <a:p>
            <a:pPr indent="-317500" lvl="0" marL="457200" rtl="0" algn="l">
              <a:lnSpc>
                <a:spcPct val="115000"/>
              </a:lnSpc>
              <a:spcBef>
                <a:spcPts val="0"/>
              </a:spcBef>
              <a:spcAft>
                <a:spcPts val="0"/>
              </a:spcAft>
              <a:buClr>
                <a:schemeClr val="dk2"/>
              </a:buClr>
              <a:buSzPts val="1400"/>
              <a:buFont typeface="Garamond"/>
              <a:buChar char="●"/>
            </a:pPr>
            <a:r>
              <a:rPr lang="en" sz="1800">
                <a:solidFill>
                  <a:schemeClr val="dk1"/>
                </a:solidFill>
                <a:latin typeface="Garamond"/>
                <a:ea typeface="Garamond"/>
                <a:cs typeface="Garamond"/>
                <a:sym typeface="Garamond"/>
              </a:rPr>
              <a:t>Average Subscription Duration by cluster: </a:t>
            </a:r>
            <a:endParaRPr sz="1800">
              <a:solidFill>
                <a:schemeClr val="dk1"/>
              </a:solidFill>
              <a:latin typeface="Garamond"/>
              <a:ea typeface="Garamond"/>
              <a:cs typeface="Garamond"/>
              <a:sym typeface="Garamond"/>
            </a:endParaRPr>
          </a:p>
          <a:p>
            <a:pPr indent="0" lvl="0" marL="0" rtl="0" algn="l">
              <a:spcBef>
                <a:spcPts val="1200"/>
              </a:spcBef>
              <a:spcAft>
                <a:spcPts val="0"/>
              </a:spcAft>
              <a:buNone/>
            </a:pPr>
            <a:r>
              <a:t/>
            </a:r>
            <a:endParaRPr>
              <a:solidFill>
                <a:schemeClr val="dk2"/>
              </a:solidFill>
              <a:latin typeface="Garamond"/>
              <a:ea typeface="Garamond"/>
              <a:cs typeface="Garamond"/>
              <a:sym typeface="Garamond"/>
            </a:endParaRPr>
          </a:p>
        </p:txBody>
      </p:sp>
      <p:graphicFrame>
        <p:nvGraphicFramePr>
          <p:cNvPr id="117" name="Google Shape;117;p18"/>
          <p:cNvGraphicFramePr/>
          <p:nvPr/>
        </p:nvGraphicFramePr>
        <p:xfrm>
          <a:off x="2450300" y="2722650"/>
          <a:ext cx="3000000" cy="3000000"/>
        </p:xfrm>
        <a:graphic>
          <a:graphicData uri="http://schemas.openxmlformats.org/drawingml/2006/table">
            <a:tbl>
              <a:tblPr>
                <a:noFill/>
                <a:tableStyleId>{F1F04BA7-3F24-4465-986B-7C7B74CF2D71}</a:tableStyleId>
              </a:tblPr>
              <a:tblGrid>
                <a:gridCol w="1060875"/>
                <a:gridCol w="1060875"/>
                <a:gridCol w="1060875"/>
                <a:gridCol w="1060875"/>
              </a:tblGrid>
              <a:tr h="443650">
                <a:tc gridSpan="4">
                  <a:txBody>
                    <a:bodyPr/>
                    <a:lstStyle/>
                    <a:p>
                      <a:pPr indent="0" lvl="0" marL="0" rtl="0" algn="ctr">
                        <a:lnSpc>
                          <a:spcPct val="115000"/>
                        </a:lnSpc>
                        <a:spcBef>
                          <a:spcPts val="0"/>
                        </a:spcBef>
                        <a:spcAft>
                          <a:spcPts val="0"/>
                        </a:spcAft>
                        <a:buNone/>
                      </a:pPr>
                      <a:r>
                        <a:rPr b="1" lang="en" sz="1700">
                          <a:latin typeface="Garamond"/>
                          <a:ea typeface="Garamond"/>
                          <a:cs typeface="Garamond"/>
                          <a:sym typeface="Garamond"/>
                        </a:rPr>
                        <a:t>Subscription Duration by Cluster</a:t>
                      </a:r>
                      <a:endParaRPr b="1" sz="17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405800">
                <a:tc>
                  <a:txBody>
                    <a:bodyPr/>
                    <a:lstStyle/>
                    <a:p>
                      <a:pPr indent="0" lvl="0" marL="0" rtl="0" algn="l">
                        <a:lnSpc>
                          <a:spcPct val="115000"/>
                        </a:lnSpc>
                        <a:spcBef>
                          <a:spcPts val="0"/>
                        </a:spcBef>
                        <a:spcAft>
                          <a:spcPts val="0"/>
                        </a:spcAft>
                        <a:buNone/>
                      </a:pPr>
                      <a:r>
                        <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1</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2</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3</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05800">
                <a:tc>
                  <a:txBody>
                    <a:bodyPr/>
                    <a:lstStyle/>
                    <a:p>
                      <a:pPr indent="0" lvl="0" marL="0" rtl="0" algn="l">
                        <a:lnSpc>
                          <a:spcPct val="115000"/>
                        </a:lnSpc>
                        <a:spcBef>
                          <a:spcPts val="0"/>
                        </a:spcBef>
                        <a:spcAft>
                          <a:spcPts val="0"/>
                        </a:spcAft>
                        <a:buNone/>
                      </a:pPr>
                      <a:r>
                        <a:rPr lang="en" sz="1500">
                          <a:latin typeface="Garamond"/>
                          <a:ea typeface="Garamond"/>
                          <a:cs typeface="Garamond"/>
                          <a:sym typeface="Garamond"/>
                        </a:rPr>
                        <a:t>Value</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1,618.3</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20,800.7</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latin typeface="Garamond"/>
                          <a:ea typeface="Garamond"/>
                          <a:cs typeface="Garamond"/>
                          <a:sym typeface="Garamond"/>
                        </a:rPr>
                        <a:t>24,271.6</a:t>
                      </a:r>
                      <a:endParaRPr sz="15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118" name="Google Shape;118;p18"/>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25" name="Google Shape;125;p19"/>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26" name="Google Shape;126;p19"/>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27" name="Google Shape;127;p19"/>
          <p:cNvSpPr txBox="1"/>
          <p:nvPr/>
        </p:nvSpPr>
        <p:spPr>
          <a:xfrm>
            <a:off x="290250" y="-65625"/>
            <a:ext cx="91440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Most Valuable Customers use EUR/GBP/USD</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a:p>
            <a:pPr indent="0" lvl="0" marL="0" rtl="0" algn="l">
              <a:spcBef>
                <a:spcPts val="0"/>
              </a:spcBef>
              <a:spcAft>
                <a:spcPts val="0"/>
              </a:spcAft>
              <a:buNone/>
            </a:pPr>
            <a:r>
              <a:t/>
            </a:r>
            <a:endParaRPr b="1" sz="2400">
              <a:solidFill>
                <a:schemeClr val="dk1"/>
              </a:solidFill>
              <a:latin typeface="Garamond"/>
              <a:ea typeface="Garamond"/>
              <a:cs typeface="Garamond"/>
              <a:sym typeface="Garamond"/>
            </a:endParaRPr>
          </a:p>
        </p:txBody>
      </p:sp>
      <p:sp>
        <p:nvSpPr>
          <p:cNvPr id="128" name="Google Shape;128;p19"/>
          <p:cNvSpPr txBox="1"/>
          <p:nvPr/>
        </p:nvSpPr>
        <p:spPr>
          <a:xfrm>
            <a:off x="165500" y="620625"/>
            <a:ext cx="7183800" cy="375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All high value customers pay in either EUR, GBP, or USD. All users spending with every other currency are in the low spending cluster. </a:t>
            </a:r>
            <a:endParaRPr sz="1800">
              <a:solidFill>
                <a:schemeClr val="dk1"/>
              </a:solidFill>
              <a:latin typeface="Garamond"/>
              <a:ea typeface="Garamond"/>
              <a:cs typeface="Garamond"/>
              <a:sym typeface="Garamond"/>
            </a:endParaRPr>
          </a:p>
          <a:p>
            <a:pPr indent="0" lvl="0" marL="0" rtl="0" algn="l">
              <a:spcBef>
                <a:spcPts val="1200"/>
              </a:spcBef>
              <a:spcAft>
                <a:spcPts val="0"/>
              </a:spcAft>
              <a:buNone/>
            </a:pPr>
            <a:r>
              <a:t/>
            </a:r>
            <a:endParaRPr>
              <a:solidFill>
                <a:schemeClr val="dk2"/>
              </a:solidFill>
              <a:latin typeface="Garamond"/>
              <a:ea typeface="Garamond"/>
              <a:cs typeface="Garamond"/>
              <a:sym typeface="Garamond"/>
            </a:endParaRPr>
          </a:p>
        </p:txBody>
      </p:sp>
      <p:pic>
        <p:nvPicPr>
          <p:cNvPr id="129" name="Google Shape;129;p19"/>
          <p:cNvPicPr preferRelativeResize="0"/>
          <p:nvPr/>
        </p:nvPicPr>
        <p:blipFill rotWithShape="1">
          <a:blip r:embed="rId6">
            <a:alphaModFix/>
          </a:blip>
          <a:srcRect b="0" l="6017" r="7894" t="0"/>
          <a:stretch/>
        </p:blipFill>
        <p:spPr>
          <a:xfrm>
            <a:off x="82200" y="1623675"/>
            <a:ext cx="4280124" cy="2474000"/>
          </a:xfrm>
          <a:prstGeom prst="rect">
            <a:avLst/>
          </a:prstGeom>
          <a:noFill/>
          <a:ln>
            <a:noFill/>
          </a:ln>
        </p:spPr>
      </p:pic>
      <p:graphicFrame>
        <p:nvGraphicFramePr>
          <p:cNvPr id="130" name="Google Shape;130;p19"/>
          <p:cNvGraphicFramePr/>
          <p:nvPr/>
        </p:nvGraphicFramePr>
        <p:xfrm>
          <a:off x="4294200" y="2037575"/>
          <a:ext cx="3000000" cy="3000000"/>
        </p:xfrm>
        <a:graphic>
          <a:graphicData uri="http://schemas.openxmlformats.org/drawingml/2006/table">
            <a:tbl>
              <a:tblPr>
                <a:noFill/>
                <a:tableStyleId>{F1F04BA7-3F24-4465-986B-7C7B74CF2D71}</a:tableStyleId>
              </a:tblPr>
              <a:tblGrid>
                <a:gridCol w="950350"/>
                <a:gridCol w="950350"/>
                <a:gridCol w="950350"/>
                <a:gridCol w="950350"/>
                <a:gridCol w="950350"/>
              </a:tblGrid>
              <a:tr h="283525">
                <a:tc gridSpan="5">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Currencies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c hMerge="1"/>
              </a:tr>
              <a:tr h="436175">
                <a:tc>
                  <a:txBody>
                    <a:bodyPr/>
                    <a:lstStyle/>
                    <a:p>
                      <a:pPr indent="0" lvl="0" marL="0" rtl="0" algn="r">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Cluster 3 % of Total</a:t>
                      </a:r>
                      <a:endParaRPr sz="1200">
                        <a:latin typeface="Garamond"/>
                        <a:ea typeface="Garamond"/>
                        <a:cs typeface="Garamond"/>
                        <a:sym typeface="Garamond"/>
                      </a:endParaRPr>
                    </a:p>
                  </a:txBody>
                  <a:tcPr marT="19050" marB="19050" marR="91425" marL="91425"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99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EUR</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2579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462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81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2.59%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99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GBP</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2026</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244</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81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3.45%</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99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USD</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13831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5989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99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0.50%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99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Other</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13218</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0.00%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131" name="Google Shape;131;p19"/>
          <p:cNvPicPr preferRelativeResize="0"/>
          <p:nvPr/>
        </p:nvPicPr>
        <p:blipFill>
          <a:blip r:embed="rId3">
            <a:alphaModFix/>
          </a:blip>
          <a:stretch>
            <a:fillRect/>
          </a:stretch>
        </p:blipFill>
        <p:spPr>
          <a:xfrm>
            <a:off x="0" y="4447863"/>
            <a:ext cx="9144000" cy="695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37" name="Google Shape;137;p20"/>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38" name="Google Shape;138;p20"/>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39" name="Google Shape;139;p20"/>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40" name="Google Shape;140;p20"/>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Additional </a:t>
            </a:r>
            <a:r>
              <a:rPr b="1" lang="en" sz="2400">
                <a:solidFill>
                  <a:schemeClr val="dk1"/>
                </a:solidFill>
                <a:latin typeface="Garamond"/>
                <a:ea typeface="Garamond"/>
                <a:cs typeface="Garamond"/>
                <a:sym typeface="Garamond"/>
              </a:rPr>
              <a:t>Characteristics of High Valuable Customers</a:t>
            </a:r>
            <a:endParaRPr b="1" sz="2400">
              <a:solidFill>
                <a:schemeClr val="dk1"/>
              </a:solidFill>
              <a:latin typeface="Garamond"/>
              <a:ea typeface="Garamond"/>
              <a:cs typeface="Garamond"/>
              <a:sym typeface="Garamond"/>
            </a:endParaRPr>
          </a:p>
        </p:txBody>
      </p:sp>
      <p:sp>
        <p:nvSpPr>
          <p:cNvPr id="141" name="Google Shape;141;p20"/>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Higher value customers are more likely to have auto renew off </a:t>
            </a:r>
            <a:endParaRPr sz="1800">
              <a:solidFill>
                <a:schemeClr val="dk1"/>
              </a:solidFill>
              <a:latin typeface="Garamond"/>
              <a:ea typeface="Garamond"/>
              <a:cs typeface="Garamond"/>
              <a:sym typeface="Garamond"/>
            </a:endParaRPr>
          </a:p>
          <a:p>
            <a:pPr indent="-342900" lvl="1" marL="9144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Auto renew off ratio &gt; auto renew on ratio (cluster 3)</a:t>
            </a:r>
            <a:endParaRPr sz="1800">
              <a:solidFill>
                <a:schemeClr val="dk1"/>
              </a:solidFill>
              <a:latin typeface="Garamond"/>
              <a:ea typeface="Garamond"/>
              <a:cs typeface="Garamond"/>
              <a:sym typeface="Garamond"/>
            </a:endParaRPr>
          </a:p>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People outside the US/Canada are more likely to be higher value customers </a:t>
            </a:r>
            <a:endParaRPr sz="1800">
              <a:solidFill>
                <a:schemeClr val="dk1"/>
              </a:solidFill>
              <a:latin typeface="Garamond"/>
              <a:ea typeface="Garamond"/>
              <a:cs typeface="Garamond"/>
              <a:sym typeface="Garamond"/>
            </a:endParaRPr>
          </a:p>
          <a:p>
            <a:pPr indent="-342900" lvl="1" marL="9144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Having the most users does not equate to the most individual spending</a:t>
            </a:r>
            <a:endParaRPr sz="1800">
              <a:solidFill>
                <a:schemeClr val="dk1"/>
              </a:solidFill>
              <a:latin typeface="Garamond"/>
              <a:ea typeface="Garamond"/>
              <a:cs typeface="Garamond"/>
              <a:sym typeface="Garamond"/>
            </a:endParaRPr>
          </a:p>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Non-consumers are more likely to be higher value customers </a:t>
            </a:r>
            <a:endParaRPr sz="1800">
              <a:solidFill>
                <a:schemeClr val="dk1"/>
              </a:solidFill>
              <a:latin typeface="Garamond"/>
              <a:ea typeface="Garamond"/>
              <a:cs typeface="Garamond"/>
              <a:sym typeface="Garamond"/>
            </a:endParaRPr>
          </a:p>
        </p:txBody>
      </p:sp>
      <p:graphicFrame>
        <p:nvGraphicFramePr>
          <p:cNvPr id="142" name="Google Shape;142;p20"/>
          <p:cNvGraphicFramePr/>
          <p:nvPr/>
        </p:nvGraphicFramePr>
        <p:xfrm>
          <a:off x="165500" y="2492188"/>
          <a:ext cx="3000000" cy="3000000"/>
        </p:xfrm>
        <a:graphic>
          <a:graphicData uri="http://schemas.openxmlformats.org/drawingml/2006/table">
            <a:tbl>
              <a:tblPr>
                <a:noFill/>
                <a:tableStyleId>{F1F04BA7-3F24-4465-986B-7C7B74CF2D71}</a:tableStyleId>
              </a:tblPr>
              <a:tblGrid>
                <a:gridCol w="622100"/>
                <a:gridCol w="622100"/>
                <a:gridCol w="622100"/>
                <a:gridCol w="622100"/>
              </a:tblGrid>
              <a:tr h="390800">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Auto-Renew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468950">
                <a:tc>
                  <a:txBody>
                    <a:bodyPr/>
                    <a:lstStyle/>
                    <a:p>
                      <a:pPr indent="0" lvl="0" marL="0" rtl="0" algn="ctr">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908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Off</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20092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5452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239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908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On</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11562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1243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43" name="Google Shape;143;p20"/>
          <p:cNvGraphicFramePr/>
          <p:nvPr/>
        </p:nvGraphicFramePr>
        <p:xfrm>
          <a:off x="2794150" y="2492188"/>
          <a:ext cx="3000000" cy="3000000"/>
        </p:xfrm>
        <a:graphic>
          <a:graphicData uri="http://schemas.openxmlformats.org/drawingml/2006/table">
            <a:tbl>
              <a:tblPr>
                <a:noFill/>
                <a:tableStyleId>{F1F04BA7-3F24-4465-986B-7C7B74CF2D71}</a:tableStyleId>
              </a:tblPr>
              <a:tblGrid>
                <a:gridCol w="840925"/>
                <a:gridCol w="658775"/>
                <a:gridCol w="749850"/>
                <a:gridCol w="749850"/>
              </a:tblGrid>
              <a:tr h="373250">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Country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313525">
                <a:tc>
                  <a:txBody>
                    <a:bodyPr/>
                    <a:lstStyle/>
                    <a:p>
                      <a:pPr indent="0" lvl="0" marL="0" rtl="0" algn="ctr">
                        <a:lnSpc>
                          <a:spcPct val="115000"/>
                        </a:lnSpc>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13525">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Europe</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4172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427</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93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13525">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Other</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11394</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3170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134</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13525">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US/Canada</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16088</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3099</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34</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144" name="Google Shape;144;p20"/>
          <p:cNvPicPr preferRelativeResize="0"/>
          <p:nvPr/>
        </p:nvPicPr>
        <p:blipFill>
          <a:blip r:embed="rId3">
            <a:alphaModFix/>
          </a:blip>
          <a:stretch>
            <a:fillRect/>
          </a:stretch>
        </p:blipFill>
        <p:spPr>
          <a:xfrm>
            <a:off x="0" y="4447863"/>
            <a:ext cx="9144000" cy="695626"/>
          </a:xfrm>
          <a:prstGeom prst="rect">
            <a:avLst/>
          </a:prstGeom>
          <a:noFill/>
          <a:ln>
            <a:noFill/>
          </a:ln>
        </p:spPr>
      </p:pic>
      <p:graphicFrame>
        <p:nvGraphicFramePr>
          <p:cNvPr id="145" name="Google Shape;145;p20"/>
          <p:cNvGraphicFramePr/>
          <p:nvPr/>
        </p:nvGraphicFramePr>
        <p:xfrm>
          <a:off x="5933800" y="2492200"/>
          <a:ext cx="3000000" cy="3000000"/>
        </p:xfrm>
        <a:graphic>
          <a:graphicData uri="http://schemas.openxmlformats.org/drawingml/2006/table">
            <a:tbl>
              <a:tblPr>
                <a:noFill/>
                <a:tableStyleId>{F1F04BA7-3F24-4465-986B-7C7B74CF2D71}</a:tableStyleId>
              </a:tblPr>
              <a:tblGrid>
                <a:gridCol w="761200"/>
                <a:gridCol w="761200"/>
                <a:gridCol w="761200"/>
                <a:gridCol w="761200"/>
              </a:tblGrid>
              <a:tr h="373250">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User Type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422700">
                <a:tc>
                  <a:txBody>
                    <a:bodyPr/>
                    <a:lstStyle/>
                    <a:p>
                      <a:pPr indent="0" lvl="0" marL="0" rtl="0" algn="ctr">
                        <a:lnSpc>
                          <a:spcPct val="115000"/>
                        </a:lnSpc>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27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Consumer</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22031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3565</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27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Other</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9623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3131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51" name="Google Shape;151;p21"/>
          <p:cNvPicPr preferRelativeResize="0"/>
          <p:nvPr/>
        </p:nvPicPr>
        <p:blipFill>
          <a:blip r:embed="rId3">
            <a:alphaModFix/>
          </a:blip>
          <a:stretch>
            <a:fillRect/>
          </a:stretch>
        </p:blipFill>
        <p:spPr>
          <a:xfrm>
            <a:off x="0" y="0"/>
            <a:ext cx="9144000" cy="3695700"/>
          </a:xfrm>
          <a:prstGeom prst="rect">
            <a:avLst/>
          </a:prstGeom>
          <a:noFill/>
          <a:ln>
            <a:noFill/>
          </a:ln>
        </p:spPr>
      </p:pic>
      <p:pic>
        <p:nvPicPr>
          <p:cNvPr id="152" name="Google Shape;152;p21"/>
          <p:cNvPicPr preferRelativeResize="0"/>
          <p:nvPr/>
        </p:nvPicPr>
        <p:blipFill>
          <a:blip r:embed="rId4">
            <a:alphaModFix/>
          </a:blip>
          <a:stretch>
            <a:fillRect/>
          </a:stretch>
        </p:blipFill>
        <p:spPr>
          <a:xfrm>
            <a:off x="0" y="445025"/>
            <a:ext cx="9144000" cy="4002850"/>
          </a:xfrm>
          <a:prstGeom prst="rect">
            <a:avLst/>
          </a:prstGeom>
          <a:noFill/>
          <a:ln>
            <a:noFill/>
          </a:ln>
        </p:spPr>
      </p:pic>
      <p:pic>
        <p:nvPicPr>
          <p:cNvPr id="153" name="Google Shape;153;p21"/>
          <p:cNvPicPr preferRelativeResize="0"/>
          <p:nvPr/>
        </p:nvPicPr>
        <p:blipFill>
          <a:blip r:embed="rId5">
            <a:alphaModFix/>
          </a:blip>
          <a:stretch>
            <a:fillRect/>
          </a:stretch>
        </p:blipFill>
        <p:spPr>
          <a:xfrm>
            <a:off x="3745175" y="4620600"/>
            <a:ext cx="1653650" cy="310250"/>
          </a:xfrm>
          <a:prstGeom prst="rect">
            <a:avLst/>
          </a:prstGeom>
          <a:noFill/>
          <a:ln>
            <a:noFill/>
          </a:ln>
          <a:effectLst>
            <a:outerShdw blurRad="57150" rotWithShape="0" algn="bl" dir="5400000" dist="19050">
              <a:schemeClr val="lt1">
                <a:alpha val="0"/>
              </a:schemeClr>
            </a:outerShdw>
          </a:effectLst>
        </p:spPr>
      </p:pic>
      <p:sp>
        <p:nvSpPr>
          <p:cNvPr id="154" name="Google Shape;154;p21"/>
          <p:cNvSpPr txBox="1"/>
          <p:nvPr/>
        </p:nvSpPr>
        <p:spPr>
          <a:xfrm>
            <a:off x="290250" y="-65625"/>
            <a:ext cx="856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Garamond"/>
                <a:ea typeface="Garamond"/>
                <a:cs typeface="Garamond"/>
                <a:sym typeface="Garamond"/>
              </a:rPr>
              <a:t>More High Value Customer Characteristics</a:t>
            </a:r>
            <a:endParaRPr b="1" sz="2400">
              <a:solidFill>
                <a:schemeClr val="dk1"/>
              </a:solidFill>
              <a:latin typeface="Garamond"/>
              <a:ea typeface="Garamond"/>
              <a:cs typeface="Garamond"/>
              <a:sym typeface="Garamond"/>
            </a:endParaRPr>
          </a:p>
        </p:txBody>
      </p:sp>
      <p:sp>
        <p:nvSpPr>
          <p:cNvPr id="155" name="Google Shape;155;p21"/>
          <p:cNvSpPr txBox="1"/>
          <p:nvPr/>
        </p:nvSpPr>
        <p:spPr>
          <a:xfrm>
            <a:off x="165500" y="620625"/>
            <a:ext cx="8813100" cy="375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Non-App users are more likely to be high value users</a:t>
            </a:r>
            <a:r>
              <a:rPr lang="en"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People with push notifications off are more likely to be high value customers </a:t>
            </a:r>
            <a:endParaRPr sz="1800">
              <a:solidFill>
                <a:schemeClr val="dk1"/>
              </a:solidFill>
              <a:latin typeface="Garamond"/>
              <a:ea typeface="Garamond"/>
              <a:cs typeface="Garamond"/>
              <a:sym typeface="Garamond"/>
            </a:endParaRPr>
          </a:p>
          <a:p>
            <a:pPr indent="-342900" lvl="0" marL="457200" rtl="0" algn="l">
              <a:lnSpc>
                <a:spcPct val="115000"/>
              </a:lnSpc>
              <a:spcBef>
                <a:spcPts val="0"/>
              </a:spcBef>
              <a:spcAft>
                <a:spcPts val="0"/>
              </a:spcAft>
              <a:buClr>
                <a:schemeClr val="dk1"/>
              </a:buClr>
              <a:buSzPts val="1800"/>
              <a:buFont typeface="Garamond"/>
              <a:buChar char="●"/>
            </a:pPr>
            <a:r>
              <a:rPr lang="en" sz="1800">
                <a:solidFill>
                  <a:schemeClr val="dk1"/>
                </a:solidFill>
                <a:latin typeface="Garamond"/>
                <a:ea typeface="Garamond"/>
                <a:cs typeface="Garamond"/>
                <a:sym typeface="Garamond"/>
              </a:rPr>
              <a:t>Higher value customers have higher open counts</a:t>
            </a:r>
            <a:endParaRPr sz="1800">
              <a:solidFill>
                <a:schemeClr val="dk1"/>
              </a:solidFill>
              <a:latin typeface="Garamond"/>
              <a:ea typeface="Garamond"/>
              <a:cs typeface="Garamond"/>
              <a:sym typeface="Garamond"/>
            </a:endParaRPr>
          </a:p>
        </p:txBody>
      </p:sp>
      <p:pic>
        <p:nvPicPr>
          <p:cNvPr id="156" name="Google Shape;156;p21"/>
          <p:cNvPicPr preferRelativeResize="0"/>
          <p:nvPr/>
        </p:nvPicPr>
        <p:blipFill>
          <a:blip r:embed="rId3">
            <a:alphaModFix/>
          </a:blip>
          <a:stretch>
            <a:fillRect/>
          </a:stretch>
        </p:blipFill>
        <p:spPr>
          <a:xfrm>
            <a:off x="0" y="4447863"/>
            <a:ext cx="9144000" cy="695626"/>
          </a:xfrm>
          <a:prstGeom prst="rect">
            <a:avLst/>
          </a:prstGeom>
          <a:noFill/>
          <a:ln>
            <a:noFill/>
          </a:ln>
        </p:spPr>
      </p:pic>
      <p:graphicFrame>
        <p:nvGraphicFramePr>
          <p:cNvPr id="157" name="Google Shape;157;p21"/>
          <p:cNvGraphicFramePr/>
          <p:nvPr/>
        </p:nvGraphicFramePr>
        <p:xfrm>
          <a:off x="165500" y="2345013"/>
          <a:ext cx="3000000" cy="3000000"/>
        </p:xfrm>
        <a:graphic>
          <a:graphicData uri="http://schemas.openxmlformats.org/drawingml/2006/table">
            <a:tbl>
              <a:tblPr>
                <a:noFill/>
                <a:tableStyleId>{F1F04BA7-3F24-4465-986B-7C7B74CF2D71}</a:tableStyleId>
              </a:tblPr>
              <a:tblGrid>
                <a:gridCol w="642025"/>
                <a:gridCol w="769625"/>
                <a:gridCol w="769625"/>
                <a:gridCol w="769625"/>
              </a:tblGrid>
              <a:tr h="320225">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Lead Platform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396175">
                <a:tc>
                  <a:txBody>
                    <a:bodyPr/>
                    <a:lstStyle/>
                    <a:p>
                      <a:pPr indent="0" lvl="0" marL="0" rtl="0" algn="ctr">
                        <a:lnSpc>
                          <a:spcPct val="115000"/>
                        </a:lnSpc>
                        <a:spcBef>
                          <a:spcPts val="0"/>
                        </a:spcBef>
                        <a:spcAft>
                          <a:spcPts val="0"/>
                        </a:spcAft>
                        <a:buNone/>
                      </a:pPr>
                      <a:r>
                        <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1</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2</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3</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96175">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App</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12795</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1000</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28</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20225">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Unknown</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9345</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2989</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125</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20225">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Web</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9514</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2707</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Garamond"/>
                          <a:ea typeface="Garamond"/>
                          <a:cs typeface="Garamond"/>
                          <a:sym typeface="Garamond"/>
                        </a:rPr>
                        <a:t>108</a:t>
                      </a:r>
                      <a:endParaRPr sz="11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58" name="Google Shape;158;p21"/>
          <p:cNvGraphicFramePr/>
          <p:nvPr/>
        </p:nvGraphicFramePr>
        <p:xfrm>
          <a:off x="3229663" y="2303125"/>
          <a:ext cx="3000000" cy="3000000"/>
        </p:xfrm>
        <a:graphic>
          <a:graphicData uri="http://schemas.openxmlformats.org/drawingml/2006/table">
            <a:tbl>
              <a:tblPr>
                <a:noFill/>
                <a:tableStyleId>{F1F04BA7-3F24-4465-986B-7C7B74CF2D71}</a:tableStyleId>
              </a:tblPr>
              <a:tblGrid>
                <a:gridCol w="718950"/>
                <a:gridCol w="718950"/>
                <a:gridCol w="718950"/>
                <a:gridCol w="718950"/>
              </a:tblGrid>
              <a:tr h="365875">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Push Notifications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369275">
                <a:tc>
                  <a:txBody>
                    <a:bodyPr/>
                    <a:lstStyle/>
                    <a:p>
                      <a:pPr indent="0" lvl="0" marL="0" rtl="0" algn="ctr">
                        <a:lnSpc>
                          <a:spcPct val="115000"/>
                        </a:lnSpc>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536825">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No</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9347</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2990</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125</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536825">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Yes</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22307</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3706</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136</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graphicFrame>
        <p:nvGraphicFramePr>
          <p:cNvPr id="159" name="Google Shape;159;p21"/>
          <p:cNvGraphicFramePr/>
          <p:nvPr/>
        </p:nvGraphicFramePr>
        <p:xfrm>
          <a:off x="6218750" y="2303088"/>
          <a:ext cx="3000000" cy="3000000"/>
        </p:xfrm>
        <a:graphic>
          <a:graphicData uri="http://schemas.openxmlformats.org/drawingml/2006/table">
            <a:tbl>
              <a:tblPr>
                <a:noFill/>
                <a:tableStyleId>{F1F04BA7-3F24-4465-986B-7C7B74CF2D71}</a:tableStyleId>
              </a:tblPr>
              <a:tblGrid>
                <a:gridCol w="689975"/>
                <a:gridCol w="689975"/>
                <a:gridCol w="689975"/>
                <a:gridCol w="689975"/>
              </a:tblGrid>
              <a:tr h="365900">
                <a:tc gridSpan="4">
                  <a:txBody>
                    <a:bodyPr/>
                    <a:lstStyle/>
                    <a:p>
                      <a:pPr indent="0" lvl="0" marL="0" rtl="0" algn="ctr">
                        <a:lnSpc>
                          <a:spcPct val="115000"/>
                        </a:lnSpc>
                        <a:spcBef>
                          <a:spcPts val="0"/>
                        </a:spcBef>
                        <a:spcAft>
                          <a:spcPts val="0"/>
                        </a:spcAft>
                        <a:buNone/>
                      </a:pPr>
                      <a:r>
                        <a:rPr b="1" lang="en">
                          <a:latin typeface="Garamond"/>
                          <a:ea typeface="Garamond"/>
                          <a:cs typeface="Garamond"/>
                          <a:sym typeface="Garamond"/>
                        </a:rPr>
                        <a:t>Open Count Amount by Cluster</a:t>
                      </a:r>
                      <a:endParaRPr b="1">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hMerge="1"/>
                <a:tc hMerge="1"/>
                <a:tc hMerge="1"/>
              </a:tr>
              <a:tr h="560400">
                <a:tc>
                  <a:txBody>
                    <a:bodyPr/>
                    <a:lstStyle/>
                    <a:p>
                      <a:pPr indent="0" lvl="0" marL="0" rtl="0" algn="ctr">
                        <a:lnSpc>
                          <a:spcPct val="115000"/>
                        </a:lnSpc>
                        <a:spcBef>
                          <a:spcPts val="0"/>
                        </a:spcBef>
                        <a:spcAft>
                          <a:spcPts val="0"/>
                        </a:spcAft>
                        <a:buNone/>
                      </a:pPr>
                      <a:r>
                        <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2</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26800">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Value</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4.3</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14.1</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Garamond"/>
                          <a:ea typeface="Garamond"/>
                          <a:cs typeface="Garamond"/>
                          <a:sym typeface="Garamond"/>
                        </a:rPr>
                        <a:t>8.6</a:t>
                      </a:r>
                      <a:endParaRPr sz="1200">
                        <a:latin typeface="Garamond"/>
                        <a:ea typeface="Garamond"/>
                        <a:cs typeface="Garamond"/>
                        <a:sym typeface="Garamond"/>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