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A4A3A4"/>
          </p15:clr>
        </p15:guide>
        <p15:guide id="2" pos="325">
          <p15:clr>
            <a:srgbClr val="A4A3A4"/>
          </p15:clr>
        </p15:guide>
        <p15:guide id="3" pos="7401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402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r4dnuUg2WLS5/dqHfI80asBz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E7FCAE-E841-4377-B9B8-F47EEF130800}">
  <a:tblStyle styleId="{22E7FCAE-E841-4377-B9B8-F47EEF1308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325"/>
        <p:guide pos="7401"/>
        <p:guide pos="3840"/>
        <p:guide pos="40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/>
          <p:nvPr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28"/>
          <p:cNvSpPr txBox="1"/>
          <p:nvPr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2024년도 프로젝트평가 훈련기관 신청안내 </a:t>
            </a:r>
            <a:endParaRPr/>
          </a:p>
        </p:txBody>
      </p:sp>
      <p:sp>
        <p:nvSpPr>
          <p:cNvPr id="84" name="Google Shape;84;p28"/>
          <p:cNvSpPr txBox="1"/>
          <p:nvPr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hyperlink" Target="http://drive.google.com/file/d/1LsCg_XdVv5X67fcHnJjmOFEQMFYYVNqQ/view" TargetMode="External"/><Relationship Id="rId8" Type="http://schemas.openxmlformats.org/officeDocument/2006/relationships/image" Target="../media/image5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7.png"/><Relationship Id="rId9" Type="http://schemas.openxmlformats.org/officeDocument/2006/relationships/image" Target="../media/image24.png"/><Relationship Id="rId5" Type="http://schemas.openxmlformats.org/officeDocument/2006/relationships/image" Target="../media/image54.png"/><Relationship Id="rId6" Type="http://schemas.openxmlformats.org/officeDocument/2006/relationships/image" Target="../media/image7.png"/><Relationship Id="rId7" Type="http://schemas.openxmlformats.org/officeDocument/2006/relationships/image" Target="../media/image58.png"/><Relationship Id="rId8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28.png"/><Relationship Id="rId8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30.png"/><Relationship Id="rId13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36.png"/><Relationship Id="rId1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4.png"/><Relationship Id="rId13" Type="http://schemas.openxmlformats.org/officeDocument/2006/relationships/image" Target="../media/image46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33.png"/><Relationship Id="rId15" Type="http://schemas.openxmlformats.org/officeDocument/2006/relationships/image" Target="../media/image24.png"/><Relationship Id="rId14" Type="http://schemas.openxmlformats.org/officeDocument/2006/relationships/image" Target="../media/image26.png"/><Relationship Id="rId17" Type="http://schemas.openxmlformats.org/officeDocument/2006/relationships/image" Target="../media/image44.png"/><Relationship Id="rId16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5.png"/><Relationship Id="rId9" Type="http://schemas.openxmlformats.org/officeDocument/2006/relationships/image" Target="../media/image43.png"/><Relationship Id="rId5" Type="http://schemas.openxmlformats.org/officeDocument/2006/relationships/image" Target="../media/image30.png"/><Relationship Id="rId6" Type="http://schemas.openxmlformats.org/officeDocument/2006/relationships/image" Target="../media/image7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1.png"/><Relationship Id="rId9" Type="http://schemas.openxmlformats.org/officeDocument/2006/relationships/image" Target="../media/image50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49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5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5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48349" t="37985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3"/>
          <p:cNvGrpSpPr/>
          <p:nvPr/>
        </p:nvGrpSpPr>
        <p:grpSpPr>
          <a:xfrm>
            <a:off x="4367809" y="1370504"/>
            <a:ext cx="7115764" cy="1178134"/>
            <a:chOff x="6747213" y="1370504"/>
            <a:chExt cx="4736400" cy="1178134"/>
          </a:xfrm>
        </p:grpSpPr>
        <p:sp>
          <p:nvSpPr>
            <p:cNvPr id="92" name="Google Shape;92;p3"/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한컴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아카데미</a:t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3"/>
            <p:cNvSpPr txBox="1"/>
            <p:nvPr/>
          </p:nvSpPr>
          <p:spPr>
            <a:xfrm>
              <a:off x="6747213" y="1809738"/>
              <a:ext cx="4736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챗봇 개발 프로젝트</a:t>
              </a:r>
              <a:endParaRPr b="1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" name="Google Shape;94;p3"/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rPr>
              <a:t>K-Digital Training</a:t>
            </a:r>
            <a:endParaRPr b="1" sz="1600">
              <a:solidFill>
                <a:srgbClr val="3378C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60030" y="3915155"/>
            <a:ext cx="7469973" cy="368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6">
            <a:alphaModFix/>
          </a:blip>
          <a:srcRect b="17378" l="21662" r="0" t="1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3"/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98" name="Google Shape;98;p3"/>
            <p:cNvSpPr/>
            <p:nvPr/>
          </p:nvSpPr>
          <p:spPr>
            <a:xfrm>
              <a:off x="251139" y="1723399"/>
              <a:ext cx="1047217" cy="1047469"/>
            </a:xfrm>
            <a:custGeom>
              <a:rect b="b" l="l" r="r" t="t"/>
              <a:pathLst>
                <a:path extrusionOk="0" h="1047469" w="1047217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75650" y="2048162"/>
              <a:ext cx="397819" cy="397819"/>
            </a:xfrm>
            <a:custGeom>
              <a:rect b="b" l="l" r="r" t="t"/>
              <a:pathLst>
                <a:path extrusionOk="0" h="397819" w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0" name="Google Shape;10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8896" y="5508981"/>
            <a:ext cx="335776" cy="3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9990" y="5818556"/>
            <a:ext cx="321625" cy="32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3"/>
          <p:cNvGrpSpPr/>
          <p:nvPr/>
        </p:nvGrpSpPr>
        <p:grpSpPr>
          <a:xfrm>
            <a:off x="6747213" y="3882051"/>
            <a:ext cx="5236182" cy="1546937"/>
            <a:chOff x="6768048" y="3882051"/>
            <a:chExt cx="5236182" cy="1546937"/>
          </a:xfrm>
        </p:grpSpPr>
        <p:pic>
          <p:nvPicPr>
            <p:cNvPr id="103" name="Google Shape;103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10800000">
              <a:off x="6768048" y="3882051"/>
              <a:ext cx="1663769" cy="704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3"/>
            <p:cNvSpPr txBox="1"/>
            <p:nvPr/>
          </p:nvSpPr>
          <p:spPr>
            <a:xfrm>
              <a:off x="6831823" y="4104325"/>
              <a:ext cx="51585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TEAM 1조</a:t>
              </a:r>
              <a:r>
                <a:rPr b="1" lang="ko-KR" sz="24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r>
                <a:rPr b="1" lang="ko-KR" sz="24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챗봇 개발</a:t>
              </a:r>
              <a:endParaRPr/>
            </a:p>
            <a:p>
              <a:pPr indent="0" lvl="0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팀원 : 왕태영</a:t>
              </a:r>
              <a:endPara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6845730" y="5121188"/>
              <a:ext cx="5158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[멘토] </a:t>
              </a: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김민수</a:t>
              </a:r>
              <a:endPara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3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1" name="Google Shape;481;p13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482" name="Google Shape;482;p13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" name="Google Shape;483;p13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484" name="Google Shape;484;p13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13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13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488" name="Google Shape;488;p13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시연영상</a:t>
              </a:r>
              <a:endParaRPr b="1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0" name="Google Shape;490;p13"/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⑤ 시연 동영상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1" name="Google Shape;491;p13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13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493" name="Google Shape;49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5" name="Google Shape;495;p13" title="Easy_Chat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925" y="2330650"/>
            <a:ext cx="6948902" cy="35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3"/>
          <p:cNvSpPr txBox="1"/>
          <p:nvPr/>
        </p:nvSpPr>
        <p:spPr>
          <a:xfrm>
            <a:off x="7541312" y="2699758"/>
            <a:ext cx="385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1"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STT : 사용자 음성인식 후 텍스트로 변환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응답 생성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TTS : 챗봇의 응답을 음성으로 변환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챗봇 음성 속도 조절 및 다운로드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대화내역 저장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4"/>
          <p:cNvPicPr preferRelativeResize="0"/>
          <p:nvPr/>
        </p:nvPicPr>
        <p:blipFill rotWithShape="1">
          <a:blip r:embed="rId4">
            <a:alphaModFix/>
          </a:blip>
          <a:srcRect b="22185" l="1" r="2095" t="0"/>
          <a:stretch/>
        </p:blipFill>
        <p:spPr>
          <a:xfrm rot="-5400000">
            <a:off x="10645617" y="3135340"/>
            <a:ext cx="2550875" cy="54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4"/>
          <p:cNvPicPr preferRelativeResize="0"/>
          <p:nvPr/>
        </p:nvPicPr>
        <p:blipFill rotWithShape="1">
          <a:blip r:embed="rId5">
            <a:alphaModFix/>
          </a:blip>
          <a:srcRect b="0" l="0" r="51762" t="5760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4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5" name="Google Shape;505;p14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506" name="Google Shape;506;p14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14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자체 평가 의견</a:t>
              </a:r>
              <a:endParaRPr/>
            </a:p>
          </p:txBody>
        </p:sp>
        <p:sp>
          <p:nvSpPr>
            <p:cNvPr id="508" name="Google Shape;508;p14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9" name="Google Shape;509;p14"/>
          <p:cNvPicPr preferRelativeResize="0"/>
          <p:nvPr/>
        </p:nvPicPr>
        <p:blipFill rotWithShape="1">
          <a:blip r:embed="rId6">
            <a:alphaModFix amt="27000"/>
          </a:blip>
          <a:srcRect b="0" l="0" r="0" t="0"/>
          <a:stretch/>
        </p:blipFill>
        <p:spPr>
          <a:xfrm flipH="1">
            <a:off x="0" y="2130850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p14"/>
          <p:cNvGrpSpPr/>
          <p:nvPr/>
        </p:nvGrpSpPr>
        <p:grpSpPr>
          <a:xfrm>
            <a:off x="541891" y="1430219"/>
            <a:ext cx="11108224" cy="585000"/>
            <a:chOff x="541891" y="1430219"/>
            <a:chExt cx="11108224" cy="585000"/>
          </a:xfrm>
        </p:grpSpPr>
        <p:sp>
          <p:nvSpPr>
            <p:cNvPr id="511" name="Google Shape;511;p14"/>
            <p:cNvSpPr txBox="1"/>
            <p:nvPr/>
          </p:nvSpPr>
          <p:spPr>
            <a:xfrm>
              <a:off x="743615" y="1430219"/>
              <a:ext cx="10906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 의도와의 부합 정도 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실무 활용 가능 정도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달성도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완성도</a:t>
              </a:r>
              <a:b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3" name="Google Shape;513;p14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4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14"/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516" name="Google Shape;516;p14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8" name="Google Shape;518;p14"/>
            <p:cNvSpPr txBox="1"/>
            <p:nvPr/>
          </p:nvSpPr>
          <p:spPr>
            <a:xfrm>
              <a:off x="758026" y="2900049"/>
              <a:ext cx="5052000" cy="8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결과물에 대한 완성도 평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</a:t>
              </a:r>
              <a:r>
                <a:rPr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(10점 만점)</a:t>
              </a:r>
              <a:endParaRPr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스크롤 기능이나 UI적 요소 및 챗봇의 응답 속도 등을 고려하여 70% 목표치 달성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9" name="Google Shape;519;p14"/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520" name="Google Shape;520;p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FFD85C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2" name="Google Shape;522;p14"/>
            <p:cNvSpPr txBox="1"/>
            <p:nvPr/>
          </p:nvSpPr>
          <p:spPr>
            <a:xfrm>
              <a:off x="912406" y="5019135"/>
              <a:ext cx="4623000" cy="8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추후 개선점이나 보완할 점</a:t>
              </a:r>
              <a:r>
                <a:rPr b="1" lang="ko-KR" sz="1800">
                  <a:solidFill>
                    <a:srgbClr val="FFD85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 내용 정리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UI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 스크롤 기능, 응답 복사 기능, 챗봇의 응답 속도 부분에서 개선 필요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3" name="Google Shape;523;p14"/>
          <p:cNvGrpSpPr/>
          <p:nvPr/>
        </p:nvGrpSpPr>
        <p:grpSpPr>
          <a:xfrm>
            <a:off x="6396215" y="4490910"/>
            <a:ext cx="5363941" cy="1858725"/>
            <a:chOff x="6396215" y="4490910"/>
            <a:chExt cx="5363941" cy="1858725"/>
          </a:xfrm>
        </p:grpSpPr>
        <p:sp>
          <p:nvSpPr>
            <p:cNvPr id="524" name="Google Shape;524;p14"/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p14"/>
            <p:cNvSpPr txBox="1"/>
            <p:nvPr/>
          </p:nvSpPr>
          <p:spPr>
            <a:xfrm>
              <a:off x="6747148" y="4638135"/>
              <a:ext cx="4623000" cy="17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느낀 점이나 경험한 성과</a:t>
              </a:r>
              <a:r>
                <a:rPr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(경력 계획 등과 연관) </a:t>
              </a:r>
              <a:endParaRPr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혼자서 간단한 대화를 할 수 있는 챗봇을 구현했다는 점이 제게 고무적이었습니다. 또한, 이번 프로젝트를 기반으로 내비게이션 기능이 있는 SDV용 챗봇을 개발하고 싶다는 목표가 생겼습니다.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7" name="Google Shape;527;p14"/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528" name="Google Shape;528;p14"/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FFD85C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0" name="Google Shape;530;p14"/>
            <p:cNvSpPr txBox="1"/>
            <p:nvPr/>
          </p:nvSpPr>
          <p:spPr>
            <a:xfrm>
              <a:off x="6636060" y="2595249"/>
              <a:ext cx="4995600" cy="10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잘한 </a:t>
              </a:r>
              <a:r>
                <a:rPr b="1" lang="ko-KR" sz="18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부분과 아쉬운 점</a:t>
              </a:r>
              <a:endParaRPr b="1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오픈소스로 생각보다 원활한 챗봇을 만든 것은 좋지만, 다음에 비슷한 프로젝트를 한다면 API를 사용하여 응답속도를 높이는 것을 고려하는 게 좋을 것 같다.</a:t>
              </a:r>
              <a:endParaRPr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31" name="Google Shape;53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800000">
            <a:off x="378147" y="4327165"/>
            <a:ext cx="138413" cy="138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14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33" name="Google Shape;533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23907" l="0" r="27522" t="0"/>
          <a:stretch/>
        </p:blipFill>
        <p:spPr>
          <a:xfrm flipH="1" rot="10800000">
            <a:off x="7546066" y="-1"/>
            <a:ext cx="4645934" cy="3296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4"/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13" name="Google Shape;113;p4"/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 차</a:t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6242098" y="2376075"/>
            <a:ext cx="4444763" cy="585000"/>
            <a:chOff x="6242098" y="2376075"/>
            <a:chExt cx="4444763" cy="585000"/>
          </a:xfrm>
        </p:grpSpPr>
        <p:sp>
          <p:nvSpPr>
            <p:cNvPr id="116" name="Google Shape;116;p4"/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6242098" y="2376075"/>
              <a:ext cx="771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</a:rPr>
                <a:t>0</a:t>
              </a: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4"/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19" name="Google Shape;119;p4"/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팀 구성 및 역할</a:t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22" name="Google Shape;122;p4"/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절차 및 방법</a:t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125" name="Google Shape;125;p4"/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4"/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128" name="Google Shape;128;p4"/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자체 평가 의견</a:t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4"/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042684" y="4289182"/>
            <a:ext cx="1428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73038" y="1555170"/>
            <a:ext cx="233362" cy="2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700000">
            <a:off x="11933337" y="302760"/>
            <a:ext cx="343679" cy="343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4"/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135" name="Google Shape;135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6588" y="1824462"/>
              <a:ext cx="320555" cy="304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6" name="Google Shape;146;p5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147" name="Google Shape;147;p5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5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152" name="Google Shape;152;p5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 및 기대효과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5">
            <a:alphaModFix/>
          </a:blip>
          <a:srcRect b="0" l="34974" r="0" t="0"/>
          <a:stretch/>
        </p:blipFill>
        <p:spPr>
          <a:xfrm rot="-6939650">
            <a:off x="1714" y="5530566"/>
            <a:ext cx="1452422" cy="91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34300">
            <a:off x="8621099" y="4762217"/>
            <a:ext cx="3710393" cy="186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1327648">
            <a:off x="386995" y="5443343"/>
            <a:ext cx="186904" cy="20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9">
            <a:alphaModFix/>
          </a:blip>
          <a:srcRect b="0" l="44921" r="0" t="0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10">
            <a:alphaModFix/>
          </a:blip>
          <a:srcRect b="0" l="45412" r="0" t="0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5934670"/>
            <a:ext cx="12192000" cy="92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72484" y="2240918"/>
            <a:ext cx="149373" cy="1493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5"/>
          <p:cNvGrpSpPr/>
          <p:nvPr/>
        </p:nvGrpSpPr>
        <p:grpSpPr>
          <a:xfrm>
            <a:off x="7339013" y="2344962"/>
            <a:ext cx="2122307" cy="3832181"/>
            <a:chOff x="7348911" y="2344962"/>
            <a:chExt cx="2122307" cy="3832181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192766" y="2344962"/>
              <a:ext cx="418718" cy="380422"/>
              <a:chOff x="427587" y="2066948"/>
              <a:chExt cx="912263" cy="828829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" name="Google Shape;172;p5"/>
            <p:cNvSpPr txBox="1"/>
            <p:nvPr/>
          </p:nvSpPr>
          <p:spPr>
            <a:xfrm>
              <a:off x="7557944" y="2907642"/>
              <a:ext cx="1704300" cy="7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b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구조</a:t>
              </a:r>
              <a:endParaRPr b="1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487200" y="2344962"/>
            <a:ext cx="2127007" cy="3832181"/>
            <a:chOff x="497098" y="2344962"/>
            <a:chExt cx="2127007" cy="3832181"/>
          </a:xfrm>
        </p:grpSpPr>
        <p:grpSp>
          <p:nvGrpSpPr>
            <p:cNvPr id="174" name="Google Shape;174;p5"/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</p:grpSpPr>
          <p:sp>
            <p:nvSpPr>
              <p:cNvPr id="175" name="Google Shape;175;p5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7" name="Google Shape;177;p5"/>
            <p:cNvSpPr txBox="1"/>
            <p:nvPr/>
          </p:nvSpPr>
          <p:spPr>
            <a:xfrm>
              <a:off x="497098" y="2724450"/>
              <a:ext cx="2127000" cy="9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주제 및 선정 배경, 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기획의도</a:t>
              </a:r>
              <a:endParaRPr/>
            </a:p>
          </p:txBody>
        </p:sp>
        <p:grpSp>
          <p:nvGrpSpPr>
            <p:cNvPr id="178" name="Google Shape;178;p5"/>
            <p:cNvGrpSpPr/>
            <p:nvPr/>
          </p:nvGrpSpPr>
          <p:grpSpPr>
            <a:xfrm>
              <a:off x="1388467" y="2344962"/>
              <a:ext cx="418718" cy="416501"/>
              <a:chOff x="427587" y="2066948"/>
              <a:chExt cx="912263" cy="907435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" name="Google Shape;181;p5"/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p5"/>
            <p:cNvSpPr txBox="1"/>
            <p:nvPr/>
          </p:nvSpPr>
          <p:spPr>
            <a:xfrm>
              <a:off x="501798" y="3767225"/>
              <a:ext cx="2122200" cy="23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8450" lvl="0" marL="4572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Char char="-"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 : 음성 인식 기반 AI 챗봇 ‘SelenaAI’ 개발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Char char="-"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선정 배경 : 사용자 중심의 편리한 대화 경험 제공하기 위해 실시간 음성인식 및 변환이 가능한 챗봇 개발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Char char="-"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기획의도 : 실시간 음성 처리와 자연스러운 응답으로 사용자 몰입감 향상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3" name="Google Shape;183;p5"/>
          <p:cNvGrpSpPr/>
          <p:nvPr/>
        </p:nvGrpSpPr>
        <p:grpSpPr>
          <a:xfrm>
            <a:off x="2774271" y="2344962"/>
            <a:ext cx="2122307" cy="3832181"/>
            <a:chOff x="2784169" y="2344962"/>
            <a:chExt cx="2122307" cy="3832181"/>
          </a:xfrm>
        </p:grpSpPr>
        <p:grpSp>
          <p:nvGrpSpPr>
            <p:cNvPr id="184" name="Google Shape;184;p5"/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7" name="Google Shape;187;p5"/>
            <p:cNvGrpSpPr/>
            <p:nvPr/>
          </p:nvGrpSpPr>
          <p:grpSpPr>
            <a:xfrm>
              <a:off x="3677916" y="2344962"/>
              <a:ext cx="418718" cy="380422"/>
              <a:chOff x="427587" y="2066948"/>
              <a:chExt cx="912263" cy="828829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0" name="Google Shape;190;p5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" name="Google Shape;191;p5"/>
            <p:cNvSpPr txBox="1"/>
            <p:nvPr/>
          </p:nvSpPr>
          <p:spPr>
            <a:xfrm>
              <a:off x="2993202" y="2907642"/>
              <a:ext cx="1704300" cy="7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b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내용 </a:t>
              </a:r>
              <a:endParaRPr/>
            </a:p>
          </p:txBody>
        </p:sp>
      </p:grpSp>
      <p:grpSp>
        <p:nvGrpSpPr>
          <p:cNvPr id="192" name="Google Shape;192;p5"/>
          <p:cNvGrpSpPr/>
          <p:nvPr/>
        </p:nvGrpSpPr>
        <p:grpSpPr>
          <a:xfrm>
            <a:off x="5056642" y="2344962"/>
            <a:ext cx="2122307" cy="3832181"/>
            <a:chOff x="5066540" y="2344962"/>
            <a:chExt cx="2122307" cy="3832181"/>
          </a:xfrm>
        </p:grpSpPr>
        <p:grpSp>
          <p:nvGrpSpPr>
            <p:cNvPr id="193" name="Google Shape;193;p5"/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</p:grpSpPr>
          <p:sp>
            <p:nvSpPr>
              <p:cNvPr id="194" name="Google Shape;194;p5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6" name="Google Shape;196;p5"/>
            <p:cNvGrpSpPr/>
            <p:nvPr/>
          </p:nvGrpSpPr>
          <p:grpSpPr>
            <a:xfrm>
              <a:off x="5913116" y="2344962"/>
              <a:ext cx="418718" cy="380422"/>
              <a:chOff x="427587" y="2066948"/>
              <a:chExt cx="912263" cy="828829"/>
            </a:xfrm>
          </p:grpSpPr>
          <p:sp>
            <p:nvSpPr>
              <p:cNvPr id="197" name="Google Shape;197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p5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" name="Google Shape;200;p5"/>
            <p:cNvSpPr txBox="1"/>
            <p:nvPr/>
          </p:nvSpPr>
          <p:spPr>
            <a:xfrm>
              <a:off x="5275573" y="2907642"/>
              <a:ext cx="17043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 장비 및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재료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9621385" y="2344962"/>
            <a:ext cx="2122307" cy="3832181"/>
            <a:chOff x="9631283" y="2344962"/>
            <a:chExt cx="2122307" cy="3832181"/>
          </a:xfrm>
        </p:grpSpPr>
        <p:grpSp>
          <p:nvGrpSpPr>
            <p:cNvPr id="202" name="Google Shape;202;p5"/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</p:grpSpPr>
          <p:sp>
            <p:nvSpPr>
              <p:cNvPr id="203" name="Google Shape;203;p5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5" name="Google Shape;205;p5"/>
            <p:cNvGrpSpPr/>
            <p:nvPr/>
          </p:nvGrpSpPr>
          <p:grpSpPr>
            <a:xfrm>
              <a:off x="10477859" y="2344962"/>
              <a:ext cx="418718" cy="380422"/>
              <a:chOff x="427587" y="2066948"/>
              <a:chExt cx="912263" cy="828829"/>
            </a:xfrm>
          </p:grpSpPr>
          <p:sp>
            <p:nvSpPr>
              <p:cNvPr id="206" name="Google Shape;206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Google Shape;208;p5"/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" name="Google Shape;209;p5"/>
            <p:cNvSpPr txBox="1"/>
            <p:nvPr/>
          </p:nvSpPr>
          <p:spPr>
            <a:xfrm>
              <a:off x="9833059" y="2907642"/>
              <a:ext cx="17043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활용방안 및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 효과</a:t>
              </a:r>
              <a:endParaRPr/>
            </a:p>
          </p:txBody>
        </p:sp>
      </p:grpSp>
      <p:grpSp>
        <p:nvGrpSpPr>
          <p:cNvPr id="210" name="Google Shape;210;p5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211" name="Google Shape;211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5"/>
          <p:cNvSpPr txBox="1"/>
          <p:nvPr/>
        </p:nvSpPr>
        <p:spPr>
          <a:xfrm>
            <a:off x="2774462" y="3725939"/>
            <a:ext cx="2122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음성인식(STT) :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faster_whisper로 6초 이내 음성 캡처 및 변환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챗봇 엔진 :  OpenAI GPT-4-turbo 기반 자연스러운 대화 응답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음성변환(TTS) : gTTS로 한국어 음성 출력, 실시간 스트리밍 제공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: Streamlit 기반 직관적 인터페이스, 대화 이력 표시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7357587" y="3844277"/>
            <a:ext cx="21222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임포트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st.set_page_config를 활용하여 환경 설정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HTML, CSS, JS를 활용하여 UI 구성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STT : faster_whisper 캐싱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챗봇 엔진 호출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TTS : gTTS로 MP3 생성 및 재생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5066013" y="3800575"/>
            <a:ext cx="212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: Vultr, Gabia 활용한 Ubuntu 활용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 : Python 3.12 및 Streamlit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: faster_whisper, OpenAI API, gTTS, sounddevice, numpy, scipy, pyaudio, python-dotenv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개발도구 : VScode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9621374" y="3812652"/>
            <a:ext cx="21222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일상 생활을 지원하는 개인 비서로 사용 가능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즉각적인 피드백이 가능하여, 교육 업계에서 사용 가능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음성기반 FAQ 응대 및 24/7 상담 가능할 것으로 기대하여 비지니스에서도 사용 가능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3" name="Google Shape;223;p6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4" name="Google Shape;224;p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팀 구성 및 역할</a:t>
              </a:r>
              <a:endParaRPr/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7" name="Google Shape;227;p6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6"/>
          <p:cNvGrpSpPr/>
          <p:nvPr/>
        </p:nvGrpSpPr>
        <p:grpSpPr>
          <a:xfrm>
            <a:off x="541891" y="1430219"/>
            <a:ext cx="10526224" cy="369300"/>
            <a:chOff x="541891" y="1430219"/>
            <a:chExt cx="10526224" cy="369300"/>
          </a:xfrm>
        </p:grpSpPr>
        <p:sp>
          <p:nvSpPr>
            <p:cNvPr id="229" name="Google Shape;229;p6"/>
            <p:cNvSpPr txBox="1"/>
            <p:nvPr/>
          </p:nvSpPr>
          <p:spPr>
            <a:xfrm>
              <a:off x="743615" y="1430219"/>
              <a:ext cx="10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팀원 및 멘토</a:t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1" name="Google Shape;231;p6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6"/>
          <p:cNvGraphicFramePr/>
          <p:nvPr/>
        </p:nvGraphicFramePr>
        <p:xfrm>
          <a:off x="524528" y="27218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{22E7FCAE-E841-4377-B9B8-F47EEF130800}</a:tableStyleId>
              </a:tblPr>
              <a:tblGrid>
                <a:gridCol w="2244075"/>
                <a:gridCol w="1498600"/>
                <a:gridCol w="7475600"/>
              </a:tblGrid>
              <a:tr h="56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훈련생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업무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9803"/>
                      </a:srgbClr>
                    </a:solidFill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왕태영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PM(Project Manager)</a:t>
                      </a:r>
                      <a:endParaRPr b="1" sz="160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AI 엔지니어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구축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김민수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멘토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4" name="Google Shape;234;p6"/>
          <p:cNvPicPr preferRelativeResize="0"/>
          <p:nvPr/>
        </p:nvPicPr>
        <p:blipFill rotWithShape="1">
          <a:blip r:embed="rId5">
            <a:alphaModFix/>
          </a:blip>
          <a:srcRect b="0" l="34974" r="0" t="0"/>
          <a:stretch/>
        </p:blipFill>
        <p:spPr>
          <a:xfrm rot="-6939650">
            <a:off x="1714" y="5530566"/>
            <a:ext cx="1452422" cy="91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4453" y="6126651"/>
            <a:ext cx="109959" cy="109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6"/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237" name="Google Shape;237;p6"/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Google Shape;239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"/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200"/>
                <a:buFont typeface="Noto Sans Symbols"/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아이디어 제안</a:t>
              </a: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</p:txBody>
        </p:sp>
      </p:grpSp>
      <p:grpSp>
        <p:nvGrpSpPr>
          <p:cNvPr id="241" name="Google Shape;241;p6"/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242" name="Google Shape;242;p6"/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기술 스택 선정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5" name="Google Shape;245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6"/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작성 및 테스트</a:t>
            </a:r>
            <a:endParaRPr b="1" sz="12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93097" y="4335700"/>
            <a:ext cx="216867" cy="193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6"/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251" name="Google Shape;251;p6"/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HTML,CSS,JS 커스텀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6"/>
          <p:cNvGrpSpPr/>
          <p:nvPr/>
        </p:nvGrpSpPr>
        <p:grpSpPr>
          <a:xfrm>
            <a:off x="7579407" y="4996025"/>
            <a:ext cx="2713128" cy="461700"/>
            <a:chOff x="7579407" y="4996025"/>
            <a:chExt cx="2713128" cy="461700"/>
          </a:xfrm>
        </p:grpSpPr>
        <p:sp>
          <p:nvSpPr>
            <p:cNvPr id="256" name="Google Shape;256;p6"/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7938050" y="4996025"/>
              <a:ext cx="2354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st.session_state로 대화 이력 유지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9" name="Google Shape;259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6"/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261" name="Google Shape;261;p6"/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서버 설정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4" name="Google Shape;264;p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6"/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266" name="Google Shape;266;p6"/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 선정 피드백, 프로젝트  질의응답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9" name="Google Shape;269;p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6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271" name="Google Shape;271;p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3" name="Google Shape;273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434300">
            <a:off x="8621099" y="4762217"/>
            <a:ext cx="3710393" cy="186948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6"/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rgbClr val="F2F2F2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700000">
            <a:off x="11833039" y="5062495"/>
            <a:ext cx="154011" cy="15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7"/>
          <p:cNvPicPr preferRelativeResize="0"/>
          <p:nvPr/>
        </p:nvPicPr>
        <p:blipFill rotWithShape="1">
          <a:blip r:embed="rId4">
            <a:alphaModFix/>
          </a:blip>
          <a:srcRect b="0" l="0" r="36132" t="4365"/>
          <a:stretch/>
        </p:blipFill>
        <p:spPr>
          <a:xfrm flipH="1" rot="-5400000">
            <a:off x="-70596" y="5743970"/>
            <a:ext cx="1184627" cy="1043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7"/>
          <p:cNvPicPr preferRelativeResize="0"/>
          <p:nvPr/>
        </p:nvPicPr>
        <p:blipFill rotWithShape="1">
          <a:blip r:embed="rId5">
            <a:alphaModFix/>
          </a:blip>
          <a:srcRect b="36588" l="0" r="16078" t="0"/>
          <a:stretch/>
        </p:blipFill>
        <p:spPr>
          <a:xfrm rot="-5400000">
            <a:off x="8716891" y="2969799"/>
            <a:ext cx="4528064" cy="242215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4" name="Google Shape;284;p7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85" name="Google Shape;285;p7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절차 및 방법</a:t>
              </a:r>
              <a:endParaRPr/>
            </a:p>
          </p:txBody>
        </p:sp>
        <p:sp>
          <p:nvSpPr>
            <p:cNvPr id="287" name="Google Shape;287;p7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8" name="Google Shape;288;p7"/>
          <p:cNvPicPr preferRelativeResize="0"/>
          <p:nvPr/>
        </p:nvPicPr>
        <p:blipFill rotWithShape="1">
          <a:blip r:embed="rId6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7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0" name="Google Shape;290;p7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프로젝트의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사전 기획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및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완료</a:t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293" name="Google Shape;293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7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p7"/>
          <p:cNvGraphicFramePr/>
          <p:nvPr/>
        </p:nvGraphicFramePr>
        <p:xfrm>
          <a:off x="524528" y="2832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{22E7FCAE-E841-4377-B9B8-F47EEF130800}</a:tableStyleId>
              </a:tblPr>
              <a:tblGrid>
                <a:gridCol w="1494775"/>
                <a:gridCol w="2324100"/>
                <a:gridCol w="5153025"/>
                <a:gridCol w="2246375"/>
              </a:tblGrid>
              <a:tr h="38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활동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4705"/>
                      </a:srgb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기획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(월) ~ 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아이디어 선정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 작성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(월) ~ 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테스트를 통한 코드 수정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 설정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~ 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2550" lvl="0" marL="17145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</a:rPr>
                        <a:t>Ubuntu 서버 구축</a:t>
                      </a:r>
                      <a:endParaRPr b="1" i="0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개선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(월) ~ 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팀별 중간보고 실시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구축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~ 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최적화, 오류 수정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개발기간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(월) ~ 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b="1" lang="ko-KR" sz="12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(금)(총 7주)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8" name="Google Shape;29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625" y="5477900"/>
            <a:ext cx="124936" cy="124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7"/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302" name="Google Shape;302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4" name="Google Shape;304;p7"/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프로젝트 기획 및 주제 선정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05" name="Google Shape;305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7"/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307" name="Google Shape;307;p7"/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308" name="Google Shape;308;p7"/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309" name="Google Shape;309;p7"/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1" name="Google Shape;311;p7"/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기획안 작성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12" name="Google Shape;312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3" name="Google Shape;313;p7"/>
          <p:cNvGrpSpPr/>
          <p:nvPr/>
        </p:nvGrpSpPr>
        <p:grpSpPr>
          <a:xfrm>
            <a:off x="4574111" y="3841157"/>
            <a:ext cx="2474708" cy="326913"/>
            <a:chOff x="4574111" y="3841157"/>
            <a:chExt cx="2474708" cy="326913"/>
          </a:xfrm>
        </p:grpSpPr>
        <p:grpSp>
          <p:nvGrpSpPr>
            <p:cNvPr id="314" name="Google Shape;314;p7"/>
            <p:cNvGrpSpPr/>
            <p:nvPr/>
          </p:nvGrpSpPr>
          <p:grpSpPr>
            <a:xfrm>
              <a:off x="4574111" y="3841157"/>
              <a:ext cx="2474708" cy="326913"/>
              <a:chOff x="4665551" y="3307757"/>
              <a:chExt cx="2474708" cy="326913"/>
            </a:xfrm>
          </p:grpSpPr>
          <p:grpSp>
            <p:nvGrpSpPr>
              <p:cNvPr id="315" name="Google Shape;315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316" name="Google Shape;316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8" name="Google Shape;318;p7"/>
              <p:cNvSpPr txBox="1"/>
              <p:nvPr/>
            </p:nvSpPr>
            <p:spPr>
              <a:xfrm>
                <a:off x="5018659" y="3340188"/>
                <a:ext cx="21216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필요한 라이브러리 확인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19" name="Google Shape;319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Google Shape;320;p7"/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321" name="Google Shape;321;p7"/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322" name="Google Shape;322;p7"/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323" name="Google Shape;323;p7"/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5" name="Google Shape;325;p7"/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F3F3F"/>
                    </a:solidFill>
                  </a:rPr>
                  <a:t>코드 테스트</a:t>
                </a:r>
                <a:endParaRPr b="1" sz="1200">
                  <a:solidFill>
                    <a:srgbClr val="3F3F3F"/>
                  </a:solidFill>
                </a:endParaRPr>
              </a:p>
            </p:txBody>
          </p:sp>
        </p:grpSp>
        <p:pic>
          <p:nvPicPr>
            <p:cNvPr id="326" name="Google Shape;326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7"/>
          <p:cNvGrpSpPr/>
          <p:nvPr/>
        </p:nvGrpSpPr>
        <p:grpSpPr>
          <a:xfrm>
            <a:off x="4574111" y="4326025"/>
            <a:ext cx="2697315" cy="461700"/>
            <a:chOff x="4574111" y="4326025"/>
            <a:chExt cx="2697315" cy="461700"/>
          </a:xfrm>
        </p:grpSpPr>
        <p:grpSp>
          <p:nvGrpSpPr>
            <p:cNvPr id="328" name="Google Shape;328;p7"/>
            <p:cNvGrpSpPr/>
            <p:nvPr/>
          </p:nvGrpSpPr>
          <p:grpSpPr>
            <a:xfrm>
              <a:off x="4574111" y="4326025"/>
              <a:ext cx="2697315" cy="461700"/>
              <a:chOff x="4665551" y="3263988"/>
              <a:chExt cx="2697315" cy="461700"/>
            </a:xfrm>
          </p:grpSpPr>
          <p:grpSp>
            <p:nvGrpSpPr>
              <p:cNvPr id="329" name="Google Shape;329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330" name="Google Shape;330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2" name="Google Shape;332;p7"/>
              <p:cNvSpPr txBox="1"/>
              <p:nvPr/>
            </p:nvSpPr>
            <p:spPr>
              <a:xfrm>
                <a:off x="5018666" y="3263988"/>
                <a:ext cx="2344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Gabia 도메인 및 Vultr 서버 구축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33" name="Google Shape;33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7"/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335" name="Google Shape;335;p7"/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336" name="Google Shape;336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337" name="Google Shape;337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9" name="Google Shape;339;p7"/>
              <p:cNvSpPr txBox="1"/>
              <p:nvPr/>
            </p:nvSpPr>
            <p:spPr>
              <a:xfrm>
                <a:off x="5018659" y="3340188"/>
                <a:ext cx="19716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HTML,CSS,JS 커스텀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40" name="Google Shape;340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" name="Google Shape;341;p7"/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342" name="Google Shape;342;p7"/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343" name="Google Shape;343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344" name="Google Shape;344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6" name="Google Shape;346;p7"/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A3838"/>
                  </a:buClr>
                  <a:buSzPts val="1200"/>
                  <a:buFont typeface="Arial"/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모바일 서비스 시스템 설계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47" name="Google Shape;347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" name="Google Shape;348;p7"/>
          <p:cNvGrpSpPr/>
          <p:nvPr/>
        </p:nvGrpSpPr>
        <p:grpSpPr>
          <a:xfrm>
            <a:off x="7383738" y="5427069"/>
            <a:ext cx="1936807" cy="326914"/>
            <a:chOff x="7383738" y="5427069"/>
            <a:chExt cx="1936807" cy="326914"/>
          </a:xfrm>
        </p:grpSpPr>
        <p:grpSp>
          <p:nvGrpSpPr>
            <p:cNvPr id="349" name="Google Shape;349;p7"/>
            <p:cNvGrpSpPr/>
            <p:nvPr/>
          </p:nvGrpSpPr>
          <p:grpSpPr>
            <a:xfrm>
              <a:off x="7383738" y="5427069"/>
              <a:ext cx="1936807" cy="326914"/>
              <a:chOff x="4665552" y="3307757"/>
              <a:chExt cx="1936807" cy="326914"/>
            </a:xfrm>
          </p:grpSpPr>
          <p:grpSp>
            <p:nvGrpSpPr>
              <p:cNvPr id="350" name="Google Shape;350;p7"/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351" name="Google Shape;351;p7"/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3" name="Google Shape;353;p7"/>
              <p:cNvSpPr txBox="1"/>
              <p:nvPr/>
            </p:nvSpPr>
            <p:spPr>
              <a:xfrm>
                <a:off x="5018659" y="3340188"/>
                <a:ext cx="15837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모바일 플랫폼 구현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354" name="Google Shape;354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8"/>
          <p:cNvPicPr preferRelativeResize="0"/>
          <p:nvPr/>
        </p:nvPicPr>
        <p:blipFill rotWithShape="1">
          <a:blip r:embed="rId4">
            <a:alphaModFix/>
          </a:blip>
          <a:srcRect b="11486" l="0" r="5078" t="0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8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2" name="Google Shape;362;p8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363" name="Google Shape;363;p8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8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365" name="Google Shape;365;p8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6" name="Google Shape;366;p8"/>
          <p:cNvPicPr preferRelativeResize="0"/>
          <p:nvPr/>
        </p:nvPicPr>
        <p:blipFill rotWithShape="1">
          <a:blip r:embed="rId5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8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368" name="Google Shape;368;p8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결과물이 도출된 과정</a:t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0" name="Google Shape;370;p8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8"/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73" name="Google Shape;373;p8"/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>
                <a:gd fmla="val 16667" name="adj"/>
              </a:avLst>
            </a:prstGeom>
            <a:solidFill>
              <a:srgbClr val="3378C8"/>
            </a:solidFill>
            <a:ln>
              <a:noFill/>
            </a:ln>
            <a:effectLst>
              <a:outerShdw rotWithShape="0" algn="tl" dir="27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8"/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이어지는 예시는 하나의 사례 제공을 위해서 간단하게 제시한 것이므로 </a:t>
              </a:r>
              <a:r>
                <a:rPr b="1" lang="ko-KR" sz="1400">
                  <a:solidFill>
                    <a:srgbClr val="FFD85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성격에 따라 보다 자세하게 작성</a:t>
              </a:r>
              <a:endParaRPr b="1" sz="1400">
                <a:solidFill>
                  <a:srgbClr val="FFD85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5" name="Google Shape;375;p8"/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376" name="Google Shape;376;p8"/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" name="Google Shape;377;p8"/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378C8"/>
                    </a:solidFill>
                    <a:latin typeface="Arial"/>
                    <a:ea typeface="Arial"/>
                    <a:cs typeface="Arial"/>
                    <a:sym typeface="Arial"/>
                  </a:rPr>
                  <a:t>!</a:t>
                </a:r>
                <a:endParaRPr b="1" sz="1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8" name="Google Shape;378;p8"/>
          <p:cNvSpPr/>
          <p:nvPr/>
        </p:nvSpPr>
        <p:spPr>
          <a:xfrm>
            <a:off x="2235575" y="3020948"/>
            <a:ext cx="290700" cy="2079300"/>
          </a:xfrm>
          <a:prstGeom prst="leftBrace">
            <a:avLst>
              <a:gd fmla="val 63525" name="adj1"/>
              <a:gd fmla="val 8173" name="adj2"/>
            </a:avLst>
          </a:prstGeom>
          <a:noFill/>
          <a:ln cap="rnd" cmpd="sng" w="15875">
            <a:solidFill>
              <a:srgbClr val="BFBFBF">
                <a:alpha val="86666"/>
              </a:srgb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8"/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rPr>
              <a:t>수행 경과</a:t>
            </a:r>
            <a:endParaRPr/>
          </a:p>
        </p:txBody>
      </p:sp>
      <p:grpSp>
        <p:nvGrpSpPr>
          <p:cNvPr id="380" name="Google Shape;380;p8"/>
          <p:cNvGrpSpPr/>
          <p:nvPr/>
        </p:nvGrpSpPr>
        <p:grpSpPr>
          <a:xfrm>
            <a:off x="2628179" y="3610906"/>
            <a:ext cx="9221628" cy="738900"/>
            <a:chOff x="2654691" y="3610906"/>
            <a:chExt cx="9221628" cy="738900"/>
          </a:xfrm>
        </p:grpSpPr>
        <p:sp>
          <p:nvSpPr>
            <p:cNvPr id="381" name="Google Shape;381;p8"/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82" name="Google Shape;382;p8"/>
            <p:cNvGrpSpPr/>
            <p:nvPr/>
          </p:nvGrpSpPr>
          <p:grpSpPr>
            <a:xfrm>
              <a:off x="2654691" y="3784081"/>
              <a:ext cx="418718" cy="380422"/>
              <a:chOff x="427587" y="2066948"/>
              <a:chExt cx="912263" cy="828829"/>
            </a:xfrm>
          </p:grpSpPr>
          <p:sp>
            <p:nvSpPr>
              <p:cNvPr id="383" name="Google Shape;383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" name="Google Shape;385;p8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8"/>
            <p:cNvSpPr txBox="1"/>
            <p:nvPr/>
          </p:nvSpPr>
          <p:spPr>
            <a:xfrm>
              <a:off x="3276219" y="3610906"/>
              <a:ext cx="8600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7500" lvl="0" marL="457200" marR="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STT : </a:t>
              </a: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record_audio 함수로 녹음된 사용자 음성을 </a:t>
              </a: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faster_whisper로 텍스트 변환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400"/>
                <a:buFont typeface="Malgun Gothic"/>
                <a:buChar char="-"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챗봇 응답 생성 : OpenAI API로 구현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400"/>
                <a:buFont typeface="Malgun Gothic"/>
                <a:buChar char="-"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TTS : gTTS로 음성 파일 생성한 후, st.chat_message, st.audio로 대화 출력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7" name="Google Shape;387;p8"/>
          <p:cNvGrpSpPr/>
          <p:nvPr/>
        </p:nvGrpSpPr>
        <p:grpSpPr>
          <a:xfrm>
            <a:off x="2628179" y="4597922"/>
            <a:ext cx="9105466" cy="742434"/>
            <a:chOff x="2654691" y="4597922"/>
            <a:chExt cx="9105466" cy="742434"/>
          </a:xfrm>
        </p:grpSpPr>
        <p:sp>
          <p:nvSpPr>
            <p:cNvPr id="388" name="Google Shape;388;p8"/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89" name="Google Shape;389;p8"/>
            <p:cNvGrpSpPr/>
            <p:nvPr/>
          </p:nvGrpSpPr>
          <p:grpSpPr>
            <a:xfrm>
              <a:off x="2654691" y="4720664"/>
              <a:ext cx="418718" cy="380422"/>
              <a:chOff x="427587" y="2066948"/>
              <a:chExt cx="912263" cy="828829"/>
            </a:xfrm>
          </p:grpSpPr>
          <p:sp>
            <p:nvSpPr>
              <p:cNvPr id="390" name="Google Shape;390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2" name="Google Shape;392;p8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3" name="Google Shape;393;p8"/>
            <p:cNvSpPr txBox="1"/>
            <p:nvPr/>
          </p:nvSpPr>
          <p:spPr>
            <a:xfrm>
              <a:off x="3276220" y="4709456"/>
              <a:ext cx="8176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400"/>
                <a:buFont typeface="Malgun Gothic"/>
                <a:buChar char="-"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피드백 : 특정 단어로 음성을 인식하는 것 보다, 버튼으로 STT와 TTS를 구현하는 것 추천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400"/>
                <a:buFont typeface="Malgun Gothic"/>
                <a:buChar char="-"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 및 보완 : gTTS와 st.button을 사용하여 cpu 사용량을 줄이고, 음성 인식률 높임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4" name="Google Shape;394;p8"/>
          <p:cNvGrpSpPr/>
          <p:nvPr/>
        </p:nvGrpSpPr>
        <p:grpSpPr>
          <a:xfrm>
            <a:off x="2628179" y="2724078"/>
            <a:ext cx="9105466" cy="673099"/>
            <a:chOff x="2654691" y="2724078"/>
            <a:chExt cx="9105466" cy="673099"/>
          </a:xfrm>
        </p:grpSpPr>
        <p:sp>
          <p:nvSpPr>
            <p:cNvPr id="395" name="Google Shape;395;p8"/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8"/>
            <p:cNvSpPr txBox="1"/>
            <p:nvPr/>
          </p:nvSpPr>
          <p:spPr>
            <a:xfrm>
              <a:off x="3276220" y="2787639"/>
              <a:ext cx="8342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75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400"/>
                <a:buFont typeface="Malgun Gothic"/>
                <a:buChar char="-"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faster_whisper(medium) : 실시간 STT / gTTS : TTS 및 음성 속도 조절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175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400"/>
                <a:buFont typeface="Malgun Gothic"/>
                <a:buChar char="-"/>
              </a:pPr>
              <a:r>
                <a:rPr lang="ko-KR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OpenAI GPT-4-turbo : 자연어 처리 및 응답 생성</a:t>
              </a:r>
              <a:endParaRPr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7" name="Google Shape;397;p8"/>
            <p:cNvGrpSpPr/>
            <p:nvPr/>
          </p:nvGrpSpPr>
          <p:grpSpPr>
            <a:xfrm>
              <a:off x="2654691" y="2847498"/>
              <a:ext cx="418718" cy="416501"/>
              <a:chOff x="427587" y="2066948"/>
              <a:chExt cx="912263" cy="907435"/>
            </a:xfrm>
          </p:grpSpPr>
          <p:sp>
            <p:nvSpPr>
              <p:cNvPr id="398" name="Google Shape;398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" name="Google Shape;400;p8"/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01" name="Google Shape;401;p8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p8"/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403" name="Google Shape;403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7705" y="4277173"/>
              <a:ext cx="142074" cy="14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6" name="Google Shape;406;p8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407" name="Google Shape;407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9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5" name="Google Shape;415;p9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416" name="Google Shape;416;p9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9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418" name="Google Shape;418;p9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9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9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9"/>
          <p:cNvGrpSpPr/>
          <p:nvPr/>
        </p:nvGrpSpPr>
        <p:grpSpPr>
          <a:xfrm>
            <a:off x="541891" y="1430219"/>
            <a:ext cx="10526224" cy="646500"/>
            <a:chOff x="541891" y="1430219"/>
            <a:chExt cx="10526224" cy="646500"/>
          </a:xfrm>
        </p:grpSpPr>
        <p:sp>
          <p:nvSpPr>
            <p:cNvPr id="422" name="Google Shape;422;p9"/>
            <p:cNvSpPr txBox="1"/>
            <p:nvPr/>
          </p:nvSpPr>
          <p:spPr>
            <a:xfrm>
              <a:off x="743615" y="1430219"/>
              <a:ext cx="10324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STT : faster_whisper(medium)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4" name="Google Shape;424;p9"/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① 탐색적 분석 및 전처리</a:t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378C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5" name="Google Shape;425;p9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9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427" name="Google Shape;42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9" name="Google Shape;429;p9"/>
          <p:cNvSpPr txBox="1"/>
          <p:nvPr/>
        </p:nvSpPr>
        <p:spPr>
          <a:xfrm>
            <a:off x="5522450" y="2689703"/>
            <a:ext cx="6220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b="1"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Whisper의 경령화 버전으로, 속도와 효울성이 개선되었으며, OpenAI의 STT 모델에 기반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medium : tiny, base, small, medium, large 중 4번째로 중간크기 모델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 769M 파라미터, 다층 신경망 구조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정확도: 다양한 억양/언어에서 강력한 인식률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Whisper 대비 4-5배 빠른 추론 속도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0" name="Google Shape;430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950" y="2636649"/>
            <a:ext cx="4333626" cy="317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0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" name="Google Shape;437;p10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438" name="Google Shape;438;p10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p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440" name="Google Shape;440;p10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10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0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10"/>
          <p:cNvGrpSpPr/>
          <p:nvPr/>
        </p:nvGrpSpPr>
        <p:grpSpPr>
          <a:xfrm>
            <a:off x="541891" y="1430219"/>
            <a:ext cx="10526224" cy="646500"/>
            <a:chOff x="541891" y="1430219"/>
            <a:chExt cx="10526224" cy="646500"/>
          </a:xfrm>
        </p:grpSpPr>
        <p:sp>
          <p:nvSpPr>
            <p:cNvPr id="444" name="Google Shape;444;p10"/>
            <p:cNvSpPr txBox="1"/>
            <p:nvPr/>
          </p:nvSpPr>
          <p:spPr>
            <a:xfrm>
              <a:off x="743615" y="1430219"/>
              <a:ext cx="10324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응답 생성 : OpenAI GPT-4-turbo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6" name="Google Shape;446;p10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② 모델 개요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7" name="Google Shape;447;p10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10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449" name="Google Shape;449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1" name="Google Shape;451;p10"/>
          <p:cNvSpPr txBox="1"/>
          <p:nvPr/>
        </p:nvSpPr>
        <p:spPr>
          <a:xfrm>
            <a:off x="6200175" y="2474263"/>
            <a:ext cx="44670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b="1"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Turbo :  GPT-4의 성능 최적화 및 비용 효율화 버전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빠르고 저렴한 처리 속도, 대규모 컨텍스트 지원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128K 토큰 (약 300페이지 분량 텍스트 처리 가능)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ask_gpt()로 사용자 질문에 실시간 응답 생성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-&gt;client.chat.completions.create(model="gpt-4-turbo")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2" name="Google Shape;45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900" y="2775500"/>
            <a:ext cx="4314350" cy="31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1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9" name="Google Shape;459;p11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460" name="Google Shape;460;p11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462" name="Google Shape;462;p11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1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1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11"/>
          <p:cNvGrpSpPr/>
          <p:nvPr/>
        </p:nvGrpSpPr>
        <p:grpSpPr>
          <a:xfrm>
            <a:off x="541891" y="1430219"/>
            <a:ext cx="10526224" cy="369300"/>
            <a:chOff x="541891" y="1430219"/>
            <a:chExt cx="10526224" cy="369300"/>
          </a:xfrm>
        </p:grpSpPr>
        <p:sp>
          <p:nvSpPr>
            <p:cNvPr id="466" name="Google Shape;466;p11"/>
            <p:cNvSpPr txBox="1"/>
            <p:nvPr/>
          </p:nvSpPr>
          <p:spPr>
            <a:xfrm>
              <a:off x="743615" y="1430219"/>
              <a:ext cx="10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STT : gTTS</a:t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8" name="Google Shape;468;p11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③ 모델 선정 및 분석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9" name="Google Shape;469;p11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11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471" name="Google Shape;471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11"/>
          <p:cNvSpPr txBox="1"/>
          <p:nvPr/>
        </p:nvSpPr>
        <p:spPr>
          <a:xfrm>
            <a:off x="6944387" y="2356646"/>
            <a:ext cx="3855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b="1"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Google의 텍스트-음성 변환(TTS) API를 활용한 오픈소스 Python 라이브러리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텍스트를 자연스러운 음성으로 변환하여 MP3 파일 생성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속도 조절 (slow=True/False) 및 언어 선택 가능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speak_gtts()로 GPT 응답을 음성으로 변환 : gTTS(text=text, lang='ko', slow=False) → st.audio로 재생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4" name="Google Shape;474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113" y="3038763"/>
            <a:ext cx="47148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2023-12-20T03:00:25Z</dcterms:created>
  <dc:creator>김준영</dc:creator>
</cp:coreProperties>
</file>