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</p:sldMasterIdLst>
  <p:notesMasterIdLst>
    <p:notesMasterId r:id="rId15"/>
  </p:notesMasterIdLst>
  <p:handoutMasterIdLst>
    <p:handoutMasterId r:id="rId16"/>
  </p:handoutMasterIdLst>
  <p:sldIdLst>
    <p:sldId id="256" r:id="rId3"/>
    <p:sldId id="350" r:id="rId4"/>
    <p:sldId id="357" r:id="rId5"/>
    <p:sldId id="365" r:id="rId6"/>
    <p:sldId id="359" r:id="rId7"/>
    <p:sldId id="366" r:id="rId8"/>
    <p:sldId id="361" r:id="rId9"/>
    <p:sldId id="367" r:id="rId10"/>
    <p:sldId id="362" r:id="rId11"/>
    <p:sldId id="368" r:id="rId12"/>
    <p:sldId id="363" r:id="rId13"/>
    <p:sldId id="348" r:id="rId14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9CE"/>
    <a:srgbClr val="FD7A2A"/>
    <a:srgbClr val="8A3CC4"/>
    <a:srgbClr val="AAD523"/>
    <a:srgbClr val="7030A0"/>
    <a:srgbClr val="FF3399"/>
    <a:srgbClr val="F6F6F6"/>
    <a:srgbClr val="7B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>
        <p:scale>
          <a:sx n="125" d="100"/>
          <a:sy n="125" d="100"/>
        </p:scale>
        <p:origin x="298" y="139"/>
      </p:cViewPr>
      <p:guideLst>
        <p:guide orient="horz" pos="2160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EDDB9-2955-4D57-9B7C-74EB90EC60C3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D6BAF-045C-49DF-B711-C7583D9A64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55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F2EB3A0-E5FE-4501-A7E4-59970F3204F9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32AC4C0-BDD5-44DF-8569-FDFABB0A7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23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Eureka-client:EurekaHttpClientDecorator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AC4C0-BDD5-44DF-8569-FDFABB0A714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3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Eureka-client:EurekaHttpClientDecorator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AC4C0-BDD5-44DF-8569-FDFABB0A714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9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Eureka-client:EurekaHttpClientDecorator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AC4C0-BDD5-44DF-8569-FDFABB0A714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13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Eureka-client:EurekaHttpClientDecorator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AC4C0-BDD5-44DF-8569-FDFABB0A714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5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Eureka-client:EurekaHttpClientDecorator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AC4C0-BDD5-44DF-8569-FDFABB0A714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69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Eureka-client:EurekaHttpClientDecorator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AC4C0-BDD5-44DF-8569-FDFABB0A714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08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Eureka-client:EurekaHttpClientDecorator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AC4C0-BDD5-44DF-8569-FDFABB0A714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7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99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11"/>
          <p:cNvSpPr>
            <a:spLocks/>
          </p:cNvSpPr>
          <p:nvPr userDrawn="1"/>
        </p:nvSpPr>
        <p:spPr bwMode="auto">
          <a:xfrm>
            <a:off x="-1588" y="4581525"/>
            <a:ext cx="12201526" cy="2392363"/>
          </a:xfrm>
          <a:custGeom>
            <a:avLst/>
            <a:gdLst/>
            <a:ahLst/>
            <a:cxnLst>
              <a:cxn ang="0">
                <a:pos x="2932" y="144"/>
              </a:cxn>
              <a:cxn ang="0">
                <a:pos x="2932" y="0"/>
              </a:cxn>
              <a:cxn ang="0">
                <a:pos x="0" y="107"/>
              </a:cxn>
              <a:cxn ang="0">
                <a:pos x="0" y="144"/>
              </a:cxn>
              <a:cxn ang="0">
                <a:pos x="2932" y="144"/>
              </a:cxn>
            </a:cxnLst>
            <a:rect l="0" t="0" r="r" b="b"/>
            <a:pathLst>
              <a:path w="2932" h="151">
                <a:moveTo>
                  <a:pt x="2932" y="144"/>
                </a:moveTo>
                <a:cubicBezTo>
                  <a:pt x="2932" y="0"/>
                  <a:pt x="2932" y="0"/>
                  <a:pt x="2932" y="0"/>
                </a:cubicBezTo>
                <a:cubicBezTo>
                  <a:pt x="2207" y="115"/>
                  <a:pt x="1230" y="151"/>
                  <a:pt x="0" y="107"/>
                </a:cubicBezTo>
                <a:cubicBezTo>
                  <a:pt x="0" y="144"/>
                  <a:pt x="0" y="144"/>
                  <a:pt x="0" y="144"/>
                </a:cubicBezTo>
                <a:cubicBezTo>
                  <a:pt x="2932" y="144"/>
                  <a:pt x="2932" y="144"/>
                  <a:pt x="2932" y="144"/>
                </a:cubicBezTo>
                <a:close/>
              </a:path>
            </a:pathLst>
          </a:custGeom>
          <a:solidFill>
            <a:srgbClr val="3B79C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7" name="Picture 3" descr="C:\Documents and Settings\t11318\桌面\modulo_text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863"/>
            <a:ext cx="77073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3650903" y="1268760"/>
            <a:ext cx="8282438" cy="1323439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spc="50" dirty="0" smtClean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经典繁仿黑" pitchFamily="49" charset="-122"/>
              </a:rPr>
              <a:t>SOLID Principles of Object Oriented Design </a:t>
            </a:r>
            <a:endParaRPr lang="zh-CN" altLang="en-US" sz="4000" spc="50" dirty="0">
              <a:ln w="1143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6341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B36DCAA-CDE1-41E5-AFE5-0064A05E4FFE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53CA47F-DB81-4944-9C7D-FB45AC0B91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8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3050"/>
            <a:ext cx="401317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051"/>
            <a:ext cx="681921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18" y="1435101"/>
            <a:ext cx="401317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55E4A8-FA3F-4C5A-AE1A-BF0C42290D0A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EBB816-DF83-40B7-852A-E4ED781501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6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59E0E0-7B97-4DC8-BAA2-8F04DBD047DF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0D0DE56-F9AD-4708-B098-925B6866C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4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D257B0-40B7-4C86-981F-7A809942C9FB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848123-E5AA-4EF6-92B6-79F7798F60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3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151C4BD-E755-4F7F-A541-C6726DED6C6E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642C1FB-78FB-4125-A0EA-799892177F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99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95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0388" y="3886200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79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79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5375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2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2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无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99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99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99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996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274638"/>
            <a:ext cx="274478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196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DEAC-C6E9-4E5A-BF92-8A2A909A8AE4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188913"/>
            <a:ext cx="1625600" cy="83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培训概述</a:t>
            </a:r>
            <a:endParaRPr lang="en-US" altLang="zh-CN" sz="28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3" name="TextBox 8"/>
          <p:cNvSpPr txBox="1"/>
          <p:nvPr userDrawn="1"/>
        </p:nvSpPr>
        <p:spPr>
          <a:xfrm>
            <a:off x="336550" y="476250"/>
            <a:ext cx="49704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第二节</a:t>
            </a:r>
            <a:r>
              <a:rPr lang="en-US" altLang="zh-CN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为什么需要培训</a:t>
            </a:r>
          </a:p>
        </p:txBody>
      </p:sp>
    </p:spTree>
    <p:extLst>
      <p:ext uri="{BB962C8B-B14F-4D97-AF65-F5344CB8AC3E}">
        <p14:creationId xmlns:p14="http://schemas.microsoft.com/office/powerpoint/2010/main" val="149677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188913"/>
            <a:ext cx="1625600" cy="838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  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培训概述</a:t>
            </a:r>
            <a:endParaRPr lang="en-US" altLang="zh-CN" sz="28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3" name="TextBox 8"/>
          <p:cNvSpPr txBox="1"/>
          <p:nvPr userDrawn="1"/>
        </p:nvSpPr>
        <p:spPr>
          <a:xfrm>
            <a:off x="336550" y="476250"/>
            <a:ext cx="49704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第三节</a:t>
            </a:r>
            <a:r>
              <a:rPr lang="en-US" altLang="zh-CN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  </a:t>
            </a:r>
            <a:r>
              <a:rPr lang="zh-CN" altLang="en-US" sz="2400" dirty="0">
                <a:solidFill>
                  <a:srgbClr val="5F5E5C"/>
                </a:solidFill>
                <a:latin typeface="华康俪金黑W8(P)" pitchFamily="34" charset="-122"/>
                <a:ea typeface="华康俪金黑W8(P)" pitchFamily="34" charset="-122"/>
              </a:rPr>
              <a:t>对培训的认识误区</a:t>
            </a:r>
          </a:p>
        </p:txBody>
      </p:sp>
    </p:spTree>
    <p:extLst>
      <p:ext uri="{BB962C8B-B14F-4D97-AF65-F5344CB8AC3E}">
        <p14:creationId xmlns:p14="http://schemas.microsoft.com/office/powerpoint/2010/main" val="263659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培训六大要素分析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78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如何建立培训体系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35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0133013" y="44450"/>
            <a:ext cx="1625600" cy="1177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400"/>
              </a:spcBef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  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2600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年度培训实施流程</a:t>
            </a:r>
            <a:endParaRPr lang="en-US" altLang="zh-CN" sz="26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7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75274D2-3A2C-4853-A4CF-0CEE83EA2607}" type="datetimeFigureOut">
              <a:rPr lang="zh-CN" altLang="en-US"/>
              <a:pPr>
                <a:defRPr/>
              </a:pPr>
              <a:t>2019/5/1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F48EA11-4E1D-40D0-A720-30B9174A6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6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弦形 6"/>
          <p:cNvSpPr/>
          <p:nvPr userDrawn="1"/>
        </p:nvSpPr>
        <p:spPr>
          <a:xfrm rot="6746465">
            <a:off x="5738019" y="6450806"/>
            <a:ext cx="719138" cy="720725"/>
          </a:xfrm>
          <a:prstGeom prst="chord">
            <a:avLst>
              <a:gd name="adj1" fmla="val 3577158"/>
              <a:gd name="adj2" fmla="val 15329001"/>
            </a:avLst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57963" y="6742113"/>
            <a:ext cx="5637212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6742113"/>
            <a:ext cx="5637213" cy="0"/>
          </a:xfrm>
          <a:prstGeom prst="line">
            <a:avLst/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5695950" y="6488113"/>
            <a:ext cx="7921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A226204F-FED8-420F-96C1-31469A1F735D}" type="slidenum">
              <a:rPr lang="zh-CN" altLang="en-US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zh-CN" altLang="en-US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-1588" y="333375"/>
            <a:ext cx="12198351" cy="0"/>
          </a:xfrm>
          <a:prstGeom prst="line">
            <a:avLst/>
          </a:prstGeom>
          <a:ln w="1524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 15"/>
          <p:cNvSpPr/>
          <p:nvPr userDrawn="1"/>
        </p:nvSpPr>
        <p:spPr>
          <a:xfrm>
            <a:off x="5629275" y="6343650"/>
            <a:ext cx="936625" cy="935038"/>
          </a:xfrm>
          <a:prstGeom prst="arc">
            <a:avLst>
              <a:gd name="adj1" fmla="val 11317002"/>
              <a:gd name="adj2" fmla="val 21097504"/>
            </a:avLst>
          </a:prstGeom>
          <a:ln w="22479">
            <a:solidFill>
              <a:srgbClr val="3B79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13" r:id="rId2"/>
    <p:sldLayoutId id="2147483689" r:id="rId3"/>
    <p:sldLayoutId id="2147483700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3DEAC-C6E9-4E5A-BF92-8A2A909A8AE4}" type="datetimeFigureOut">
              <a:rPr lang="zh-CN" altLang="en-US" smtClean="0"/>
              <a:pPr/>
              <a:t>2019/5/1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3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363" y="6356350"/>
            <a:ext cx="284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AEDA-0431-4AE3-AB99-1411E5BBC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70583" y="620688"/>
            <a:ext cx="8858969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Interface Segregation Principle</a:t>
            </a:r>
          </a:p>
        </p:txBody>
      </p:sp>
      <p:pic>
        <p:nvPicPr>
          <p:cNvPr id="3" name="Picture 2" descr="F:\360云盘\漂亮羽箭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692126"/>
            <a:ext cx="276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46160" y="121347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Example: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603231" y="1213479"/>
            <a:ext cx="5328592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Bird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fly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incubateEggs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Penguin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Bird{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fly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 cannot fly..."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incubateEggs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 can incubate eggs..."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 can eat..."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70583" y="620688"/>
            <a:ext cx="8858969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Dependency Inversion Principle</a:t>
            </a:r>
          </a:p>
        </p:txBody>
      </p:sp>
      <p:pic>
        <p:nvPicPr>
          <p:cNvPr id="3" name="Picture 2" descr="F:\360云盘\漂亮羽箭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692126"/>
            <a:ext cx="276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81013" y="1268760"/>
            <a:ext cx="1094521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Dependency Inversion Principle (DIP) states that high level modules should not depend on low level modules; both should depend on abstractions. Abstractions should not depend on details.  Details should depend upon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abstractions.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783" y="284055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Related design pattern: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8361" y="3416614"/>
            <a:ext cx="22173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Template </a:t>
            </a:r>
            <a:r>
              <a:rPr lang="en-US" altLang="zh-CN" dirty="0" smtClean="0"/>
              <a:t>Pattern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……</a:t>
            </a:r>
            <a:endParaRPr lang="en-US" altLang="zh-CN" dirty="0"/>
          </a:p>
        </p:txBody>
      </p:sp>
      <p:pic>
        <p:nvPicPr>
          <p:cNvPr id="3075" name="Picture 3" descr="https://images0.cnblogs.com/i/175043/201406/1717545517622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94" y="2550002"/>
            <a:ext cx="4340349" cy="325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8168785" y="-18778"/>
            <a:ext cx="4029565" cy="6876777"/>
          </a:xfrm>
          <a:prstGeom prst="rect">
            <a:avLst/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8619455" y="1931183"/>
            <a:ext cx="3528392" cy="1470025"/>
          </a:xfrm>
          <a:prstGeom prst="rect">
            <a:avLst/>
          </a:prstGeom>
          <a:ln/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占位符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>
            <a:fillRect/>
          </a:stretch>
        </p:blipFill>
        <p:spPr>
          <a:xfrm>
            <a:off x="0" y="1"/>
            <a:ext cx="8158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43E-7 -1.19861 L 3.30643E-7 2.59259E-6 L 0.00039 -0.12153 L 3.30643E-7 2.59259E-6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599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70583" y="620688"/>
            <a:ext cx="8858969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What's SOLID?</a:t>
            </a:r>
            <a:endParaRPr lang="en-US" altLang="zh-CN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 descr="F:\360云盘\漂亮羽箭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692126"/>
            <a:ext cx="276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H_Other_1"/>
          <p:cNvSpPr/>
          <p:nvPr>
            <p:custDataLst>
              <p:tags r:id="rId1"/>
            </p:custDataLst>
          </p:nvPr>
        </p:nvSpPr>
        <p:spPr>
          <a:xfrm rot="21439215">
            <a:off x="2922512" y="4809642"/>
            <a:ext cx="794002" cy="803099"/>
          </a:xfrm>
          <a:prstGeom prst="roundRect">
            <a:avLst>
              <a:gd name="adj" fmla="val 18567"/>
            </a:avLst>
          </a:prstGeom>
          <a:solidFill>
            <a:srgbClr val="D3D3D3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</a:t>
            </a:r>
            <a:endParaRPr lang="zh-CN" altLang="en-US" sz="4800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8" name="MH_Other_2"/>
          <p:cNvCxnSpPr/>
          <p:nvPr>
            <p:custDataLst>
              <p:tags r:id="rId2"/>
            </p:custDataLst>
          </p:nvPr>
        </p:nvCxnSpPr>
        <p:spPr>
          <a:xfrm>
            <a:off x="3734708" y="5198196"/>
            <a:ext cx="438330" cy="0"/>
          </a:xfrm>
          <a:prstGeom prst="straightConnector1">
            <a:avLst/>
          </a:prstGeom>
          <a:ln>
            <a:solidFill>
              <a:srgbClr val="B2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Other_3"/>
          <p:cNvSpPr/>
          <p:nvPr>
            <p:custDataLst>
              <p:tags r:id="rId3"/>
            </p:custDataLst>
          </p:nvPr>
        </p:nvSpPr>
        <p:spPr>
          <a:xfrm rot="21439215">
            <a:off x="3107043" y="4023437"/>
            <a:ext cx="794002" cy="803099"/>
          </a:xfrm>
          <a:prstGeom prst="roundRect">
            <a:avLst>
              <a:gd name="adj" fmla="val 18567"/>
            </a:avLst>
          </a:prstGeom>
          <a:solidFill>
            <a:srgbClr val="D3D3D3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endParaRPr lang="zh-CN" altLang="en-US" sz="4800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10" name="MH_Other_4"/>
          <p:cNvCxnSpPr/>
          <p:nvPr>
            <p:custDataLst>
              <p:tags r:id="rId4"/>
            </p:custDataLst>
          </p:nvPr>
        </p:nvCxnSpPr>
        <p:spPr>
          <a:xfrm>
            <a:off x="3899746" y="4364262"/>
            <a:ext cx="546584" cy="0"/>
          </a:xfrm>
          <a:prstGeom prst="straightConnector1">
            <a:avLst/>
          </a:prstGeom>
          <a:ln>
            <a:solidFill>
              <a:srgbClr val="B2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_5"/>
          <p:cNvSpPr/>
          <p:nvPr>
            <p:custDataLst>
              <p:tags r:id="rId5"/>
            </p:custDataLst>
          </p:nvPr>
        </p:nvSpPr>
        <p:spPr>
          <a:xfrm rot="21439215">
            <a:off x="2817251" y="3245028"/>
            <a:ext cx="794003" cy="803099"/>
          </a:xfrm>
          <a:prstGeom prst="roundRect">
            <a:avLst>
              <a:gd name="adj" fmla="val 18567"/>
            </a:avLst>
          </a:prstGeom>
          <a:solidFill>
            <a:srgbClr val="D3D3D3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L</a:t>
            </a:r>
            <a:endParaRPr lang="zh-CN" altLang="en-US" sz="4800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12" name="MH_Other_6"/>
          <p:cNvCxnSpPr/>
          <p:nvPr>
            <p:custDataLst>
              <p:tags r:id="rId6"/>
            </p:custDataLst>
          </p:nvPr>
        </p:nvCxnSpPr>
        <p:spPr>
          <a:xfrm>
            <a:off x="3603457" y="3659572"/>
            <a:ext cx="476921" cy="0"/>
          </a:xfrm>
          <a:prstGeom prst="straightConnector1">
            <a:avLst/>
          </a:prstGeom>
          <a:ln>
            <a:solidFill>
              <a:srgbClr val="B2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Other_7"/>
          <p:cNvSpPr/>
          <p:nvPr>
            <p:custDataLst>
              <p:tags r:id="rId7"/>
            </p:custDataLst>
          </p:nvPr>
        </p:nvSpPr>
        <p:spPr>
          <a:xfrm rot="21116664">
            <a:off x="2306283" y="1645530"/>
            <a:ext cx="794003" cy="803099"/>
          </a:xfrm>
          <a:prstGeom prst="roundRect">
            <a:avLst>
              <a:gd name="adj" fmla="val 185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 smtClean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</a:t>
            </a:r>
            <a:endParaRPr lang="zh-CN" altLang="en-US" sz="4800" dirty="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14" name="MH_Other_8"/>
          <p:cNvCxnSpPr/>
          <p:nvPr>
            <p:custDataLst>
              <p:tags r:id="rId8"/>
            </p:custDataLst>
          </p:nvPr>
        </p:nvCxnSpPr>
        <p:spPr>
          <a:xfrm>
            <a:off x="3066498" y="1913977"/>
            <a:ext cx="76541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Other_9"/>
          <p:cNvSpPr/>
          <p:nvPr>
            <p:custDataLst>
              <p:tags r:id="rId9"/>
            </p:custDataLst>
          </p:nvPr>
        </p:nvSpPr>
        <p:spPr>
          <a:xfrm>
            <a:off x="698575" y="1593857"/>
            <a:ext cx="1663907" cy="4075887"/>
          </a:xfrm>
          <a:custGeom>
            <a:avLst/>
            <a:gdLst>
              <a:gd name="connsiteX0" fmla="*/ 353236 w 1570676"/>
              <a:gd name="connsiteY0" fmla="*/ 0 h 3230989"/>
              <a:gd name="connsiteX1" fmla="*/ 704078 w 1570676"/>
              <a:gd name="connsiteY1" fmla="*/ 350842 h 3230989"/>
              <a:gd name="connsiteX2" fmla="*/ 696950 w 1570676"/>
              <a:gd name="connsiteY2" fmla="*/ 421549 h 3230989"/>
              <a:gd name="connsiteX3" fmla="*/ 693971 w 1570676"/>
              <a:gd name="connsiteY3" fmla="*/ 431148 h 3230989"/>
              <a:gd name="connsiteX4" fmla="*/ 1124583 w 1570676"/>
              <a:gd name="connsiteY4" fmla="*/ 115308 h 3230989"/>
              <a:gd name="connsiteX5" fmla="*/ 1182673 w 1570676"/>
              <a:gd name="connsiteY5" fmla="*/ 124239 h 3230989"/>
              <a:gd name="connsiteX6" fmla="*/ 1280987 w 1570676"/>
              <a:gd name="connsiteY6" fmla="*/ 258279 h 3230989"/>
              <a:gd name="connsiteX7" fmla="*/ 1272055 w 1570676"/>
              <a:gd name="connsiteY7" fmla="*/ 316369 h 3230989"/>
              <a:gd name="connsiteX8" fmla="*/ 737572 w 1570676"/>
              <a:gd name="connsiteY8" fmla="*/ 708396 h 3230989"/>
              <a:gd name="connsiteX9" fmla="*/ 1421618 w 1570676"/>
              <a:gd name="connsiteY9" fmla="*/ 295118 h 3230989"/>
              <a:gd name="connsiteX10" fmla="*/ 1478696 w 1570676"/>
              <a:gd name="connsiteY10" fmla="*/ 309203 h 3230989"/>
              <a:gd name="connsiteX11" fmla="*/ 1564680 w 1570676"/>
              <a:gd name="connsiteY11" fmla="*/ 451522 h 3230989"/>
              <a:gd name="connsiteX12" fmla="*/ 1550596 w 1570676"/>
              <a:gd name="connsiteY12" fmla="*/ 508600 h 3230989"/>
              <a:gd name="connsiteX13" fmla="*/ 625846 w 1570676"/>
              <a:gd name="connsiteY13" fmla="*/ 1067303 h 3230989"/>
              <a:gd name="connsiteX14" fmla="*/ 625846 w 1570676"/>
              <a:gd name="connsiteY14" fmla="*/ 1840572 h 3230989"/>
              <a:gd name="connsiteX15" fmla="*/ 621798 w 1570676"/>
              <a:gd name="connsiteY15" fmla="*/ 1860622 h 3230989"/>
              <a:gd name="connsiteX16" fmla="*/ 630588 w 1570676"/>
              <a:gd name="connsiteY16" fmla="*/ 1874274 h 3230989"/>
              <a:gd name="connsiteX17" fmla="*/ 719607 w 1570676"/>
              <a:gd name="connsiteY17" fmla="*/ 2101869 h 3230989"/>
              <a:gd name="connsiteX18" fmla="*/ 724451 w 1570676"/>
              <a:gd name="connsiteY18" fmla="*/ 2103875 h 3230989"/>
              <a:gd name="connsiteX19" fmla="*/ 738159 w 1570676"/>
              <a:gd name="connsiteY19" fmla="*/ 2136968 h 3230989"/>
              <a:gd name="connsiteX20" fmla="*/ 738159 w 1570676"/>
              <a:gd name="connsiteY20" fmla="*/ 3173493 h 3230989"/>
              <a:gd name="connsiteX21" fmla="*/ 691358 w 1570676"/>
              <a:gd name="connsiteY21" fmla="*/ 3220294 h 3230989"/>
              <a:gd name="connsiteX22" fmla="*/ 504158 w 1570676"/>
              <a:gd name="connsiteY22" fmla="*/ 3220294 h 3230989"/>
              <a:gd name="connsiteX23" fmla="*/ 457357 w 1570676"/>
              <a:gd name="connsiteY23" fmla="*/ 3173493 h 3230989"/>
              <a:gd name="connsiteX24" fmla="*/ 457357 w 1570676"/>
              <a:gd name="connsiteY24" fmla="*/ 2183074 h 3230989"/>
              <a:gd name="connsiteX25" fmla="*/ 375586 w 1570676"/>
              <a:gd name="connsiteY25" fmla="*/ 1974012 h 3230989"/>
              <a:gd name="connsiteX26" fmla="*/ 370477 w 1570676"/>
              <a:gd name="connsiteY26" fmla="*/ 1944882 h 3230989"/>
              <a:gd name="connsiteX27" fmla="*/ 280842 w 1570676"/>
              <a:gd name="connsiteY27" fmla="*/ 1944882 h 3230989"/>
              <a:gd name="connsiteX28" fmla="*/ 280842 w 1570676"/>
              <a:gd name="connsiteY28" fmla="*/ 3185353 h 3230989"/>
              <a:gd name="connsiteX29" fmla="*/ 235206 w 1570676"/>
              <a:gd name="connsiteY29" fmla="*/ 3230989 h 3230989"/>
              <a:gd name="connsiteX30" fmla="*/ 52665 w 1570676"/>
              <a:gd name="connsiteY30" fmla="*/ 3230989 h 3230989"/>
              <a:gd name="connsiteX31" fmla="*/ 7029 w 1570676"/>
              <a:gd name="connsiteY31" fmla="*/ 3185353 h 3230989"/>
              <a:gd name="connsiteX32" fmla="*/ 7029 w 1570676"/>
              <a:gd name="connsiteY32" fmla="*/ 1902195 h 3230989"/>
              <a:gd name="connsiteX33" fmla="*/ 10564 w 1570676"/>
              <a:gd name="connsiteY33" fmla="*/ 1884685 h 3230989"/>
              <a:gd name="connsiteX34" fmla="*/ 8197 w 1570676"/>
              <a:gd name="connsiteY34" fmla="*/ 1881174 h 3230989"/>
              <a:gd name="connsiteX35" fmla="*/ 0 w 1570676"/>
              <a:gd name="connsiteY35" fmla="*/ 1840572 h 3230989"/>
              <a:gd name="connsiteX36" fmla="*/ 0 w 1570676"/>
              <a:gd name="connsiteY36" fmla="*/ 836612 h 3230989"/>
              <a:gd name="connsiteX37" fmla="*/ 104310 w 1570676"/>
              <a:gd name="connsiteY37" fmla="*/ 732302 h 3230989"/>
              <a:gd name="connsiteX38" fmla="*/ 283381 w 1570676"/>
              <a:gd name="connsiteY38" fmla="*/ 732302 h 3230989"/>
              <a:gd name="connsiteX39" fmla="*/ 331193 w 1570676"/>
              <a:gd name="connsiteY39" fmla="*/ 697234 h 3230989"/>
              <a:gd name="connsiteX40" fmla="*/ 216672 w 1570676"/>
              <a:gd name="connsiteY40" fmla="*/ 674113 h 3230989"/>
              <a:gd name="connsiteX41" fmla="*/ 2394 w 1570676"/>
              <a:gd name="connsiteY41" fmla="*/ 350842 h 3230989"/>
              <a:gd name="connsiteX42" fmla="*/ 353236 w 1570676"/>
              <a:gd name="connsiteY42" fmla="*/ 0 h 32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570676" h="3230989">
                <a:moveTo>
                  <a:pt x="353236" y="0"/>
                </a:moveTo>
                <a:cubicBezTo>
                  <a:pt x="547001" y="0"/>
                  <a:pt x="704078" y="157077"/>
                  <a:pt x="704078" y="350842"/>
                </a:cubicBezTo>
                <a:cubicBezTo>
                  <a:pt x="704078" y="375063"/>
                  <a:pt x="701624" y="398710"/>
                  <a:pt x="696950" y="421549"/>
                </a:cubicBezTo>
                <a:lnTo>
                  <a:pt x="693971" y="431148"/>
                </a:lnTo>
                <a:lnTo>
                  <a:pt x="1124583" y="115308"/>
                </a:lnTo>
                <a:cubicBezTo>
                  <a:pt x="1143090" y="101733"/>
                  <a:pt x="1169099" y="105732"/>
                  <a:pt x="1182673" y="124239"/>
                </a:cubicBezTo>
                <a:lnTo>
                  <a:pt x="1280987" y="258279"/>
                </a:lnTo>
                <a:cubicBezTo>
                  <a:pt x="1294562" y="276786"/>
                  <a:pt x="1290563" y="302795"/>
                  <a:pt x="1272055" y="316369"/>
                </a:cubicBezTo>
                <a:lnTo>
                  <a:pt x="737572" y="708396"/>
                </a:lnTo>
                <a:lnTo>
                  <a:pt x="1421618" y="295118"/>
                </a:lnTo>
                <a:cubicBezTo>
                  <a:pt x="1441269" y="283246"/>
                  <a:pt x="1466824" y="289552"/>
                  <a:pt x="1478696" y="309203"/>
                </a:cubicBezTo>
                <a:lnTo>
                  <a:pt x="1564680" y="451522"/>
                </a:lnTo>
                <a:cubicBezTo>
                  <a:pt x="1576553" y="471173"/>
                  <a:pt x="1570247" y="496728"/>
                  <a:pt x="1550596" y="508600"/>
                </a:cubicBezTo>
                <a:lnTo>
                  <a:pt x="625846" y="1067303"/>
                </a:lnTo>
                <a:lnTo>
                  <a:pt x="625846" y="1840572"/>
                </a:lnTo>
                <a:lnTo>
                  <a:pt x="621798" y="1860622"/>
                </a:lnTo>
                <a:lnTo>
                  <a:pt x="630588" y="1874274"/>
                </a:lnTo>
                <a:lnTo>
                  <a:pt x="719607" y="2101869"/>
                </a:lnTo>
                <a:lnTo>
                  <a:pt x="724451" y="2103875"/>
                </a:lnTo>
                <a:cubicBezTo>
                  <a:pt x="732921" y="2112345"/>
                  <a:pt x="738159" y="2124045"/>
                  <a:pt x="738159" y="2136968"/>
                </a:cubicBezTo>
                <a:lnTo>
                  <a:pt x="738159" y="3173493"/>
                </a:lnTo>
                <a:cubicBezTo>
                  <a:pt x="738159" y="3199340"/>
                  <a:pt x="717205" y="3220294"/>
                  <a:pt x="691358" y="3220294"/>
                </a:cubicBezTo>
                <a:lnTo>
                  <a:pt x="504158" y="3220294"/>
                </a:lnTo>
                <a:cubicBezTo>
                  <a:pt x="478311" y="3220294"/>
                  <a:pt x="457357" y="3199340"/>
                  <a:pt x="457357" y="3173493"/>
                </a:cubicBezTo>
                <a:lnTo>
                  <a:pt x="457357" y="2183074"/>
                </a:lnTo>
                <a:lnTo>
                  <a:pt x="375586" y="1974012"/>
                </a:lnTo>
                <a:lnTo>
                  <a:pt x="370477" y="1944882"/>
                </a:lnTo>
                <a:lnTo>
                  <a:pt x="280842" y="1944882"/>
                </a:lnTo>
                <a:lnTo>
                  <a:pt x="280842" y="3185353"/>
                </a:lnTo>
                <a:cubicBezTo>
                  <a:pt x="280842" y="3210557"/>
                  <a:pt x="260410" y="3230989"/>
                  <a:pt x="235206" y="3230989"/>
                </a:cubicBezTo>
                <a:lnTo>
                  <a:pt x="52665" y="3230989"/>
                </a:lnTo>
                <a:cubicBezTo>
                  <a:pt x="27461" y="3230989"/>
                  <a:pt x="7029" y="3210557"/>
                  <a:pt x="7029" y="3185353"/>
                </a:cubicBezTo>
                <a:lnTo>
                  <a:pt x="7029" y="1902195"/>
                </a:lnTo>
                <a:lnTo>
                  <a:pt x="10564" y="1884685"/>
                </a:lnTo>
                <a:lnTo>
                  <a:pt x="8197" y="1881174"/>
                </a:lnTo>
                <a:cubicBezTo>
                  <a:pt x="2919" y="1868695"/>
                  <a:pt x="0" y="1854975"/>
                  <a:pt x="0" y="1840572"/>
                </a:cubicBezTo>
                <a:lnTo>
                  <a:pt x="0" y="836612"/>
                </a:lnTo>
                <a:cubicBezTo>
                  <a:pt x="0" y="779003"/>
                  <a:pt x="46701" y="732302"/>
                  <a:pt x="104310" y="732302"/>
                </a:cubicBezTo>
                <a:lnTo>
                  <a:pt x="283381" y="732302"/>
                </a:lnTo>
                <a:lnTo>
                  <a:pt x="331193" y="697234"/>
                </a:lnTo>
                <a:lnTo>
                  <a:pt x="216672" y="674113"/>
                </a:lnTo>
                <a:cubicBezTo>
                  <a:pt x="90750" y="620853"/>
                  <a:pt x="2394" y="496166"/>
                  <a:pt x="2394" y="350842"/>
                </a:cubicBezTo>
                <a:cubicBezTo>
                  <a:pt x="2394" y="157077"/>
                  <a:pt x="159471" y="0"/>
                  <a:pt x="353236" y="0"/>
                </a:cubicBezTo>
                <a:close/>
              </a:path>
            </a:pathLst>
          </a:custGeom>
          <a:solidFill>
            <a:srgbClr val="2D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MH_Other_5"/>
          <p:cNvSpPr/>
          <p:nvPr>
            <p:custDataLst>
              <p:tags r:id="rId10"/>
            </p:custDataLst>
          </p:nvPr>
        </p:nvSpPr>
        <p:spPr>
          <a:xfrm rot="21439215">
            <a:off x="2608105" y="2432252"/>
            <a:ext cx="794003" cy="803099"/>
          </a:xfrm>
          <a:prstGeom prst="roundRect">
            <a:avLst>
              <a:gd name="adj" fmla="val 18567"/>
            </a:avLst>
          </a:prstGeom>
          <a:solidFill>
            <a:srgbClr val="D3D3D3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 smtClean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O</a:t>
            </a:r>
            <a:endParaRPr lang="zh-CN" altLang="en-US" sz="4800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17" name="MH_Other_6"/>
          <p:cNvCxnSpPr/>
          <p:nvPr>
            <p:custDataLst>
              <p:tags r:id="rId11"/>
            </p:custDataLst>
          </p:nvPr>
        </p:nvCxnSpPr>
        <p:spPr>
          <a:xfrm>
            <a:off x="3394311" y="2846796"/>
            <a:ext cx="476921" cy="0"/>
          </a:xfrm>
          <a:prstGeom prst="straightConnector1">
            <a:avLst/>
          </a:prstGeom>
          <a:ln>
            <a:solidFill>
              <a:srgbClr val="B2B2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569849" y="1377212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800" dirty="0"/>
              <a:t>ingle </a:t>
            </a:r>
            <a:r>
              <a:rPr lang="en-US" altLang="zh-CN" sz="2800" dirty="0" smtClean="0"/>
              <a:t>Responsibility </a:t>
            </a:r>
            <a:r>
              <a:rPr lang="en-US" altLang="zh-CN" sz="2800" dirty="0" smtClean="0"/>
              <a:t>Principle (SRP)</a:t>
            </a:r>
            <a:endParaRPr lang="en-US" altLang="zh-CN" sz="2800" dirty="0"/>
          </a:p>
        </p:txBody>
      </p:sp>
      <p:sp>
        <p:nvSpPr>
          <p:cNvPr id="19" name="矩形 18"/>
          <p:cNvSpPr/>
          <p:nvPr/>
        </p:nvSpPr>
        <p:spPr>
          <a:xfrm>
            <a:off x="4587007" y="2204864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800" dirty="0" smtClean="0"/>
              <a:t>pen </a:t>
            </a:r>
            <a:r>
              <a:rPr lang="en-US" altLang="zh-CN" sz="2800" dirty="0"/>
              <a:t>/ Closed </a:t>
            </a:r>
            <a:r>
              <a:rPr lang="en-US" altLang="zh-CN" sz="2800" dirty="0" smtClean="0"/>
              <a:t>Principle (OCP)</a:t>
            </a:r>
            <a:endParaRPr lang="en-US" altLang="zh-CN" sz="2800" dirty="0"/>
          </a:p>
        </p:txBody>
      </p:sp>
      <p:sp>
        <p:nvSpPr>
          <p:cNvPr id="20" name="矩形 19"/>
          <p:cNvSpPr/>
          <p:nvPr/>
        </p:nvSpPr>
        <p:spPr>
          <a:xfrm>
            <a:off x="4599225" y="3058432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800" dirty="0" smtClean="0"/>
              <a:t>iskov </a:t>
            </a:r>
            <a:r>
              <a:rPr lang="en-US" altLang="zh-CN" sz="2800" dirty="0"/>
              <a:t>Substitution Principle </a:t>
            </a:r>
            <a:r>
              <a:rPr lang="en-US" altLang="zh-CN" sz="2800" dirty="0" smtClean="0"/>
              <a:t>(LSP)</a:t>
            </a:r>
            <a:endParaRPr lang="en-US" altLang="zh-CN" sz="2800" dirty="0"/>
          </a:p>
        </p:txBody>
      </p:sp>
      <p:sp>
        <p:nvSpPr>
          <p:cNvPr id="21" name="矩形 20"/>
          <p:cNvSpPr/>
          <p:nvPr/>
        </p:nvSpPr>
        <p:spPr>
          <a:xfrm>
            <a:off x="4587007" y="3886084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dirty="0" smtClean="0"/>
              <a:t>nterface Segregation </a:t>
            </a:r>
            <a:r>
              <a:rPr lang="en-US" altLang="zh-CN" sz="2800" dirty="0" smtClean="0"/>
              <a:t>Principle (ISP)</a:t>
            </a:r>
            <a:endParaRPr lang="en-US" altLang="zh-CN" sz="2800" dirty="0"/>
          </a:p>
        </p:txBody>
      </p:sp>
      <p:sp>
        <p:nvSpPr>
          <p:cNvPr id="22" name="矩形 21"/>
          <p:cNvSpPr/>
          <p:nvPr/>
        </p:nvSpPr>
        <p:spPr>
          <a:xfrm>
            <a:off x="4587007" y="4751886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800" dirty="0" smtClean="0"/>
              <a:t>ependency Inversion </a:t>
            </a:r>
            <a:r>
              <a:rPr lang="en-US" altLang="zh-CN" sz="2800" dirty="0" smtClean="0"/>
              <a:t>Principle (DIP)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937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70583" y="620688"/>
            <a:ext cx="8858969" cy="77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Single Responsibility Principle</a:t>
            </a:r>
          </a:p>
          <a:p>
            <a:pPr>
              <a:lnSpc>
                <a:spcPct val="130000"/>
              </a:lnSpc>
            </a:pPr>
            <a:endParaRPr lang="en-US" altLang="zh-CN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 descr="F:\360云盘\漂亮羽箭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692126"/>
            <a:ext cx="276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81013" y="1268760"/>
            <a:ext cx="109452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Single Responsibility Principle (SRP) states that a class should have only one reason to  change.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　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— </a:t>
            </a:r>
            <a:r>
              <a:rPr lang="en-US" altLang="zh-CN" i="1" u="sng" dirty="0"/>
              <a:t>Agile Software Development, Principles, Patterns, and </a:t>
            </a:r>
            <a:r>
              <a:rPr lang="en-US" altLang="zh-CN" i="1" u="sng" dirty="0" smtClean="0"/>
              <a:t>Practices</a:t>
            </a:r>
            <a:r>
              <a:rPr lang="zh-CN" altLang="en-US" i="1" dirty="0" smtClean="0"/>
              <a:t>．</a:t>
            </a:r>
            <a:endParaRPr lang="zh-CN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783" y="284055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Implementation: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8361" y="3416614"/>
            <a:ext cx="196079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/>
              <a:t>Logging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Error Handling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HTTP Client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……</a:t>
            </a:r>
            <a:endParaRPr lang="en-US" altLang="zh-CN" dirty="0"/>
          </a:p>
        </p:txBody>
      </p:sp>
      <p:pic>
        <p:nvPicPr>
          <p:cNvPr id="6146" name="Picture 2" descr="https://images0.cnblogs.com/i/175043/201406/1018054799947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96" y="2517811"/>
            <a:ext cx="432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3471461" y="284528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Advantages: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33039" y="3421344"/>
            <a:ext cx="253787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Low complexity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High maintainability 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High readability 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4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70583" y="620688"/>
            <a:ext cx="8858969" cy="77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Single Responsibility Principle</a:t>
            </a:r>
          </a:p>
          <a:p>
            <a:pPr>
              <a:lnSpc>
                <a:spcPct val="130000"/>
              </a:lnSpc>
            </a:pPr>
            <a:endParaRPr lang="en-US" altLang="zh-CN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 descr="F:\360云盘\漂亮羽箭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692126"/>
            <a:ext cx="276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54559" y="2129101"/>
            <a:ext cx="3312368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IClient{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getServiceName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getIPAddress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host)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data)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603231" y="1301859"/>
            <a:ext cx="5112568" cy="43396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Connection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host)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DataTransfer{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data)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IClient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DataTransfer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Connection{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getServiceName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getIPAddress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4514999" y="3467929"/>
            <a:ext cx="1512168" cy="288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04769" y="31409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Decompose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6160" y="121347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Example: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70583" y="620688"/>
            <a:ext cx="8858969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Open / Closed </a:t>
            </a:r>
            <a:r>
              <a:rPr lang="en-US" altLang="zh-CN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Principle</a:t>
            </a:r>
            <a:endParaRPr lang="en-US" altLang="zh-CN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 descr="F:\360云盘\漂亮羽箭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692126"/>
            <a:ext cx="276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81013" y="1268760"/>
            <a:ext cx="1094521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Open-Closed Principle (OCP) states that software entities (classes, modules, methods, etc.) should be open for extension, but closed for modification.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783" y="284055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Related design pattern: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8361" y="3416614"/>
            <a:ext cx="229421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Template </a:t>
            </a:r>
            <a:r>
              <a:rPr lang="en-US" altLang="zh-CN" dirty="0" smtClean="0"/>
              <a:t>Pattern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Factory Pattern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Decorator </a:t>
            </a:r>
            <a:r>
              <a:rPr lang="en-US" altLang="zh-CN" dirty="0" smtClean="0"/>
              <a:t>Pattern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……</a:t>
            </a:r>
            <a:endParaRPr lang="en-US" altLang="zh-CN" dirty="0"/>
          </a:p>
        </p:txBody>
      </p:sp>
      <p:pic>
        <p:nvPicPr>
          <p:cNvPr id="5122" name="Picture 2" descr="https://images0.cnblogs.com/i/175043/201406/14021733655516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94" y="2527820"/>
            <a:ext cx="4369926" cy="327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1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70583" y="620688"/>
            <a:ext cx="8858969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Open / Closed </a:t>
            </a:r>
            <a:r>
              <a:rPr lang="en-US" altLang="zh-CN" b="1" dirty="0" smtClean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Principle</a:t>
            </a:r>
            <a:endParaRPr lang="en-US" altLang="zh-CN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 descr="F:\360云盘\漂亮羽箭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692126"/>
            <a:ext cx="276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46160" y="121347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Example: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3074" name="Picture 2" descr="https://images0.cnblogs.com/i/175043/201406/140102360778770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582811"/>
            <a:ext cx="4027562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mages0.cnblogs.com/i/175043/201406/140106097807482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5" y="3527142"/>
            <a:ext cx="4028960" cy="245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75239" y="1123886"/>
            <a:ext cx="4464496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zh-CN" altLang="zh-CN" sz="1200" dirty="0">
                <a:solidFill>
                  <a:srgbClr val="A9B7C6"/>
                </a:solidFill>
                <a:latin typeface="Consolas" panose="020B0609020204030204" pitchFamily="49" charset="0"/>
              </a:rPr>
              <a:t>EurekaServer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zh-CN" sz="1200" dirty="0">
                <a:solidFill>
                  <a:srgbClr val="A9B7C6"/>
                </a:solidFill>
                <a:latin typeface="Consolas" panose="020B0609020204030204" pitchFamily="49" charset="0"/>
              </a:rPr>
              <a:t>EurekaServer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server)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75239" y="3229853"/>
            <a:ext cx="4464496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ClientSRP{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AbstractServer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(AbstractServer server)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AbstractServer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IServer{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EurekaServer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AbstractServer{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ZookeeperServer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AbstractServer{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右箭头 12"/>
          <p:cNvSpPr/>
          <p:nvPr/>
        </p:nvSpPr>
        <p:spPr>
          <a:xfrm rot="10800000">
            <a:off x="4835823" y="2138193"/>
            <a:ext cx="1512168" cy="288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19055" y="183022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Implement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 rot="10800000">
            <a:off x="4835823" y="4653136"/>
            <a:ext cx="1512168" cy="288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019055" y="434517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Implement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5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70583" y="620688"/>
            <a:ext cx="8858969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Liskov </a:t>
            </a:r>
            <a:r>
              <a:rPr lang="en-US" altLang="zh-CN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Substitution Principle</a:t>
            </a:r>
            <a:endParaRPr lang="en-US" altLang="zh-CN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 descr="F:\360云盘\漂亮羽箭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692126"/>
            <a:ext cx="276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81013" y="1268760"/>
            <a:ext cx="109452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Liskov Substitution Principle (LSP) states that subtypes must be substitutable for their base types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 descr="https://images0.cnblogs.com/i/175043/201406/14230106092702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94" y="2527821"/>
            <a:ext cx="4369925" cy="327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70583" y="620688"/>
            <a:ext cx="8858969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Liskov </a:t>
            </a:r>
            <a:r>
              <a:rPr lang="en-US" altLang="zh-CN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Substitution Principle</a:t>
            </a:r>
            <a:endParaRPr lang="en-US" altLang="zh-CN" b="1" dirty="0">
              <a:solidFill>
                <a:srgbClr val="5F5E5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 descr="F:\360云盘\漂亮羽箭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692126"/>
            <a:ext cx="276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46160" y="121347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Example: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7459" y="3356992"/>
            <a:ext cx="5328592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AbstractServer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(AbstractServer server)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//....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(server.isAvailable()){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server.replicate()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955159" y="692126"/>
            <a:ext cx="6162696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IServer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isAvailable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abstract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AbstractServer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IServer{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boolean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abstract 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replicate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isAvailable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EurekaServer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AbstractServer{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replicate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"Eureka Server"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ZookeeperServer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AbstractServer{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replicate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"Zookeeper Server"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isAvailable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7459" y="1700808"/>
            <a:ext cx="5569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Subclasses must implement abstract methods of the parent class, but must not override </a:t>
            </a:r>
            <a:r>
              <a:rPr lang="zh-CN" altLang="en-US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non-abstract </a:t>
            </a:r>
            <a:r>
              <a:rPr lang="zh-CN" altLang="en-US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methods </a:t>
            </a:r>
            <a:r>
              <a:rPr lang="zh-CN" altLang="en-US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of the parent </a:t>
            </a:r>
            <a:r>
              <a:rPr lang="zh-CN" altLang="en-US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class</a:t>
            </a:r>
            <a:r>
              <a:rPr lang="en-US" altLang="zh-CN" sz="16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  <a:endParaRPr lang="zh-CN" altLang="en-US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0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70583" y="620688"/>
            <a:ext cx="8858969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5F5E5C"/>
                </a:solidFill>
                <a:latin typeface="微软雅黑" pitchFamily="34" charset="-122"/>
                <a:ea typeface="微软雅黑" pitchFamily="34" charset="-122"/>
              </a:rPr>
              <a:t>Interface Segregation Principle</a:t>
            </a:r>
          </a:p>
        </p:txBody>
      </p:sp>
      <p:pic>
        <p:nvPicPr>
          <p:cNvPr id="3" name="Picture 2" descr="F:\360云盘\漂亮羽箭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692126"/>
            <a:ext cx="2762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81013" y="1268760"/>
            <a:ext cx="109452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Interface Segregation Principle (ISP) states that clients should not be forced to depend on methods that they do not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https://images0.cnblogs.com/i/175043/201406/20001955676886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94" y="2527821"/>
            <a:ext cx="4392489" cy="329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4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212745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212745"/>
  <p:tag name="MH_LIBRARY" val="GRAPHIC"/>
  <p:tag name="MH_TYPE" val="Other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212745"/>
  <p:tag name="MH_LIBRARY" val="GRAPHIC"/>
  <p:tag name="MH_TYPE" val="Other"/>
  <p:tag name="MH_ORDER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212745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212745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212745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212745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212745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212745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212745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212745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9627</TotalTime>
  <Words>319</Words>
  <Application>Microsoft Office PowerPoint</Application>
  <PresentationFormat>自定义</PresentationFormat>
  <Paragraphs>73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 Unicode MS</vt:lpstr>
      <vt:lpstr>方正姚体</vt:lpstr>
      <vt:lpstr>华康俪金黑W8(P)</vt:lpstr>
      <vt:lpstr>经典繁仿黑</vt:lpstr>
      <vt:lpstr>宋体</vt:lpstr>
      <vt:lpstr>微软雅黑</vt:lpstr>
      <vt:lpstr>Arial</vt:lpstr>
      <vt:lpstr>Calibri</vt:lpstr>
      <vt:lpstr>Consolas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Jin Wei</cp:lastModifiedBy>
  <cp:revision>837</cp:revision>
  <dcterms:modified xsi:type="dcterms:W3CDTF">2019-05-01T16:05:40Z</dcterms:modified>
</cp:coreProperties>
</file>