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32"/>
  </p:notesMasterIdLst>
  <p:handoutMasterIdLst>
    <p:handoutMasterId r:id="rId33"/>
  </p:handoutMasterIdLst>
  <p:sldIdLst>
    <p:sldId id="256" r:id="rId3"/>
    <p:sldId id="370" r:id="rId4"/>
    <p:sldId id="386" r:id="rId5"/>
    <p:sldId id="387" r:id="rId6"/>
    <p:sldId id="388" r:id="rId7"/>
    <p:sldId id="389" r:id="rId8"/>
    <p:sldId id="390" r:id="rId9"/>
    <p:sldId id="391" r:id="rId10"/>
    <p:sldId id="393" r:id="rId11"/>
    <p:sldId id="392" r:id="rId12"/>
    <p:sldId id="394" r:id="rId13"/>
    <p:sldId id="396" r:id="rId14"/>
    <p:sldId id="398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10" r:id="rId25"/>
    <p:sldId id="409" r:id="rId26"/>
    <p:sldId id="412" r:id="rId27"/>
    <p:sldId id="413" r:id="rId28"/>
    <p:sldId id="414" r:id="rId29"/>
    <p:sldId id="411" r:id="rId30"/>
    <p:sldId id="348" r:id="rId31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8401"/>
    <a:srgbClr val="CC9900"/>
    <a:srgbClr val="3B79CE"/>
    <a:srgbClr val="FD7A2A"/>
    <a:srgbClr val="8A3CC4"/>
    <a:srgbClr val="AAD523"/>
    <a:srgbClr val="7030A0"/>
    <a:srgbClr val="FF3399"/>
    <a:srgbClr val="F6F6F6"/>
    <a:srgbClr val="7B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3446" autoAdjust="0"/>
  </p:normalViewPr>
  <p:slideViewPr>
    <p:cSldViewPr>
      <p:cViewPr varScale="1">
        <p:scale>
          <a:sx n="128" d="100"/>
          <a:sy n="128" d="100"/>
        </p:scale>
        <p:origin x="202" y="67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008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EDDB9-2955-4D57-9B7C-74EB90EC60C3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D6BAF-045C-49DF-B711-C7583D9A64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5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2EB3A0-E5FE-4501-A7E4-59970F3204F9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32AC4C0-BDD5-44DF-8569-FDFABB0A7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23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AC4C0-BDD5-44DF-8569-FDFABB0A714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4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9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11"/>
          <p:cNvSpPr>
            <a:spLocks/>
          </p:cNvSpPr>
          <p:nvPr userDrawn="1"/>
        </p:nvSpPr>
        <p:spPr bwMode="auto">
          <a:xfrm>
            <a:off x="-1588" y="4581525"/>
            <a:ext cx="12201526" cy="2392363"/>
          </a:xfrm>
          <a:custGeom>
            <a:avLst/>
            <a:gdLst/>
            <a:ahLst/>
            <a:cxnLst>
              <a:cxn ang="0">
                <a:pos x="2932" y="144"/>
              </a:cxn>
              <a:cxn ang="0">
                <a:pos x="2932" y="0"/>
              </a:cxn>
              <a:cxn ang="0">
                <a:pos x="0" y="107"/>
              </a:cxn>
              <a:cxn ang="0">
                <a:pos x="0" y="144"/>
              </a:cxn>
              <a:cxn ang="0">
                <a:pos x="2932" y="144"/>
              </a:cxn>
            </a:cxnLst>
            <a:rect l="0" t="0" r="r" b="b"/>
            <a:pathLst>
              <a:path w="2932" h="151">
                <a:moveTo>
                  <a:pt x="2932" y="144"/>
                </a:moveTo>
                <a:cubicBezTo>
                  <a:pt x="2932" y="0"/>
                  <a:pt x="2932" y="0"/>
                  <a:pt x="2932" y="0"/>
                </a:cubicBezTo>
                <a:cubicBezTo>
                  <a:pt x="2207" y="115"/>
                  <a:pt x="1230" y="151"/>
                  <a:pt x="0" y="107"/>
                </a:cubicBezTo>
                <a:cubicBezTo>
                  <a:pt x="0" y="144"/>
                  <a:pt x="0" y="144"/>
                  <a:pt x="0" y="144"/>
                </a:cubicBezTo>
                <a:cubicBezTo>
                  <a:pt x="2932" y="144"/>
                  <a:pt x="2932" y="144"/>
                  <a:pt x="2932" y="144"/>
                </a:cubicBezTo>
                <a:close/>
              </a:path>
            </a:pathLst>
          </a:custGeom>
          <a:solidFill>
            <a:srgbClr val="3B79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7" name="Picture 3" descr="C:\Documents and Settings\t11318\桌面\modulo_text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863"/>
            <a:ext cx="77073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3650903" y="1576536"/>
            <a:ext cx="8282438" cy="707886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spc="5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RxJS Introduction</a:t>
            </a:r>
            <a:endParaRPr lang="zh-CN" altLang="en-US" sz="4000" spc="50" dirty="0">
              <a:ln w="1143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6341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B36DCAA-CDE1-41E5-AFE5-0064A05E4FFE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53CA47F-DB81-4944-9C7D-FB45AC0B91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8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3050"/>
            <a:ext cx="401317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051"/>
            <a:ext cx="681921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18" y="1435101"/>
            <a:ext cx="401317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55E4A8-FA3F-4C5A-AE1A-BF0C42290D0A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EBB816-DF83-40B7-852A-E4ED781501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63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59E0E0-7B97-4DC8-BAA2-8F04DBD047DF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0D0DE56-F9AD-4708-B098-925B6866C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4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D257B0-40B7-4C86-981F-7A809942C9FB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848123-E5AA-4EF6-92B6-79F7798F60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3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151C4BD-E755-4F7F-A541-C6726DED6C6E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42C1FB-78FB-4125-A0EA-799892177F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9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95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0388" y="3886200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79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79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375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2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2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6567" y="1412776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99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99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99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99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274638"/>
            <a:ext cx="274478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19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188913"/>
            <a:ext cx="1625600" cy="83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培训概述</a:t>
            </a:r>
            <a:endParaRPr lang="en-US" altLang="zh-CN" sz="28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" name="TextBox 8"/>
          <p:cNvSpPr txBox="1"/>
          <p:nvPr userDrawn="1"/>
        </p:nvSpPr>
        <p:spPr>
          <a:xfrm>
            <a:off x="336550" y="476250"/>
            <a:ext cx="4970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第二节</a:t>
            </a:r>
            <a:r>
              <a:rPr lang="en-US" altLang="zh-CN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为什么需要培训</a:t>
            </a:r>
          </a:p>
        </p:txBody>
      </p:sp>
    </p:spTree>
    <p:extLst>
      <p:ext uri="{BB962C8B-B14F-4D97-AF65-F5344CB8AC3E}">
        <p14:creationId xmlns:p14="http://schemas.microsoft.com/office/powerpoint/2010/main" val="1496773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188913"/>
            <a:ext cx="1625600" cy="83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培训概述</a:t>
            </a:r>
            <a:endParaRPr lang="en-US" altLang="zh-CN" sz="28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" name="TextBox 8"/>
          <p:cNvSpPr txBox="1"/>
          <p:nvPr userDrawn="1"/>
        </p:nvSpPr>
        <p:spPr>
          <a:xfrm>
            <a:off x="336550" y="476250"/>
            <a:ext cx="4970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第三节</a:t>
            </a:r>
            <a:r>
              <a:rPr lang="en-US" altLang="zh-CN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对培训的认识误区</a:t>
            </a:r>
          </a:p>
        </p:txBody>
      </p:sp>
    </p:spTree>
    <p:extLst>
      <p:ext uri="{BB962C8B-B14F-4D97-AF65-F5344CB8AC3E}">
        <p14:creationId xmlns:p14="http://schemas.microsoft.com/office/powerpoint/2010/main" val="263659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培训六大要素分析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78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35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年度培训实施流程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7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75274D2-3A2C-4853-A4CF-0CEE83EA2607}" type="datetimeFigureOut">
              <a:rPr lang="zh-CN" altLang="en-US"/>
              <a:pPr>
                <a:defRPr/>
              </a:pPr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48EA11-4E1D-40D0-A720-30B9174A6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6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弦形 6"/>
          <p:cNvSpPr/>
          <p:nvPr userDrawn="1"/>
        </p:nvSpPr>
        <p:spPr>
          <a:xfrm rot="6746465">
            <a:off x="5738019" y="6450806"/>
            <a:ext cx="719138" cy="720725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57963" y="6742113"/>
            <a:ext cx="5637212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6742113"/>
            <a:ext cx="5637213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5695950" y="6488113"/>
            <a:ext cx="7921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226204F-FED8-420F-96C1-31469A1F735D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16" name="弧形 15"/>
          <p:cNvSpPr/>
          <p:nvPr userDrawn="1"/>
        </p:nvSpPr>
        <p:spPr>
          <a:xfrm>
            <a:off x="5629275" y="6343650"/>
            <a:ext cx="936625" cy="935038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26567" y="980728"/>
            <a:ext cx="10873208" cy="0"/>
          </a:xfrm>
          <a:prstGeom prst="line">
            <a:avLst/>
          </a:prstGeom>
          <a:ln w="254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13" r:id="rId2"/>
    <p:sldLayoutId id="2147483689" r:id="rId3"/>
    <p:sldLayoutId id="2147483700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DEAC-C6E9-4E5A-BF92-8A2A909A8AE4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836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THE WAYS TO CREATE AN OBSERVABLE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from()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8884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of()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5753" y="263691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fromEvent()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5753" y="328498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timer()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5753" y="393305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Corbel" panose="020B0503020204020204" pitchFamily="34" charset="0"/>
              </a:rPr>
              <a:t>Interval()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63" y="1123745"/>
            <a:ext cx="6408712" cy="50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597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Subscribing to Observables</a:t>
            </a:r>
          </a:p>
        </p:txBody>
      </p:sp>
      <p:sp>
        <p:nvSpPr>
          <p:cNvPr id="4" name="矩形 3"/>
          <p:cNvSpPr/>
          <p:nvPr/>
        </p:nvSpPr>
        <p:spPr>
          <a:xfrm>
            <a:off x="569726" y="1196752"/>
            <a:ext cx="10003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observable’s subscribe method allows you to pass </a:t>
            </a:r>
            <a:r>
              <a:rPr lang="en-US" altLang="zh-CN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three callback methods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as parameters.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39" y="3861048"/>
            <a:ext cx="9654990" cy="239732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4942" y="2332558"/>
            <a:ext cx="10210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Before the data arrives if an exception happens, the </a:t>
            </a:r>
            <a:r>
              <a:rPr lang="en-US" altLang="zh-CN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errorFn 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will be invoked to handle the error.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0125" y="2743205"/>
            <a:ext cx="8830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When all the data has been emitted successfully, the </a:t>
            </a:r>
            <a:r>
              <a:rPr lang="en-US" altLang="zh-CN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completeFn 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will be invoked.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4559" y="1921911"/>
            <a:ext cx="810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Whenever the data arrives, the </a:t>
            </a:r>
            <a:r>
              <a:rPr lang="en-US" altLang="zh-CN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nextFn 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will be invoked to process the data.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0125" y="3153852"/>
            <a:ext cx="10591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error occurred, </a:t>
            </a:r>
            <a:r>
              <a:rPr lang="en-US" altLang="zh-CN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afterwards data 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not be 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delivered and 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altLang="zh-CN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completeFn 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will be not invoked.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597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Subscribing to Observables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83" y="1052735"/>
            <a:ext cx="7056784" cy="52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597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Subscribing to Observables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51" y="1052736"/>
            <a:ext cx="7429985" cy="51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516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What is a Subscription?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41" y="1124744"/>
            <a:ext cx="6426116" cy="50405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4560" y="1340768"/>
            <a:ext cx="4536503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Subscription is an object that represents the execution of an 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Observable.</a:t>
            </a:r>
          </a:p>
        </p:txBody>
      </p:sp>
      <p:sp>
        <p:nvSpPr>
          <p:cNvPr id="8" name="矩形 7"/>
          <p:cNvSpPr/>
          <p:nvPr/>
        </p:nvSpPr>
        <p:spPr>
          <a:xfrm>
            <a:off x="554559" y="2924944"/>
            <a:ext cx="424847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Subscription has an unsubscribe() function to release resources or cancel Observable executions.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Operators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560" y="1340768"/>
            <a:ext cx="45365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Pipeable Operator</a:t>
            </a:r>
            <a:endParaRPr lang="en-US" altLang="zh-CN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559" y="3558772"/>
            <a:ext cx="4248471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Creation Operator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1" y="4152418"/>
            <a:ext cx="7884876" cy="17792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1" y="1870821"/>
            <a:ext cx="8763471" cy="16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Operators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560" y="1340768"/>
            <a:ext cx="45365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26" y="1484785"/>
            <a:ext cx="5588719" cy="4283864"/>
          </a:xfrm>
          <a:prstGeom prst="rect">
            <a:avLst/>
          </a:prstGeom>
        </p:spPr>
      </p:pic>
      <p:pic>
        <p:nvPicPr>
          <p:cNvPr id="2050" name="Picture 2" descr="map marble diagra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420888"/>
            <a:ext cx="5106174" cy="21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1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Operators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560" y="1340768"/>
            <a:ext cx="45365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mapTo()</a:t>
            </a:r>
          </a:p>
        </p:txBody>
      </p:sp>
      <p:pic>
        <p:nvPicPr>
          <p:cNvPr id="4098" name="Picture 2" descr="mapTo marble diagram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420888"/>
            <a:ext cx="512056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151" y="1483198"/>
            <a:ext cx="5616624" cy="41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Operators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560" y="1340768"/>
            <a:ext cx="45365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filter()</a:t>
            </a:r>
          </a:p>
        </p:txBody>
      </p:sp>
      <p:pic>
        <p:nvPicPr>
          <p:cNvPr id="5122" name="Picture 2" descr="filter marble diagram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8" y="2420888"/>
            <a:ext cx="512056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358" y="1483198"/>
            <a:ext cx="5646419" cy="38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Operators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560" y="1340768"/>
            <a:ext cx="45365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take()</a:t>
            </a:r>
          </a:p>
        </p:txBody>
      </p:sp>
      <p:pic>
        <p:nvPicPr>
          <p:cNvPr id="5124" name="Picture 4" descr="take marble diagram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8" y="2420888"/>
            <a:ext cx="512056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93" y="1483198"/>
            <a:ext cx="5642884" cy="3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AGENDA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17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What’s RxJS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201032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 concepts in RxJS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559" y="2679884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Operators and Pipe in RxJS</a:t>
            </a:r>
          </a:p>
        </p:txBody>
      </p:sp>
    </p:spTree>
    <p:extLst>
      <p:ext uri="{BB962C8B-B14F-4D97-AF65-F5344CB8AC3E}">
        <p14:creationId xmlns:p14="http://schemas.microsoft.com/office/powerpoint/2010/main" val="21198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Operators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560" y="1340768"/>
            <a:ext cx="45365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startWith()</a:t>
            </a:r>
          </a:p>
        </p:txBody>
      </p:sp>
      <p:pic>
        <p:nvPicPr>
          <p:cNvPr id="6146" name="Picture 2" descr="startWith marble diagram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8" y="2415536"/>
            <a:ext cx="5133254" cy="216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56" y="1483198"/>
            <a:ext cx="5654221" cy="41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Operators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560" y="1340768"/>
            <a:ext cx="45365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distinct()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558" y="2271520"/>
            <a:ext cx="5083387" cy="25256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93" y="1485165"/>
            <a:ext cx="5632842" cy="39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Operators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560" y="1340768"/>
            <a:ext cx="45365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distinctUntilChanged()</a:t>
            </a:r>
            <a:endParaRPr lang="en-US" altLang="zh-CN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91" y="1479884"/>
            <a:ext cx="5731987" cy="3821324"/>
          </a:xfrm>
          <a:prstGeom prst="rect">
            <a:avLst/>
          </a:prstGeom>
        </p:spPr>
      </p:pic>
      <p:pic>
        <p:nvPicPr>
          <p:cNvPr id="8194" name="Picture 2" descr="distinctUntilChanged marble diagra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" y="2244528"/>
            <a:ext cx="5026548" cy="212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Operators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560" y="1340768"/>
            <a:ext cx="45365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skip()</a:t>
            </a:r>
          </a:p>
        </p:txBody>
      </p:sp>
      <p:pic>
        <p:nvPicPr>
          <p:cNvPr id="10242" name="Picture 2" descr="skip marble diagram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6" y="2244528"/>
            <a:ext cx="5026549" cy="21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228" y="1479882"/>
            <a:ext cx="5722722" cy="42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Operators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560" y="1340768"/>
            <a:ext cx="45365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last()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43" y="1481635"/>
            <a:ext cx="5679135" cy="4393559"/>
          </a:xfrm>
          <a:prstGeom prst="rect">
            <a:avLst/>
          </a:prstGeom>
        </p:spPr>
      </p:pic>
      <p:pic>
        <p:nvPicPr>
          <p:cNvPr id="10244" name="Picture 4" descr="last marble diagra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6" y="2244528"/>
            <a:ext cx="5026548" cy="212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Operators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560" y="1340768"/>
            <a:ext cx="45365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delay()</a:t>
            </a:r>
          </a:p>
        </p:txBody>
      </p:sp>
      <p:pic>
        <p:nvPicPr>
          <p:cNvPr id="12292" name="Picture 4" descr="delay marble diagram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6" y="2244528"/>
            <a:ext cx="5026548" cy="212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66" y="1481634"/>
            <a:ext cx="5550712" cy="446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High-Level </a:t>
            </a:r>
            <a:r>
              <a:rPr lang="en-US" altLang="zh-CN" sz="3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Operators</a:t>
            </a:r>
            <a:endParaRPr lang="en-US" altLang="zh-CN" sz="3600" b="1" dirty="0">
              <a:solidFill>
                <a:prstClr val="black">
                  <a:lumMod val="65000"/>
                  <a:lumOff val="35000"/>
                </a:prst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560" y="1340768"/>
            <a:ext cx="45365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merge()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85" y="1483506"/>
            <a:ext cx="5933394" cy="4249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316" y="2318433"/>
            <a:ext cx="4966087" cy="24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4560" y="1340768"/>
            <a:ext cx="45365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concat()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4559" y="188640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High-Level </a:t>
            </a:r>
            <a:r>
              <a:rPr lang="en-US" altLang="zh-CN" sz="3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Operators</a:t>
            </a:r>
            <a:endParaRPr lang="en-US" altLang="zh-CN" sz="3600" b="1" dirty="0">
              <a:solidFill>
                <a:prstClr val="black">
                  <a:lumMod val="65000"/>
                  <a:lumOff val="35000"/>
                </a:prst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299" y="2276872"/>
            <a:ext cx="4981586" cy="248403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827" y="1196752"/>
            <a:ext cx="482145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High-Level Operators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560" y="1340768"/>
            <a:ext cx="45365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switchMap()</a:t>
            </a:r>
            <a:endParaRPr lang="en-US" altLang="zh-CN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43" y="1481635"/>
            <a:ext cx="5679135" cy="4393559"/>
          </a:xfrm>
          <a:prstGeom prst="rect">
            <a:avLst/>
          </a:prstGeom>
        </p:spPr>
      </p:pic>
      <p:pic>
        <p:nvPicPr>
          <p:cNvPr id="10244" name="Picture 4" descr="last marble diagra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6" y="2244528"/>
            <a:ext cx="5026548" cy="212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8168785" y="-18778"/>
            <a:ext cx="4029565" cy="6876777"/>
          </a:xfrm>
          <a:prstGeom prst="rect">
            <a:avLst/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8619455" y="1931183"/>
            <a:ext cx="3528392" cy="1470025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占位符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>
            <a:fillRect/>
          </a:stretch>
        </p:blipFill>
        <p:spPr>
          <a:xfrm>
            <a:off x="0" y="1"/>
            <a:ext cx="8158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43E-7 -1.19861 L 3.30643E-7 2.59259E-6 L 0.00039 -0.12153 L 3.30643E-7 2.59259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599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326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WHATS’S RXJS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2238" y="1268760"/>
            <a:ext cx="11017224" cy="93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“RxJS is a library for composing asynchronous and event-based programs by using observable sequences.” 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en-US" altLang="zh-CN" sz="24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reactivex.io/</a:t>
            </a:r>
            <a:r>
              <a:rPr lang="en-US" altLang="zh-CN" sz="2400" i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rxjs</a:t>
            </a:r>
            <a:endParaRPr lang="en-US" altLang="zh-CN" sz="2400" i="1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pic2.zhimg.com/v2-a4bd2db489921dcb8035bd5fef637252_1200x50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095" y="4149080"/>
            <a:ext cx="7277030" cy="226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5458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CORE CONCEPTS IN RXJS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559" y="1305342"/>
            <a:ext cx="110892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rbel" panose="020B0503020204020204" pitchFamily="34" charset="0"/>
              </a:rPr>
              <a:t>Observable: represents the idea of an </a:t>
            </a:r>
            <a:r>
              <a:rPr lang="en-US" altLang="zh-CN" dirty="0" err="1">
                <a:latin typeface="Corbel" panose="020B0503020204020204" pitchFamily="34" charset="0"/>
              </a:rPr>
              <a:t>invokable</a:t>
            </a:r>
            <a:r>
              <a:rPr lang="en-US" altLang="zh-CN" dirty="0">
                <a:latin typeface="Corbel" panose="020B0503020204020204" pitchFamily="34" charset="0"/>
              </a:rPr>
              <a:t> collection of future values or events.</a:t>
            </a:r>
          </a:p>
          <a:p>
            <a:r>
              <a:rPr lang="en-US" altLang="zh-CN" dirty="0">
                <a:latin typeface="Corbel" panose="020B0503020204020204" pitchFamily="34" charset="0"/>
              </a:rPr>
              <a:t>Observer: is a collection of callbacks that knows how to listen to values delivered by the Observable.</a:t>
            </a:r>
          </a:p>
          <a:p>
            <a:r>
              <a:rPr lang="en-US" altLang="zh-CN" dirty="0">
                <a:latin typeface="Corbel" panose="020B0503020204020204" pitchFamily="34" charset="0"/>
              </a:rPr>
              <a:t>Subscription: represents the execution of an Observable, is primarily useful for cancelling the execution.</a:t>
            </a:r>
          </a:p>
          <a:p>
            <a:r>
              <a:rPr lang="en-US" altLang="zh-CN" dirty="0">
                <a:latin typeface="Corbel" panose="020B0503020204020204" pitchFamily="34" charset="0"/>
              </a:rPr>
              <a:t>Operators: are pure functions that enable a functional programming style of dealing with collections with operations like map, filter, concat, reduce, etc.</a:t>
            </a:r>
          </a:p>
          <a:p>
            <a:r>
              <a:rPr lang="en-US" altLang="zh-CN" dirty="0">
                <a:latin typeface="Corbel" panose="020B0503020204020204" pitchFamily="34" charset="0"/>
              </a:rPr>
              <a:t>Subject: is the equivalent to an </a:t>
            </a:r>
            <a:r>
              <a:rPr lang="en-US" altLang="zh-CN" dirty="0" err="1">
                <a:latin typeface="Corbel" panose="020B0503020204020204" pitchFamily="34" charset="0"/>
              </a:rPr>
              <a:t>EventEmitter</a:t>
            </a:r>
            <a:r>
              <a:rPr lang="en-US" altLang="zh-CN" dirty="0">
                <a:latin typeface="Corbel" panose="020B0503020204020204" pitchFamily="34" charset="0"/>
              </a:rPr>
              <a:t>, and the only way of multicasting a value or event to multiple Observers.</a:t>
            </a:r>
          </a:p>
          <a:p>
            <a:r>
              <a:rPr lang="en-US" altLang="zh-CN" dirty="0">
                <a:latin typeface="Corbel" panose="020B0503020204020204" pitchFamily="34" charset="0"/>
              </a:rPr>
              <a:t>Schedulers: are centralized dispatchers to control concurrency, allowing us to coordinate when computation happens on e.g. </a:t>
            </a:r>
            <a:r>
              <a:rPr lang="en-US" altLang="zh-CN" dirty="0" err="1">
                <a:latin typeface="Corbel" panose="020B0503020204020204" pitchFamily="34" charset="0"/>
              </a:rPr>
              <a:t>setTimeout</a:t>
            </a:r>
            <a:r>
              <a:rPr lang="en-US" altLang="zh-CN" dirty="0">
                <a:latin typeface="Corbel" panose="020B0503020204020204" pitchFamily="34" charset="0"/>
              </a:rPr>
              <a:t> or </a:t>
            </a:r>
            <a:r>
              <a:rPr lang="en-US" altLang="zh-CN" dirty="0" err="1">
                <a:latin typeface="Corbel" panose="020B0503020204020204" pitchFamily="34" charset="0"/>
              </a:rPr>
              <a:t>requestAnimationFrame</a:t>
            </a:r>
            <a:r>
              <a:rPr lang="en-US" altLang="zh-CN" dirty="0">
                <a:latin typeface="Corbel" panose="020B0503020204020204" pitchFamily="34" charset="0"/>
              </a:rPr>
              <a:t> or others.</a:t>
            </a:r>
            <a:endParaRPr lang="zh-CN" alt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Observable</a:t>
            </a:r>
          </a:p>
        </p:txBody>
      </p:sp>
      <p:sp>
        <p:nvSpPr>
          <p:cNvPr id="6" name="矩形 5"/>
          <p:cNvSpPr/>
          <p:nvPr/>
        </p:nvSpPr>
        <p:spPr>
          <a:xfrm>
            <a:off x="554559" y="1196752"/>
            <a:ext cx="11089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Roboto"/>
              </a:rPr>
              <a:t>Observables are able to </a:t>
            </a:r>
            <a:r>
              <a:rPr lang="en-US" altLang="zh-CN" i="1" dirty="0" smtClean="0">
                <a:latin typeface="Roboto"/>
              </a:rPr>
              <a:t>produce data either </a:t>
            </a:r>
            <a:r>
              <a:rPr lang="en-US" altLang="zh-CN" i="1" dirty="0">
                <a:latin typeface="Roboto"/>
              </a:rPr>
              <a:t>synchronously or asynchronously</a:t>
            </a:r>
            <a:r>
              <a:rPr lang="en-US" altLang="zh-CN" i="1" dirty="0" smtClean="0">
                <a:latin typeface="Roboto"/>
              </a:rPr>
              <a:t>.</a:t>
            </a:r>
            <a:endParaRPr lang="en-US" altLang="zh-CN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48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836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THE WAYS TO CREATE AN OBSERVABLE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Corbel" panose="020B0503020204020204" pitchFamily="34" charset="0"/>
              </a:rPr>
              <a:t>f</a:t>
            </a:r>
            <a:r>
              <a:rPr lang="en-US" altLang="zh-CN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rom()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8884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f()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5753" y="263691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fromEvent()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5753" y="328498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timer()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5753" y="393305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Interval()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33" y="1115139"/>
            <a:ext cx="5290542" cy="50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836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THE WAYS TO CREATE AN OBSERVABLE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from()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8884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Corbel" panose="020B0503020204020204" pitchFamily="34" charset="0"/>
              </a:rPr>
              <a:t>o</a:t>
            </a:r>
            <a:r>
              <a:rPr lang="en-US" altLang="zh-CN" b="1" dirty="0" smtClean="0">
                <a:solidFill>
                  <a:srgbClr val="0070C0"/>
                </a:solidFill>
                <a:latin typeface="Corbel" panose="020B0503020204020204" pitchFamily="34" charset="0"/>
              </a:rPr>
              <a:t>f()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5753" y="263691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fromEvent()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5753" y="328498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timer()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5753" y="393305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Interval()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31" y="1124744"/>
            <a:ext cx="4898238" cy="51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836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THE WAYS TO CREATE AN OBSERVABLE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from()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8884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of()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5753" y="263691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Corbel" panose="020B0503020204020204" pitchFamily="34" charset="0"/>
              </a:rPr>
              <a:t>fromEvent()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5753" y="328498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timer()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5753" y="393305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Interval()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767" y="1124744"/>
            <a:ext cx="7292305" cy="5123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0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188640"/>
            <a:ext cx="836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THE WAYS TO CREATE AN OBSERVABLE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from()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8884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of()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5753" y="263691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fromEvent()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5753" y="328498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Corbel" panose="020B0503020204020204" pitchFamily="34" charset="0"/>
              </a:rPr>
              <a:t>timer()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5753" y="393305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Interval()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087" y="1148437"/>
            <a:ext cx="6192688" cy="507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12694</TotalTime>
  <Words>429</Words>
  <Application>Microsoft Office PowerPoint</Application>
  <PresentationFormat>自定义</PresentationFormat>
  <Paragraphs>87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 Unicode MS</vt:lpstr>
      <vt:lpstr>Roboto</vt:lpstr>
      <vt:lpstr>华康俪金黑W8(P)</vt:lpstr>
      <vt:lpstr>经典繁仿黑</vt:lpstr>
      <vt:lpstr>宋体</vt:lpstr>
      <vt:lpstr>微软雅黑</vt:lpstr>
      <vt:lpstr>Arial</vt:lpstr>
      <vt:lpstr>Calibri</vt:lpstr>
      <vt:lpstr>Corbel</vt:lpstr>
      <vt:lpstr>Trebuchet MS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Jin Wei</cp:lastModifiedBy>
  <cp:revision>1015</cp:revision>
  <dcterms:modified xsi:type="dcterms:W3CDTF">2019-12-08T16:03:12Z</dcterms:modified>
</cp:coreProperties>
</file>