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</p:sldMasterIdLst>
  <p:notesMasterIdLst>
    <p:notesMasterId r:id="rId18"/>
  </p:notesMasterIdLst>
  <p:handoutMasterIdLst>
    <p:handoutMasterId r:id="rId19"/>
  </p:handoutMasterIdLst>
  <p:sldIdLst>
    <p:sldId id="256" r:id="rId3"/>
    <p:sldId id="370" r:id="rId4"/>
    <p:sldId id="383" r:id="rId5"/>
    <p:sldId id="372" r:id="rId6"/>
    <p:sldId id="374" r:id="rId7"/>
    <p:sldId id="375" r:id="rId8"/>
    <p:sldId id="381" r:id="rId9"/>
    <p:sldId id="382" r:id="rId10"/>
    <p:sldId id="377" r:id="rId11"/>
    <p:sldId id="378" r:id="rId12"/>
    <p:sldId id="379" r:id="rId13"/>
    <p:sldId id="387" r:id="rId14"/>
    <p:sldId id="384" r:id="rId15"/>
    <p:sldId id="385" r:id="rId16"/>
    <p:sldId id="348" r:id="rId17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8401"/>
    <a:srgbClr val="CC9900"/>
    <a:srgbClr val="3B79CE"/>
    <a:srgbClr val="FD7A2A"/>
    <a:srgbClr val="8A3CC4"/>
    <a:srgbClr val="AAD523"/>
    <a:srgbClr val="7030A0"/>
    <a:srgbClr val="FF3399"/>
    <a:srgbClr val="F6F6F6"/>
    <a:srgbClr val="7B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3446" autoAdjust="0"/>
  </p:normalViewPr>
  <p:slideViewPr>
    <p:cSldViewPr>
      <p:cViewPr varScale="1">
        <p:scale>
          <a:sx n="128" d="100"/>
          <a:sy n="128" d="100"/>
        </p:scale>
        <p:origin x="202" y="72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008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EDDB9-2955-4D57-9B7C-74EB90EC60C3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D6BAF-045C-49DF-B711-C7583D9A64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55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2EB3A0-E5FE-4501-A7E4-59970F3204F9}" type="datetimeFigureOut">
              <a:rPr lang="zh-CN" altLang="en-US"/>
              <a:pPr>
                <a:defRPr/>
              </a:pPr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32AC4C0-BDD5-44DF-8569-FDFABB0A7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23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AC4C0-BDD5-44DF-8569-FDFABB0A714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4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9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11"/>
          <p:cNvSpPr>
            <a:spLocks/>
          </p:cNvSpPr>
          <p:nvPr userDrawn="1"/>
        </p:nvSpPr>
        <p:spPr bwMode="auto">
          <a:xfrm>
            <a:off x="-1588" y="4581525"/>
            <a:ext cx="12201526" cy="2392363"/>
          </a:xfrm>
          <a:custGeom>
            <a:avLst/>
            <a:gdLst/>
            <a:ahLst/>
            <a:cxnLst>
              <a:cxn ang="0">
                <a:pos x="2932" y="144"/>
              </a:cxn>
              <a:cxn ang="0">
                <a:pos x="2932" y="0"/>
              </a:cxn>
              <a:cxn ang="0">
                <a:pos x="0" y="107"/>
              </a:cxn>
              <a:cxn ang="0">
                <a:pos x="0" y="144"/>
              </a:cxn>
              <a:cxn ang="0">
                <a:pos x="2932" y="144"/>
              </a:cxn>
            </a:cxnLst>
            <a:rect l="0" t="0" r="r" b="b"/>
            <a:pathLst>
              <a:path w="2932" h="151">
                <a:moveTo>
                  <a:pt x="2932" y="144"/>
                </a:moveTo>
                <a:cubicBezTo>
                  <a:pt x="2932" y="0"/>
                  <a:pt x="2932" y="0"/>
                  <a:pt x="2932" y="0"/>
                </a:cubicBezTo>
                <a:cubicBezTo>
                  <a:pt x="2207" y="115"/>
                  <a:pt x="1230" y="151"/>
                  <a:pt x="0" y="107"/>
                </a:cubicBezTo>
                <a:cubicBezTo>
                  <a:pt x="0" y="144"/>
                  <a:pt x="0" y="144"/>
                  <a:pt x="0" y="144"/>
                </a:cubicBezTo>
                <a:cubicBezTo>
                  <a:pt x="2932" y="144"/>
                  <a:pt x="2932" y="144"/>
                  <a:pt x="2932" y="144"/>
                </a:cubicBezTo>
                <a:close/>
              </a:path>
            </a:pathLst>
          </a:custGeom>
          <a:solidFill>
            <a:srgbClr val="3B79C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7" name="Picture 3" descr="C:\Documents and Settings\t11318\桌面\modulo_text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863"/>
            <a:ext cx="77073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3650903" y="1576536"/>
            <a:ext cx="8282438" cy="707886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spc="5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Dynamic Component in Angular</a:t>
            </a:r>
            <a:endParaRPr lang="zh-CN" altLang="en-US" sz="4000" spc="50" dirty="0">
              <a:ln w="1143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6341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B36DCAA-CDE1-41E5-AFE5-0064A05E4FFE}" type="datetimeFigureOut">
              <a:rPr lang="zh-CN" altLang="en-US"/>
              <a:pPr>
                <a:defRPr/>
              </a:pPr>
              <a:t>2019/12/22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53CA47F-DB81-4944-9C7D-FB45AC0B91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8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3050"/>
            <a:ext cx="401317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051"/>
            <a:ext cx="681921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18" y="1435101"/>
            <a:ext cx="401317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55E4A8-FA3F-4C5A-AE1A-BF0C42290D0A}" type="datetimeFigureOut">
              <a:rPr lang="zh-CN" altLang="en-US"/>
              <a:pPr>
                <a:defRPr/>
              </a:pPr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EBB816-DF83-40B7-852A-E4ED781501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63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59E0E0-7B97-4DC8-BAA2-8F04DBD047DF}" type="datetimeFigureOut">
              <a:rPr lang="zh-CN" altLang="en-US"/>
              <a:pPr>
                <a:defRPr/>
              </a:pPr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0D0DE56-F9AD-4708-B098-925B6866C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4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D257B0-40B7-4C86-981F-7A809942C9FB}" type="datetimeFigureOut">
              <a:rPr lang="zh-CN" altLang="en-US"/>
              <a:pPr>
                <a:defRPr/>
              </a:pPr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848123-E5AA-4EF6-92B6-79F7798F60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3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151C4BD-E755-4F7F-A541-C6726DED6C6E}" type="datetimeFigureOut">
              <a:rPr lang="zh-CN" altLang="en-US"/>
              <a:pPr>
                <a:defRPr/>
              </a:pPr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642C1FB-78FB-4125-A0EA-799892177F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9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95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0388" y="3886200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79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79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375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2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2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6567" y="1412776"/>
            <a:ext cx="109791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99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99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99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996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274638"/>
            <a:ext cx="274478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196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188913"/>
            <a:ext cx="1625600" cy="83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培训概述</a:t>
            </a:r>
            <a:endParaRPr lang="en-US" altLang="zh-CN" sz="28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3" name="TextBox 8"/>
          <p:cNvSpPr txBox="1"/>
          <p:nvPr userDrawn="1"/>
        </p:nvSpPr>
        <p:spPr>
          <a:xfrm>
            <a:off x="336550" y="476250"/>
            <a:ext cx="49704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第二节</a:t>
            </a:r>
            <a:r>
              <a:rPr lang="en-US" altLang="zh-CN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为什么需要培训</a:t>
            </a:r>
          </a:p>
        </p:txBody>
      </p:sp>
    </p:spTree>
    <p:extLst>
      <p:ext uri="{BB962C8B-B14F-4D97-AF65-F5344CB8AC3E}">
        <p14:creationId xmlns:p14="http://schemas.microsoft.com/office/powerpoint/2010/main" val="1496773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188913"/>
            <a:ext cx="1625600" cy="83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培训概述</a:t>
            </a:r>
            <a:endParaRPr lang="en-US" altLang="zh-CN" sz="28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3" name="TextBox 8"/>
          <p:cNvSpPr txBox="1"/>
          <p:nvPr userDrawn="1"/>
        </p:nvSpPr>
        <p:spPr>
          <a:xfrm>
            <a:off x="336550" y="476250"/>
            <a:ext cx="49704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第三节</a:t>
            </a:r>
            <a:r>
              <a:rPr lang="en-US" altLang="zh-CN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对培训的认识误区</a:t>
            </a:r>
          </a:p>
        </p:txBody>
      </p:sp>
    </p:spTree>
    <p:extLst>
      <p:ext uri="{BB962C8B-B14F-4D97-AF65-F5344CB8AC3E}">
        <p14:creationId xmlns:p14="http://schemas.microsoft.com/office/powerpoint/2010/main" val="263659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培训六大要素分析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78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35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年度培训实施流程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7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75274D2-3A2C-4853-A4CF-0CEE83EA2607}" type="datetimeFigureOut">
              <a:rPr lang="zh-CN" altLang="en-US"/>
              <a:pPr>
                <a:defRPr/>
              </a:pPr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F48EA11-4E1D-40D0-A720-30B9174A6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6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弦形 6"/>
          <p:cNvSpPr/>
          <p:nvPr userDrawn="1"/>
        </p:nvSpPr>
        <p:spPr>
          <a:xfrm rot="6746465">
            <a:off x="5738019" y="6450806"/>
            <a:ext cx="719138" cy="720725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57963" y="6742113"/>
            <a:ext cx="5637212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6742113"/>
            <a:ext cx="5637213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5695950" y="6488113"/>
            <a:ext cx="7921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226204F-FED8-420F-96C1-31469A1F735D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16" name="弧形 15"/>
          <p:cNvSpPr/>
          <p:nvPr userDrawn="1"/>
        </p:nvSpPr>
        <p:spPr>
          <a:xfrm>
            <a:off x="5629275" y="6343650"/>
            <a:ext cx="936625" cy="935038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26567" y="980728"/>
            <a:ext cx="10873208" cy="0"/>
          </a:xfrm>
          <a:prstGeom prst="line">
            <a:avLst/>
          </a:prstGeom>
          <a:ln w="254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13" r:id="rId2"/>
    <p:sldLayoutId id="2147483689" r:id="rId3"/>
    <p:sldLayoutId id="2147483700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DEAC-C6E9-4E5A-BF92-8A2A909A8AE4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89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COMPONENT INSTANTIATION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698575" y="1196752"/>
            <a:ext cx="1728192" cy="792088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NgModule</a:t>
            </a:r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842591" y="1772816"/>
            <a:ext cx="2356625" cy="1854206"/>
          </a:xfrm>
          <a:prstGeom prst="flowChartAlternateProcess">
            <a:avLst/>
          </a:prstGeom>
          <a:solidFill>
            <a:srgbClr val="A38401"/>
          </a:solidFill>
          <a:ln>
            <a:solidFill>
              <a:srgbClr val="A3840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Declarations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4414713" y="2726922"/>
            <a:ext cx="2304256" cy="648072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ComponentA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Factory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41296" y="272692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Compile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718969" y="3068960"/>
            <a:ext cx="14118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34993" y="27089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8165366" y="1844824"/>
            <a:ext cx="2304256" cy="1530171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ComponentA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View</a:t>
            </a:r>
          </a:p>
          <a:p>
            <a:pPr algn="ctr"/>
            <a:endParaRPr lang="zh-CN" altLang="en-US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8293331" y="2636912"/>
            <a:ext cx="657688" cy="65678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Dom Node</a:t>
            </a:r>
            <a:endParaRPr lang="zh-CN" altLang="en-US" sz="1400" dirty="0"/>
          </a:p>
        </p:txBody>
      </p:sp>
      <p:sp>
        <p:nvSpPr>
          <p:cNvPr id="22" name="流程图: 可选过程 21"/>
          <p:cNvSpPr/>
          <p:nvPr/>
        </p:nvSpPr>
        <p:spPr>
          <a:xfrm>
            <a:off x="9078983" y="2636911"/>
            <a:ext cx="1240385" cy="65678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ComponentA</a:t>
            </a:r>
          </a:p>
          <a:p>
            <a:pPr algn="ctr"/>
            <a:r>
              <a:rPr lang="en-US" altLang="zh-CN" sz="1400" dirty="0" smtClean="0"/>
              <a:t>Instance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8165367" y="4085781"/>
            <a:ext cx="2370026" cy="1359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Page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350380" y="354572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Render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流程图: 可选过程 30"/>
          <p:cNvSpPr/>
          <p:nvPr/>
        </p:nvSpPr>
        <p:spPr>
          <a:xfrm>
            <a:off x="8633418" y="4365105"/>
            <a:ext cx="1368152" cy="504055"/>
          </a:xfrm>
          <a:prstGeom prst="flowChartAlternateProcess">
            <a:avLst/>
          </a:prstGeom>
          <a:solidFill>
            <a:schemeClr val="accent3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8" name="流程图: 可选过程 7"/>
          <p:cNvSpPr/>
          <p:nvPr/>
        </p:nvSpPr>
        <p:spPr>
          <a:xfrm>
            <a:off x="1089005" y="2753634"/>
            <a:ext cx="1900486" cy="54006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ComponentA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9" idx="1"/>
          </p:cNvCxnSpPr>
          <p:nvPr/>
        </p:nvCxnSpPr>
        <p:spPr>
          <a:xfrm>
            <a:off x="3002831" y="3050958"/>
            <a:ext cx="14118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31" idx="0"/>
          </p:cNvCxnSpPr>
          <p:nvPr/>
        </p:nvCxnSpPr>
        <p:spPr>
          <a:xfrm>
            <a:off x="9317494" y="3374995"/>
            <a:ext cx="0" cy="99011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38" y="1030398"/>
            <a:ext cx="2565647" cy="16487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2" y="4483969"/>
            <a:ext cx="6947468" cy="93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89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COMPONENT INSTANTIATION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698575" y="1196752"/>
            <a:ext cx="1728192" cy="792088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NgModule</a:t>
            </a:r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842591" y="1772816"/>
            <a:ext cx="2356625" cy="1854206"/>
          </a:xfrm>
          <a:prstGeom prst="flowChartAlternateProcess">
            <a:avLst/>
          </a:prstGeom>
          <a:solidFill>
            <a:srgbClr val="A38401"/>
          </a:solidFill>
          <a:ln>
            <a:solidFill>
              <a:srgbClr val="A3840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Declarations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4414713" y="2726922"/>
            <a:ext cx="2304256" cy="648072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Factory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41296" y="272692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Compile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718969" y="3068960"/>
            <a:ext cx="14118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34993" y="27089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8165366" y="1844824"/>
            <a:ext cx="2304256" cy="1530171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View</a:t>
            </a:r>
          </a:p>
          <a:p>
            <a:pPr algn="ctr"/>
            <a:endParaRPr lang="zh-CN" altLang="en-US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8293331" y="2636912"/>
            <a:ext cx="657688" cy="65678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Dom Node</a:t>
            </a:r>
            <a:endParaRPr lang="zh-CN" altLang="en-US" sz="1400" dirty="0"/>
          </a:p>
        </p:txBody>
      </p:sp>
      <p:sp>
        <p:nvSpPr>
          <p:cNvPr id="22" name="流程图: 可选过程 21"/>
          <p:cNvSpPr/>
          <p:nvPr/>
        </p:nvSpPr>
        <p:spPr>
          <a:xfrm>
            <a:off x="9078983" y="2636911"/>
            <a:ext cx="1240385" cy="65678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Component</a:t>
            </a:r>
          </a:p>
          <a:p>
            <a:pPr algn="ctr"/>
            <a:r>
              <a:rPr lang="en-US" altLang="zh-CN" sz="1400" dirty="0" smtClean="0"/>
              <a:t>Instance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8165367" y="4085781"/>
            <a:ext cx="2370026" cy="1359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/>
              <a:t>Page</a:t>
            </a:r>
          </a:p>
        </p:txBody>
      </p:sp>
      <p:sp>
        <p:nvSpPr>
          <p:cNvPr id="33" name="流程图: 可选过程 32"/>
          <p:cNvSpPr/>
          <p:nvPr/>
        </p:nvSpPr>
        <p:spPr>
          <a:xfrm>
            <a:off x="658016" y="2258339"/>
            <a:ext cx="2416524" cy="1294881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Entry Components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9350380" y="354572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Render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1446" y="4344361"/>
            <a:ext cx="6935382" cy="1656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cfr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resolveComponentFactory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350" dirty="0">
                <a:solidFill>
                  <a:srgbClr val="6089B4"/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createComponent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altLang="zh-CN" sz="14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089005" y="2753634"/>
            <a:ext cx="1900486" cy="54006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9" idx="1"/>
          </p:cNvCxnSpPr>
          <p:nvPr/>
        </p:nvCxnSpPr>
        <p:spPr>
          <a:xfrm>
            <a:off x="3002831" y="3050958"/>
            <a:ext cx="14118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</p:cNvCxnSpPr>
          <p:nvPr/>
        </p:nvCxnSpPr>
        <p:spPr>
          <a:xfrm>
            <a:off x="2989491" y="3023664"/>
            <a:ext cx="1425222" cy="81423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可选过程 38"/>
          <p:cNvSpPr/>
          <p:nvPr/>
        </p:nvSpPr>
        <p:spPr>
          <a:xfrm>
            <a:off x="4414713" y="3492275"/>
            <a:ext cx="2304256" cy="648072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SomeComponent</a:t>
            </a:r>
          </a:p>
          <a:p>
            <a:pPr algn="ctr"/>
            <a:r>
              <a:rPr lang="en-US" altLang="zh-CN" dirty="0" smtClean="0"/>
              <a:t>Host Factory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6718969" y="3822466"/>
            <a:ext cx="1728192" cy="7977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24" idx="0"/>
          </p:cNvCxnSpPr>
          <p:nvPr/>
        </p:nvCxnSpPr>
        <p:spPr>
          <a:xfrm>
            <a:off x="9317494" y="3374995"/>
            <a:ext cx="0" cy="99011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可选过程 23"/>
          <p:cNvSpPr/>
          <p:nvPr/>
        </p:nvSpPr>
        <p:spPr>
          <a:xfrm>
            <a:off x="8633418" y="4365105"/>
            <a:ext cx="1368152" cy="504055"/>
          </a:xfrm>
          <a:prstGeom prst="flowChartAlternateProcess">
            <a:avLst/>
          </a:prstGeom>
          <a:solidFill>
            <a:schemeClr val="accent3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47161" y="4230354"/>
            <a:ext cx="1756470" cy="8455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6" y="2204864"/>
            <a:ext cx="5976664" cy="8950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95" y="3501008"/>
            <a:ext cx="5797041" cy="25922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389" y="2199015"/>
            <a:ext cx="3629749" cy="8950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87" y="3501008"/>
            <a:ext cx="473195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23" y="260648"/>
            <a:ext cx="9646915" cy="60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5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415" y="188640"/>
            <a:ext cx="3884639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4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8168785" y="-18778"/>
            <a:ext cx="4029565" cy="6876777"/>
          </a:xfrm>
          <a:prstGeom prst="rect">
            <a:avLst/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8619455" y="1931183"/>
            <a:ext cx="3528392" cy="1470025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占位符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>
            <a:fillRect/>
          </a:stretch>
        </p:blipFill>
        <p:spPr>
          <a:xfrm>
            <a:off x="0" y="1"/>
            <a:ext cx="8158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43E-7 -1.19861 L 3.30643E-7 2.59259E-6 L 0.00039 -0.12153 L 3.30643E-7 2.59259E-6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599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5438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WHAT’S DYNAMIC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2238" y="1268760"/>
            <a:ext cx="11017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“A technique for adding a component to the DOM at run time. Requires that you exclude the component from compilation and then connect it to 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Angular’s </a:t>
            </a: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change-detection and event-handling framework when you add it to the DOM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.” 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 </a:t>
            </a:r>
            <a:r>
              <a:rPr lang="en-US" altLang="zh-CN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angular.io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4886" y="3406512"/>
            <a:ext cx="5184576" cy="3038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8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3686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STATIC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template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16832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Known in development time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795" y="249289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Fixed location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0795" y="307198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Hard-coded</a:t>
            </a:r>
          </a:p>
        </p:txBody>
      </p:sp>
      <p:sp>
        <p:nvSpPr>
          <p:cNvPr id="13" name="矩形 12"/>
          <p:cNvSpPr/>
          <p:nvPr/>
        </p:nvSpPr>
        <p:spPr>
          <a:xfrm>
            <a:off x="4212136" y="1412776"/>
            <a:ext cx="7210105" cy="3960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app-header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app-header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app-breadcrumb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app-breadcrumb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form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chemeClr val="accent6"/>
                </a:solidFill>
                <a:latin typeface="Consolas" panose="020B0609020204030204" pitchFamily="49" charset="0"/>
              </a:rPr>
              <a:t>action=</a:t>
            </a:r>
            <a:r>
              <a:rPr lang="en-US" altLang="zh-CN" sz="1500" dirty="0">
                <a:solidFill>
                  <a:srgbClr val="2AA198"/>
                </a:solidFill>
                <a:latin typeface="Consolas" panose="020B0609020204030204" pitchFamily="49" charset="0"/>
              </a:rPr>
              <a:t>"/REST/someAPI"</a:t>
            </a:r>
            <a:r>
              <a:rPr lang="en-US" altLang="zh-CN" sz="1500" dirty="0">
                <a:solidFill>
                  <a:schemeClr val="accent6"/>
                </a:solidFill>
                <a:latin typeface="Consolas" panose="020B0609020204030204" pitchFamily="49" charset="0"/>
              </a:rPr>
              <a:t> method=</a:t>
            </a:r>
            <a:r>
              <a:rPr lang="en-US" altLang="zh-CN" sz="1500" dirty="0">
                <a:solidFill>
                  <a:srgbClr val="2AA198"/>
                </a:solidFill>
                <a:latin typeface="Consolas" panose="020B0609020204030204" pitchFamily="49" charset="0"/>
              </a:rPr>
              <a:t>"POST"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app-input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chemeClr val="accent6"/>
                </a:solidFill>
                <a:latin typeface="Consolas" panose="020B0609020204030204" pitchFamily="49" charset="0"/>
              </a:rPr>
              <a:t>[validators]=</a:t>
            </a:r>
            <a:r>
              <a:rPr lang="en-US" altLang="zh-CN" sz="1500" dirty="0">
                <a:solidFill>
                  <a:srgbClr val="2AA198"/>
                </a:solidFill>
                <a:latin typeface="Consolas" panose="020B0609020204030204" pitchFamily="49" charset="0"/>
              </a:rPr>
              <a:t>"validators"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app-input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app-button</a:t>
            </a: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>
                <a:solidFill>
                  <a:schemeClr val="accent6"/>
                </a:solidFill>
                <a:latin typeface="Consolas" panose="020B0609020204030204" pitchFamily="49" charset="0"/>
              </a:rPr>
              <a:t>(click)=</a:t>
            </a:r>
            <a:r>
              <a:rPr lang="en-US" altLang="zh-CN" sz="1500" dirty="0">
                <a:solidFill>
                  <a:srgbClr val="2AA198"/>
                </a:solidFill>
                <a:latin typeface="Consolas" panose="020B0609020204030204" pitchFamily="49" charset="0"/>
              </a:rPr>
              <a:t>"submitForm($event)"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app-button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form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app-bottom-menu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app-bottom-menu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app-footer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268BD2"/>
                </a:solidFill>
                <a:latin typeface="Consolas" panose="020B0609020204030204" pitchFamily="49" charset="0"/>
              </a:rPr>
              <a:t>app-footer</a:t>
            </a:r>
            <a:r>
              <a:rPr lang="en-US" altLang="zh-CN" sz="15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3686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STATIC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 in template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16832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Known in development time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795" y="249289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Fixed location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0795" y="307198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Hard-coded</a:t>
            </a:r>
          </a:p>
        </p:txBody>
      </p:sp>
      <p:sp>
        <p:nvSpPr>
          <p:cNvPr id="13" name="矩形 12"/>
          <p:cNvSpPr/>
          <p:nvPr/>
        </p:nvSpPr>
        <p:spPr>
          <a:xfrm>
            <a:off x="4241146" y="1412776"/>
            <a:ext cx="7186621" cy="47525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"component.type"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&lt;app-profile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"profile"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[data]=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&lt;/app-profile&gt;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&lt;app-card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"card"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[data]=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&lt;/app-card&gt;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&lt;app-input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"input"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[data]=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&lt;/app-input&gt;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&lt;app-button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*ngSwitchCase=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"button"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[data]=</a:t>
            </a:r>
            <a:r>
              <a:rPr lang="en-US" altLang="zh-CN" sz="1500" dirty="0">
                <a:solidFill>
                  <a:srgbClr val="9AA83A"/>
                </a:solidFill>
                <a:latin typeface="Consolas" panose="020B0609020204030204" pitchFamily="49" charset="0"/>
              </a:rPr>
              <a:t>"component.data"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&lt;/app-button&gt;</a:t>
            </a:r>
            <a:endParaRPr lang="en-US" altLang="zh-CN" sz="15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altLang="zh-CN" sz="15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&lt;/div&gt;</a:t>
            </a:r>
            <a:endParaRPr lang="en-US" altLang="zh-CN" sz="15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195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IMAGINE...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0903" y="1628800"/>
            <a:ext cx="4896544" cy="3960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1500" dirty="0">
                <a:solidFill>
                  <a:srgbClr val="D0B34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500" dirty="0" smtClean="0">
                <a:solidFill>
                  <a:srgbClr val="D0B344"/>
                </a:solidFill>
                <a:latin typeface="Consolas" panose="020B0609020204030204" pitchFamily="49" charset="0"/>
              </a:rPr>
              <a:t>#viewcontainer</a:t>
            </a:r>
            <a:r>
              <a:rPr lang="en-US" altLang="zh-CN" sz="15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500" dirty="0">
                <a:solidFill>
                  <a:srgbClr val="6089B4"/>
                </a:solidFill>
                <a:latin typeface="Consolas" panose="020B0609020204030204" pitchFamily="49" charset="0"/>
              </a:rPr>
              <a:t>div&gt;</a:t>
            </a:r>
            <a:endParaRPr lang="en-US" altLang="zh-CN" sz="15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DYNAMIC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Added in run time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16832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configuration from server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795" y="249289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Lazy loaded</a:t>
            </a:r>
          </a:p>
        </p:txBody>
      </p:sp>
      <p:sp>
        <p:nvSpPr>
          <p:cNvPr id="13" name="矩形 12"/>
          <p:cNvSpPr/>
          <p:nvPr/>
        </p:nvSpPr>
        <p:spPr>
          <a:xfrm>
            <a:off x="4226967" y="2677562"/>
            <a:ext cx="7344816" cy="3394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1400" dirty="0">
                <a:solidFill>
                  <a:srgbClr val="D0B344"/>
                </a:solidFill>
                <a:latin typeface="Consolas" panose="020B0609020204030204" pitchFamily="49" charset="0"/>
              </a:rPr>
              <a:t> #viewcontainer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&gt;&lt;/div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ViewChild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D0B344"/>
                </a:solidFill>
                <a:latin typeface="Consolas" panose="020B0609020204030204" pitchFamily="49" charset="0"/>
              </a:rPr>
              <a:t>viewcontainer</a:t>
            </a:r>
            <a:r>
              <a:rPr lang="en-US" altLang="zh-CN" sz="1400" dirty="0" smtClean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{ read: 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ViewContainerRef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}) 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vcr;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cfr</a:t>
            </a:r>
            <a:r>
              <a:rPr lang="en-US" altLang="zh-CN" sz="1400" dirty="0" smtClean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ComponentFactoryResolver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 { }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 cfr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resolveComponentFactory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A9B99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>
                <a:solidFill>
                  <a:srgbClr val="9A9B99"/>
                </a:solidFill>
                <a:latin typeface="Consolas" panose="020B0609020204030204" pitchFamily="49" charset="0"/>
              </a:rPr>
              <a:t> add the component to the view</a:t>
            </a:r>
            <a:endParaRPr lang="en-US" altLang="zh-CN" sz="14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createComponent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153091" y="3284984"/>
            <a:ext cx="7490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54025" y="3717032"/>
            <a:ext cx="7490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153091" y="4149080"/>
            <a:ext cx="7490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153091" y="4581128"/>
            <a:ext cx="7490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DYNAMIC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is the component inserted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0486" y="364502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is it instantiated?</a:t>
            </a:r>
          </a:p>
        </p:txBody>
      </p:sp>
      <p:sp>
        <p:nvSpPr>
          <p:cNvPr id="16" name="矩形 15"/>
          <p:cNvSpPr/>
          <p:nvPr/>
        </p:nvSpPr>
        <p:spPr>
          <a:xfrm>
            <a:off x="698575" y="1977807"/>
            <a:ext cx="7344816" cy="13995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1400" dirty="0">
                <a:solidFill>
                  <a:srgbClr val="D0B344"/>
                </a:solidFill>
                <a:latin typeface="Consolas" panose="020B0609020204030204" pitchFamily="49" charset="0"/>
              </a:rPr>
              <a:t> #viewcontainer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&gt;&lt;/div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ViewChild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D0B344"/>
                </a:solidFill>
                <a:latin typeface="Consolas" panose="020B0609020204030204" pitchFamily="49" charset="0"/>
              </a:rPr>
              <a:t>viewcontainer</a:t>
            </a:r>
            <a:r>
              <a:rPr lang="en-US" altLang="zh-CN" sz="1400" dirty="0" smtClean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{ read: 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ViewContainerRef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}) container;</a:t>
            </a:r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8575" y="4282063"/>
            <a:ext cx="7344816" cy="19035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cfr</a:t>
            </a:r>
            <a:r>
              <a:rPr lang="en-US" altLang="zh-CN" sz="1400" dirty="0" smtClean="0">
                <a:solidFill>
                  <a:srgbClr val="676867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ComponentFactoryResolver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 { }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smtClean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cfr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CE6700"/>
                </a:solidFill>
                <a:latin typeface="Consolas" panose="020B0609020204030204" pitchFamily="49" charset="0"/>
              </a:rPr>
              <a:t>resolveComponentFactory</a:t>
            </a:r>
            <a:r>
              <a:rPr lang="en-US" altLang="zh-CN" sz="1400" dirty="0" smtClean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CE6700"/>
                </a:solidFill>
                <a:latin typeface="Consolas" panose="020B0609020204030204" pitchFamily="49" charset="0"/>
              </a:rPr>
              <a:t>createComponent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089B4"/>
                </a:solidFill>
                <a:latin typeface="Consolas" panose="020B0609020204030204" pitchFamily="49" charset="0"/>
              </a:rPr>
              <a:t>componentFactory</a:t>
            </a:r>
            <a:r>
              <a:rPr lang="en-US" altLang="zh-CN" sz="14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4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DYNAMIC COMPONENTS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to pass inputs?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0486" y="3645024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to bind to outputs?</a:t>
            </a:r>
          </a:p>
        </p:txBody>
      </p:sp>
      <p:sp>
        <p:nvSpPr>
          <p:cNvPr id="16" name="矩形 15"/>
          <p:cNvSpPr/>
          <p:nvPr/>
        </p:nvSpPr>
        <p:spPr>
          <a:xfrm>
            <a:off x="698575" y="1977807"/>
            <a:ext cx="7344816" cy="13995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.instance.data = </a:t>
            </a:r>
            <a:r>
              <a:rPr lang="en-US" altLang="zh-CN" sz="1400" dirty="0">
                <a:solidFill>
                  <a:srgbClr val="C7444A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getData()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8575" y="4282063"/>
            <a:ext cx="7344816" cy="19035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2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componentRef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.instance.event.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subscribe</a:t>
            </a:r>
            <a:r>
              <a:rPr lang="en-US" altLang="zh-CN" sz="1400" dirty="0" smtClean="0">
                <a:solidFill>
                  <a:srgbClr val="6089B4"/>
                </a:solidFill>
                <a:latin typeface="Consolas" panose="020B0609020204030204" pitchFamily="49" charset="0"/>
              </a:rPr>
              <a:t>(observer);</a:t>
            </a:r>
            <a:endParaRPr lang="en-US" altLang="zh-CN" sz="14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endParaRPr lang="en-US" altLang="zh-CN" sz="1400" dirty="0" smtClean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559" y="332656"/>
            <a:ext cx="489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COMPONENT INSTANTIATION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559" y="134076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Popups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559" y="1916832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215" y="1363840"/>
            <a:ext cx="4986139" cy="38499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33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12751</TotalTime>
  <Words>177</Words>
  <Application>Microsoft Office PowerPoint</Application>
  <PresentationFormat>自定义</PresentationFormat>
  <Paragraphs>102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 Unicode MS</vt:lpstr>
      <vt:lpstr>华康俪金黑W8(P)</vt:lpstr>
      <vt:lpstr>经典繁仿黑</vt:lpstr>
      <vt:lpstr>宋体</vt:lpstr>
      <vt:lpstr>微软雅黑</vt:lpstr>
      <vt:lpstr>Arial</vt:lpstr>
      <vt:lpstr>Calibri</vt:lpstr>
      <vt:lpstr>Consolas</vt:lpstr>
      <vt:lpstr>Trebuchet MS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Jin Wei</cp:lastModifiedBy>
  <cp:revision>953</cp:revision>
  <dcterms:modified xsi:type="dcterms:W3CDTF">2019-12-22T13:01:31Z</dcterms:modified>
</cp:coreProperties>
</file>