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78" r:id="rId9"/>
    <p:sldId id="279" r:id="rId10"/>
    <p:sldId id="263" r:id="rId11"/>
    <p:sldId id="265" r:id="rId12"/>
    <p:sldId id="280" r:id="rId13"/>
    <p:sldId id="281" r:id="rId14"/>
    <p:sldId id="276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584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58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00713413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00713413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7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0713413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0713413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37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0713413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0713413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2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0713413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0713413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11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ab6fb5e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ab6fb5e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1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0ab6fb5ee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0ab6fb5ee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81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ab6fb5ee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0ab6fb5ee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68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0ab6fb5ee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0ab6fb5ee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81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ab6fb5ee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ab6fb5ee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28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309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DataScrum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 Data Hackathon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Wong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Gallese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 Hu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3537150" y="2934325"/>
            <a:ext cx="3470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14th September,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Pure pairs trading strategy </a:t>
            </a:r>
            <a:endParaRPr dirty="0"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l="6224" t="7003" r="7615" b="4301"/>
          <a:stretch/>
        </p:blipFill>
        <p:spPr>
          <a:xfrm>
            <a:off x="4716684" y="1907821"/>
            <a:ext cx="4230546" cy="234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9;p19"/>
          <p:cNvPicPr preferRelativeResize="0"/>
          <p:nvPr/>
        </p:nvPicPr>
        <p:blipFill rotWithShape="1">
          <a:blip r:embed="rId4">
            <a:alphaModFix/>
          </a:blip>
          <a:srcRect l="6377" t="11634" r="6582" b="6454"/>
          <a:stretch/>
        </p:blipFill>
        <p:spPr>
          <a:xfrm>
            <a:off x="107244" y="1907821"/>
            <a:ext cx="4334934" cy="234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Pairs Trading overlay with Alt Signals</a:t>
            </a:r>
            <a:endParaRPr dirty="0"/>
          </a:p>
        </p:txBody>
      </p:sp>
      <p:pic>
        <p:nvPicPr>
          <p:cNvPr id="3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191" y="1416755"/>
            <a:ext cx="6694875" cy="339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annualised return stats…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98032"/>
              </p:ext>
            </p:extLst>
          </p:nvPr>
        </p:nvGraphicFramePr>
        <p:xfrm>
          <a:off x="603956" y="1921940"/>
          <a:ext cx="8319910" cy="234919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63982"/>
                <a:gridCol w="1663982"/>
                <a:gridCol w="1663982"/>
                <a:gridCol w="1663982"/>
                <a:gridCol w="1663982"/>
              </a:tblGrid>
              <a:tr h="508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Pair</a:t>
                      </a:r>
                      <a:endParaRPr lang="en-GB" sz="16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</a:rPr>
                        <a:t>Pure pairs trading</a:t>
                      </a:r>
                      <a:endParaRPr lang="en-GB" sz="16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</a:rPr>
                        <a:t>Overlaying Strategy</a:t>
                      </a: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Returns Attributed to</a:t>
                      </a:r>
                      <a:r>
                        <a:rPr lang="en-GB" sz="1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Alt Signals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Positive</a:t>
                      </a:r>
                      <a:r>
                        <a:rPr lang="en-GB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Addition?</a:t>
                      </a:r>
                      <a:endParaRPr lang="en-GB" sz="16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ASOMY_Close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TJX_Close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-0.036576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-0.02276927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0.013806728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GPS_Close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JWN_Close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0.021055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0.034626013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0.013571013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EBAY_Close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GPS_Close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0.017112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0.030424451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0.013312451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('ASOMY_Close', 'HNNMY_Close')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ato" panose="020B0604020202020204" charset="0"/>
                        </a:rPr>
                        <a:t>-</a:t>
                      </a:r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0.002956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0.009529442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0.012485442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EBAY_Close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URBN_Close</a:t>
                      </a:r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0.080532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0.092840883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0.012308883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Improvements</a:t>
            </a:r>
            <a:endParaRPr lang="en-GB" dirty="0"/>
          </a:p>
        </p:txBody>
      </p:sp>
      <p:sp>
        <p:nvSpPr>
          <p:cNvPr id="4" name="Google Shape;159;p16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1. Finding CAUSALTY between Alt Signals and Price Movements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2. Portfolios Sharpe, </a:t>
            </a:r>
            <a:r>
              <a:rPr lang="en-GB" dirty="0" err="1" smtClean="0">
                <a:solidFill>
                  <a:schemeClr val="bg1"/>
                </a:solidFill>
              </a:rPr>
              <a:t>tearsheets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  <a:r>
              <a:rPr lang="en-GB" dirty="0" smtClean="0">
                <a:solidFill>
                  <a:schemeClr val="bg1"/>
                </a:solidFill>
              </a:rPr>
              <a:t>. Dynamic entering and exiting position window</a:t>
            </a: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  <a:r>
              <a:rPr lang="en-GB" dirty="0" smtClean="0">
                <a:solidFill>
                  <a:schemeClr val="bg1"/>
                </a:solidFill>
              </a:rPr>
              <a:t>. More </a:t>
            </a:r>
            <a:r>
              <a:rPr lang="en-GB" dirty="0" err="1" smtClean="0">
                <a:solidFill>
                  <a:schemeClr val="bg1"/>
                </a:solidFill>
              </a:rPr>
              <a:t>cointegrating</a:t>
            </a:r>
            <a:r>
              <a:rPr lang="en-GB" dirty="0" smtClean="0">
                <a:solidFill>
                  <a:schemeClr val="bg1"/>
                </a:solidFill>
              </a:rPr>
              <a:t> pairs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  <a:r>
              <a:rPr lang="en-GB" dirty="0" smtClean="0">
                <a:solidFill>
                  <a:schemeClr val="bg1"/>
                </a:solidFill>
              </a:rPr>
              <a:t>. More data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Happy hacking!</a:t>
            </a:r>
          </a:p>
          <a:p>
            <a:pPr lvl="3"/>
            <a:r>
              <a:rPr lang="en-GB" dirty="0" smtClean="0">
                <a:solidFill>
                  <a:schemeClr val="bg1"/>
                </a:solidFill>
              </a:rPr>
              <a:t>https://github.com/kingwongf/datascrum_hackathon</a:t>
            </a:r>
          </a:p>
        </p:txBody>
      </p:sp>
    </p:spTree>
    <p:extLst>
      <p:ext uri="{BB962C8B-B14F-4D97-AF65-F5344CB8AC3E}">
        <p14:creationId xmlns:p14="http://schemas.microsoft.com/office/powerpoint/2010/main" val="1709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2870388" y="3319500"/>
            <a:ext cx="34032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King Wong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Scientist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HSBC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2"/>
          </p:nvPr>
        </p:nvSpPr>
        <p:spPr>
          <a:xfrm>
            <a:off x="184448" y="3344400"/>
            <a:ext cx="34032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Anthony Gallese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Product Consultant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l="23770" t="15507" r="14808" b="39122"/>
          <a:stretch/>
        </p:blipFill>
        <p:spPr>
          <a:xfrm>
            <a:off x="977548" y="1497151"/>
            <a:ext cx="1790077" cy="176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600" y="1497150"/>
            <a:ext cx="1790075" cy="17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5597498" y="3357900"/>
            <a:ext cx="34032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Jia Hu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Analyst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Neudata</a:t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 l="17539" t="21485" r="17546" b="12263"/>
          <a:stretch/>
        </p:blipFill>
        <p:spPr>
          <a:xfrm>
            <a:off x="3719237" y="1497150"/>
            <a:ext cx="1678625" cy="17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for this hackathon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Understand various datasets  and discover potential relationships between them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Build a market-neutral  trading strategy with positive alpha  that we can </a:t>
            </a:r>
            <a:r>
              <a:rPr lang="en" dirty="0" smtClean="0"/>
              <a:t>backtest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 smtClean="0"/>
              <a:t>*backtest means no peeping ahead 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Hypotheses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wanted to start with a classic pairs trading strategy to neutralize market risk, and augment our strategy with some of the alt data provided.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hypothesized that by overlaying analyst expectations vs results, we could further improve upon our model.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trading pairs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899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identified cointegration in the following pairs of stocks in the consumer/ retail sectors  using augmented Dicky-Fuller test.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72738"/>
              </p:ext>
            </p:extLst>
          </p:nvPr>
        </p:nvGraphicFramePr>
        <p:xfrm>
          <a:off x="869245" y="2531540"/>
          <a:ext cx="7095066" cy="20996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65022"/>
                <a:gridCol w="2610948"/>
                <a:gridCol w="2119096"/>
              </a:tblGrid>
              <a:tr h="508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pairs</a:t>
                      </a:r>
                      <a:endParaRPr lang="en-GB" sz="16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adfStats</a:t>
                      </a:r>
                      <a:r>
                        <a:rPr lang="en-GB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GB" sz="10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df</a:t>
                      </a:r>
                      <a:r>
                        <a:rPr lang="en-GB" sz="10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stat, critical value, log likelihood)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cointegration</a:t>
                      </a:r>
                      <a:endParaRPr lang="en-GB" sz="16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ASOMY_Close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TJX_Close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(-2.6169519163346098,  -2.567764970671501}, 7043.669459612164)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8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GPS_Close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JWN_Close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(-2.8145609016403115, -2.567764970671501}, 3108.1324354539865)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EBAY_Close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GPS_Close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bg1"/>
                          </a:solidFill>
                          <a:effectLst/>
                        </a:rPr>
                        <a:t>(-3.528752678708312, -2.5677656145911203}, 5375.449834604025)</a:t>
                      </a:r>
                      <a:endParaRPr lang="en-GB" sz="8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bg1"/>
                          </a:solidFill>
                          <a:effectLst/>
                        </a:rPr>
                        <a:t>('ASOMY_Close', 'HNNMY_Close')</a:t>
                      </a:r>
                      <a:endParaRPr lang="en-GB" sz="8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(-3.288698358231701,  -2.567764970671501}, 6473.16358765522)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33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EBAY_Close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URBN_Close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bg1"/>
                          </a:solidFill>
                          <a:effectLst/>
                        </a:rPr>
                        <a:t>(-2.633171844362416,  -2.5677656145911203}, 5473.874861588272)</a:t>
                      </a:r>
                      <a:endParaRPr lang="en-GB" sz="8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Pure Pairs Trading Strategy with Bollinge</a:t>
            </a:r>
            <a:r>
              <a:rPr lang="en-GB" dirty="0" smtClean="0"/>
              <a:t>r Bands</a:t>
            </a:r>
            <a:endParaRPr dirty="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22" y="1495778"/>
            <a:ext cx="7701276" cy="332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alt data?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1147475" y="1235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Pairs ratio will not necessarily be mean-reverting if earnings surprises affect an individual stock.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850" y="1687700"/>
            <a:ext cx="4243398" cy="31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Signals used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54" y="932178"/>
            <a:ext cx="7038900" cy="2911200"/>
          </a:xfrm>
        </p:spPr>
        <p:txBody>
          <a:bodyPr/>
          <a:lstStyle/>
          <a:p>
            <a:r>
              <a:rPr lang="en-GB" dirty="0" smtClean="0"/>
              <a:t>Web traffic and App usage data from Similar Web</a:t>
            </a:r>
          </a:p>
          <a:p>
            <a:r>
              <a:rPr lang="en-GB" dirty="0" smtClean="0"/>
              <a:t>Annual actual and estimates report from </a:t>
            </a:r>
            <a:r>
              <a:rPr lang="en-GB" dirty="0" err="1" smtClean="0"/>
              <a:t>Refinitiv</a:t>
            </a:r>
            <a:endParaRPr lang="en-GB" dirty="0" smtClean="0"/>
          </a:p>
          <a:p>
            <a:r>
              <a:rPr lang="en-GB" dirty="0" err="1" smtClean="0"/>
              <a:t>Cointegrating</a:t>
            </a:r>
            <a:r>
              <a:rPr lang="en-GB" dirty="0" smtClean="0"/>
              <a:t> pairs Close prices frim </a:t>
            </a:r>
            <a:r>
              <a:rPr lang="en-GB" dirty="0" err="1" smtClean="0"/>
              <a:t>OpenData</a:t>
            </a:r>
            <a:endParaRPr lang="en-GB" dirty="0" smtClean="0"/>
          </a:p>
          <a:p>
            <a:r>
              <a:rPr lang="en-GB" dirty="0" smtClean="0"/>
              <a:t>Unwind pairs trading position and make long/ short bets when near annual report releases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12689"/>
              </p:ext>
            </p:extLst>
          </p:nvPr>
        </p:nvGraphicFramePr>
        <p:xfrm>
          <a:off x="2878125" y="2142183"/>
          <a:ext cx="1604628" cy="2638944"/>
        </p:xfrm>
        <a:graphic>
          <a:graphicData uri="http://schemas.openxmlformats.org/drawingml/2006/table">
            <a:tbl>
              <a:tblPr/>
              <a:tblGrid>
                <a:gridCol w="1604628"/>
              </a:tblGrid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solidFill>
                            <a:schemeClr val="bg1"/>
                          </a:solidFill>
                          <a:effectLst/>
                        </a:rPr>
                        <a:t>web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desktop_visits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desktop_pages_per_visit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desktop_visit_duration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desktop_bounce_rate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desktop_page_views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mobile_visits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mobile_pages_per_visit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mobile_visit_duration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mobile_bounce_rate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mobile_page_views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total_visits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total_pages_per_visits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total_visit_duration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total_bounce_rate</a:t>
                      </a:r>
                      <a:endParaRPr lang="en-GB" sz="9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total_page_views</a:t>
                      </a:r>
                      <a:endParaRPr lang="en-GB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887" marR="13887" marT="13887" marB="1388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787" y="642461"/>
            <a:ext cx="437268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09078"/>
              </p:ext>
            </p:extLst>
          </p:nvPr>
        </p:nvGraphicFramePr>
        <p:xfrm>
          <a:off x="409294" y="2544323"/>
          <a:ext cx="1646604" cy="160446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46604"/>
              </a:tblGrid>
              <a:tr h="32089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ASOMY_Close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TJX_Close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9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GPS_Close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JWN_Close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9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EBAY_Close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GPS_Close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9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solidFill>
                            <a:schemeClr val="bg1"/>
                          </a:solidFill>
                          <a:effectLst/>
                        </a:rPr>
                        <a:t>('ASOMY_Close', 'HNNMY_Close')</a:t>
                      </a:r>
                      <a:endParaRPr lang="en-GB" sz="800" b="0" i="0" u="none" strike="noStrike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9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EBAY_Close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', '</a:t>
                      </a:r>
                      <a:r>
                        <a:rPr lang="en-GB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URBN_Close</a:t>
                      </a:r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')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2478" marR="2478" marT="247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97971" y="2948458"/>
            <a:ext cx="468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*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6586" y="3076114"/>
            <a:ext cx="240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=&gt; Pivot   =&gt;  Alt signals</a:t>
            </a:r>
            <a:endParaRPr lang="en-GB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59567"/>
              </p:ext>
            </p:extLst>
          </p:nvPr>
        </p:nvGraphicFramePr>
        <p:xfrm>
          <a:off x="4560729" y="2040953"/>
          <a:ext cx="1815857" cy="2755900"/>
        </p:xfrm>
        <a:graphic>
          <a:graphicData uri="http://schemas.openxmlformats.org/drawingml/2006/table">
            <a:tbl>
              <a:tblPr/>
              <a:tblGrid>
                <a:gridCol w="1815857"/>
              </a:tblGrid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app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app_name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country_name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Year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Month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Day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current_installs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downloads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usage_time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average_sessions_per_user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daily_active_users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usage_penetration</a:t>
                      </a:r>
                      <a:endParaRPr lang="en-GB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"/>
                        </a:rPr>
                        <a:t>open_rate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32250" y="1254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of many signals</a:t>
            </a:r>
            <a:endParaRPr lang="en-GB" dirty="0"/>
          </a:p>
        </p:txBody>
      </p:sp>
      <p:sp>
        <p:nvSpPr>
          <p:cNvPr id="6" name="AutoShape 4" descr="https://files.slack.com/files-pri/TLZPFADMZ-FNBU48N5S/200_100_ma_usage_penetration_tjx_us.png"/>
          <p:cNvSpPr>
            <a:spLocks noChangeAspect="1" noChangeArrowheads="1"/>
          </p:cNvSpPr>
          <p:nvPr/>
        </p:nvSpPr>
        <p:spPr bwMode="auto">
          <a:xfrm>
            <a:off x="155575" y="-144463"/>
            <a:ext cx="5596114" cy="55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https://files.slack.com/files-pri/TLZPFADMZ-FNBU48N5S/200_100_ma_usage_penetration_tjx_u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411111" y="1067191"/>
            <a:ext cx="64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200_100_MA_usage_penetration_TJX </a:t>
            </a:r>
            <a:r>
              <a:rPr lang="en-GB" dirty="0" smtClean="0">
                <a:solidFill>
                  <a:schemeClr val="bg1"/>
                </a:solidFill>
              </a:rPr>
              <a:t>US and Revenue Actuals vs Estimates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17838"/>
            <a:ext cx="4805892" cy="320392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472266" y="1851378"/>
            <a:ext cx="186266" cy="20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11098" y="2641600"/>
            <a:ext cx="244299" cy="24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09243" y="2538664"/>
            <a:ext cx="231422" cy="20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3354"/>
              </p:ext>
            </p:extLst>
          </p:nvPr>
        </p:nvGraphicFramePr>
        <p:xfrm>
          <a:off x="6343910" y="3242557"/>
          <a:ext cx="1575246" cy="728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623"/>
                <a:gridCol w="787623"/>
              </a:tblGrid>
              <a:tr h="360767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67"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64499"/>
              </p:ext>
            </p:extLst>
          </p:nvPr>
        </p:nvGraphicFramePr>
        <p:xfrm>
          <a:off x="6343910" y="1806056"/>
          <a:ext cx="1575246" cy="728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623"/>
                <a:gridCol w="787623"/>
              </a:tblGrid>
              <a:tr h="360767"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 smtClean="0">
                          <a:solidFill>
                            <a:schemeClr val="bg1">
                              <a:alpha val="61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TP</a:t>
                      </a:r>
                      <a:endParaRPr lang="en-GB" sz="1400" b="1" i="0" u="none" strike="noStrike" cap="none" dirty="0">
                        <a:solidFill>
                          <a:schemeClr val="bg1">
                            <a:alpha val="61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 dirty="0" smtClean="0">
                          <a:solidFill>
                            <a:schemeClr val="bg1">
                              <a:alpha val="61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FP</a:t>
                      </a:r>
                      <a:endParaRPr lang="en-GB" sz="1400" b="1" i="0" u="none" strike="noStrike" cap="none" dirty="0">
                        <a:solidFill>
                          <a:schemeClr val="bg1">
                            <a:alpha val="61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3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 dirty="0" smtClean="0">
                          <a:solidFill>
                            <a:schemeClr val="bg1">
                              <a:alpha val="61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FN</a:t>
                      </a:r>
                      <a:endParaRPr lang="en-GB" sz="1400" b="1" i="0" u="none" strike="noStrike" cap="none" dirty="0">
                        <a:solidFill>
                          <a:schemeClr val="bg1">
                            <a:alpha val="61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>
                              <a:alpha val="61000"/>
                            </a:schemeClr>
                          </a:solidFill>
                        </a:rPr>
                        <a:t>TN</a:t>
                      </a:r>
                      <a:endParaRPr lang="en-GB" b="1" dirty="0">
                        <a:solidFill>
                          <a:schemeClr val="bg1">
                            <a:alpha val="61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9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481</Words>
  <Application>Microsoft Office PowerPoint</Application>
  <PresentationFormat>On-screen Show (16:9)</PresentationFormat>
  <Paragraphs>146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Lato</vt:lpstr>
      <vt:lpstr>Roboto</vt:lpstr>
      <vt:lpstr>Arial</vt:lpstr>
      <vt:lpstr>Focus</vt:lpstr>
      <vt:lpstr>DataScrum  Alt Data Hackathon</vt:lpstr>
      <vt:lpstr>Team</vt:lpstr>
      <vt:lpstr>Our goals for this hackathon</vt:lpstr>
      <vt:lpstr>Initial Hypotheses</vt:lpstr>
      <vt:lpstr>Our trading pairs</vt:lpstr>
      <vt:lpstr>Pure Pairs Trading Strategy with Bollinger Bands</vt:lpstr>
      <vt:lpstr>Why do we need alt data?</vt:lpstr>
      <vt:lpstr>Signals used</vt:lpstr>
      <vt:lpstr>One of many signals</vt:lpstr>
      <vt:lpstr>Pure pairs trading strategy </vt:lpstr>
      <vt:lpstr>Pairs Trading overlay with Alt Signals</vt:lpstr>
      <vt:lpstr>Some annualised return stats…</vt:lpstr>
      <vt:lpstr>Future Improvements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DataScrum  Alt Data Hackathon</dc:title>
  <cp:lastModifiedBy>Tony</cp:lastModifiedBy>
  <cp:revision>17</cp:revision>
  <dcterms:modified xsi:type="dcterms:W3CDTF">2019-09-14T16:23:26Z</dcterms:modified>
</cp:coreProperties>
</file>