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2" r:id="rId2"/>
    <p:sldId id="263" r:id="rId3"/>
    <p:sldId id="304" r:id="rId4"/>
    <p:sldId id="305" r:id="rId5"/>
    <p:sldId id="325" r:id="rId6"/>
    <p:sldId id="306" r:id="rId7"/>
    <p:sldId id="307" r:id="rId8"/>
    <p:sldId id="308" r:id="rId9"/>
    <p:sldId id="309" r:id="rId10"/>
    <p:sldId id="310" r:id="rId11"/>
    <p:sldId id="323" r:id="rId12"/>
    <p:sldId id="312" r:id="rId13"/>
    <p:sldId id="322" r:id="rId14"/>
    <p:sldId id="314" r:id="rId15"/>
    <p:sldId id="315" r:id="rId16"/>
    <p:sldId id="316" r:id="rId17"/>
    <p:sldId id="317" r:id="rId18"/>
    <p:sldId id="324" r:id="rId19"/>
    <p:sldId id="320" r:id="rId20"/>
    <p:sldId id="318" r:id="rId21"/>
    <p:sldId id="321" r:id="rId22"/>
    <p:sldId id="283" r:id="rId23"/>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55" autoAdjust="0"/>
    <p:restoredTop sz="87360" autoAdjust="0"/>
  </p:normalViewPr>
  <p:slideViewPr>
    <p:cSldViewPr>
      <p:cViewPr varScale="1">
        <p:scale>
          <a:sx n="107" d="100"/>
          <a:sy n="107" d="100"/>
        </p:scale>
        <p:origin x="1256" y="176"/>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t>30/7/20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t>30/7/20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This PowerPoint</a:t>
            </a:r>
            <a:r>
              <a:rPr lang="en-US" baseline="0" dirty="0"/>
              <a:t> has been created for you to customise for your course.  It can be used for your first lecture with students and uploaded to your MyUni course. </a:t>
            </a:r>
          </a:p>
          <a:p>
            <a:endParaRPr lang="en-US" baseline="0" dirty="0"/>
          </a:p>
          <a:p>
            <a:r>
              <a:rPr lang="en-US" baseline="0" dirty="0"/>
              <a:t>When you have finished customising the slides save as a PowerPoint Show ( .PPS) </a:t>
            </a:r>
          </a:p>
          <a:p>
            <a:endParaRPr lang="en-US" sz="1200" b="1" i="1" baseline="0" dirty="0"/>
          </a:p>
          <a:p>
            <a:r>
              <a:rPr lang="en-AU" dirty="0"/>
              <a:t>Show</a:t>
            </a:r>
            <a:r>
              <a:rPr lang="en-AU" baseline="0" dirty="0"/>
              <a:t> students where they can access this PowerPoint in the MyUni course.</a:t>
            </a:r>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define the same function in both the base</a:t>
            </a:r>
            <a:r>
              <a:rPr lang="en-US" baseline="0" dirty="0"/>
              <a:t> and the derived classes then we have two options: redefine the function or override the function.</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19</a:t>
            </a:fld>
            <a:endParaRPr lang="en-AU"/>
          </a:p>
        </p:txBody>
      </p:sp>
    </p:spTree>
    <p:extLst>
      <p:ext uri="{BB962C8B-B14F-4D97-AF65-F5344CB8AC3E}">
        <p14:creationId xmlns:p14="http://schemas.microsoft.com/office/powerpoint/2010/main" val="39907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sym typeface="Lucida Grande" charset="0"/>
              </a:rPr>
              <a:t>If we construct a new Bird, then we do any set-up that we need to do in Animal and then we set up the special stuff for Bird. We are taking advantage of previously written code.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sym typeface="Lucida Grande" charset="0"/>
              </a:rPr>
              <a:t>A constructor in a derived class must always invoke</a:t>
            </a:r>
            <a:r>
              <a:rPr lang="en-US" altLang="x-none" sz="1200" baseline="0" dirty="0">
                <a:latin typeface="Lucida Grande" charset="0"/>
                <a:sym typeface="Lucida Grande" charset="0"/>
              </a:rPr>
              <a:t> a constructor in its base class. If a base constructor is not invoked explicitly, the base class’ no-argument constructor is invoked by default.</a:t>
            </a:r>
            <a:endParaRPr lang="en-US" altLang="x-none" sz="1200" dirty="0">
              <a:latin typeface="Lucida Grande" charset="0"/>
              <a:sym typeface="Lucida Grande" charset="0"/>
            </a:endParaRP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21</a:t>
            </a:fld>
            <a:endParaRPr lang="en-AU"/>
          </a:p>
        </p:txBody>
      </p:sp>
    </p:spTree>
    <p:extLst>
      <p:ext uri="{BB962C8B-B14F-4D97-AF65-F5344CB8AC3E}">
        <p14:creationId xmlns:p14="http://schemas.microsoft.com/office/powerpoint/2010/main" val="136605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22</a:t>
            </a:fld>
            <a:endParaRPr lang="en-AU"/>
          </a:p>
        </p:txBody>
      </p:sp>
    </p:spTree>
    <p:extLst>
      <p:ext uri="{BB962C8B-B14F-4D97-AF65-F5344CB8AC3E}">
        <p14:creationId xmlns:p14="http://schemas.microsoft.com/office/powerpoint/2010/main" val="312579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Programmer-defined</a:t>
            </a:r>
            <a:r>
              <a:rPr lang="en-US" baseline="0" dirty="0"/>
              <a:t> types, such as the structure types and class types, are not automatically ADTs.</a:t>
            </a:r>
          </a:p>
          <a:p>
            <a:pPr marL="228600" indent="-228600">
              <a:buAutoNum type="arabicPeriod"/>
            </a:pPr>
            <a:r>
              <a:rPr lang="en-US" baseline="0" dirty="0"/>
              <a:t>Can change the implementation without disturbing the users.</a:t>
            </a:r>
          </a:p>
          <a:p>
            <a:pPr marL="228600" indent="-228600">
              <a:buAutoNum type="arabicPeriod"/>
            </a:pPr>
            <a:r>
              <a:rPr lang="en-US" baseline="0" dirty="0"/>
              <a:t>Can divide work among different programmers or divide larger task into small subtasks</a:t>
            </a:r>
          </a:p>
          <a:p>
            <a:pPr marL="228600" indent="-228600">
              <a:buAutoNum type="arabicPeriod"/>
            </a:pPr>
            <a:r>
              <a:rPr lang="en-US" baseline="0" dirty="0"/>
              <a:t>Can prevent the other programmers from doing something bad.</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dirty="0"/>
          </a:p>
        </p:txBody>
      </p:sp>
    </p:spTree>
    <p:extLst>
      <p:ext uri="{BB962C8B-B14F-4D97-AF65-F5344CB8AC3E}">
        <p14:creationId xmlns:p14="http://schemas.microsoft.com/office/powerpoint/2010/main" val="131707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a:t>
            </a:r>
          </a:p>
          <a:p>
            <a:r>
              <a:rPr lang="en-US" dirty="0" err="1"/>
              <a:t>behaviour</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6</a:t>
            </a:fld>
            <a:endParaRPr lang="en-AU"/>
          </a:p>
        </p:txBody>
      </p:sp>
    </p:spTree>
    <p:extLst>
      <p:ext uri="{BB962C8B-B14F-4D97-AF65-F5344CB8AC3E}">
        <p14:creationId xmlns:p14="http://schemas.microsoft.com/office/powerpoint/2010/main" val="152692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x-none" altLang="en-US" sz="1200" dirty="0">
                <a:latin typeface="Lucida Grande" charset="0"/>
                <a:sym typeface="Lucida Grande" charset="0"/>
              </a:rPr>
              <a:t>Hybrids include the power assisted pedal cycle, or motorised bicycle?</a:t>
            </a:r>
          </a:p>
          <a:p>
            <a:pPr eaLnBrk="1" hangingPunct="1"/>
            <a:r>
              <a:rPr lang="x-none" altLang="en-US" sz="1200" dirty="0">
                <a:latin typeface="Lucida Grande" charset="0"/>
                <a:sym typeface="Lucida Grande" charset="0"/>
              </a:rPr>
              <a:t>We</a:t>
            </a:r>
            <a:r>
              <a:rPr lang="ja-JP" altLang="en-US" sz="1200" dirty="0">
                <a:latin typeface="Arial" charset="0"/>
                <a:sym typeface="Lucida Grande" charset="0"/>
              </a:rPr>
              <a:t>’</a:t>
            </a:r>
            <a:r>
              <a:rPr lang="en-US" altLang="x-none" sz="1200" dirty="0" err="1">
                <a:latin typeface="Lucida Grande" charset="0"/>
                <a:sym typeface="Lucida Grande" charset="0"/>
              </a:rPr>
              <a:t>ve</a:t>
            </a:r>
            <a:r>
              <a:rPr lang="en-US" altLang="x-none" sz="1200" dirty="0">
                <a:latin typeface="Lucida Grande" charset="0"/>
                <a:sym typeface="Lucida Grande" charset="0"/>
              </a:rPr>
              <a:t> made the classic mistake here of not identifying what the </a:t>
            </a:r>
            <a:r>
              <a:rPr lang="en-US" altLang="x-none" sz="1200" dirty="0" err="1">
                <a:latin typeface="Lucida Grande" charset="0"/>
                <a:sym typeface="Lucida Grande" charset="0"/>
              </a:rPr>
              <a:t>behaviours</a:t>
            </a:r>
            <a:r>
              <a:rPr lang="en-US" altLang="x-none" sz="1200" dirty="0">
                <a:latin typeface="Lucida Grande" charset="0"/>
                <a:sym typeface="Lucida Grande" charset="0"/>
              </a:rPr>
              <a:t> are that we</a:t>
            </a:r>
            <a:r>
              <a:rPr lang="ja-JP" altLang="en-US" sz="1200" dirty="0">
                <a:latin typeface="Arial" charset="0"/>
                <a:sym typeface="Lucida Grande" charset="0"/>
              </a:rPr>
              <a:t>’</a:t>
            </a:r>
            <a:r>
              <a:rPr lang="en-US" altLang="x-none" sz="1200" dirty="0">
                <a:latin typeface="Lucida Grande" charset="0"/>
                <a:sym typeface="Lucida Grande" charset="0"/>
              </a:rPr>
              <a:t>re trying to separate, we</a:t>
            </a:r>
            <a:r>
              <a:rPr lang="ja-JP" altLang="en-US" sz="1200" dirty="0">
                <a:latin typeface="Arial" charset="0"/>
                <a:sym typeface="Lucida Grande" charset="0"/>
              </a:rPr>
              <a:t>’</a:t>
            </a:r>
            <a:r>
              <a:rPr lang="en-US" altLang="x-none" sz="1200" dirty="0" err="1">
                <a:latin typeface="Lucida Grande" charset="0"/>
                <a:sym typeface="Lucida Grande" charset="0"/>
              </a:rPr>
              <a:t>ve</a:t>
            </a:r>
            <a:r>
              <a:rPr lang="en-US" altLang="x-none" sz="1200" dirty="0">
                <a:latin typeface="Lucida Grande" charset="0"/>
                <a:sym typeface="Lucida Grande" charset="0"/>
              </a:rPr>
              <a:t> separated based on concepts!</a:t>
            </a:r>
            <a:endParaRPr lang="x-none" altLang="en-US" sz="1200" dirty="0">
              <a:latin typeface="Lucida Grande" charset="0"/>
              <a:sym typeface="Lucida Grande"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11</a:t>
            </a:fld>
            <a:endParaRPr lang="en-AU"/>
          </a:p>
        </p:txBody>
      </p:sp>
    </p:spTree>
    <p:extLst>
      <p:ext uri="{BB962C8B-B14F-4D97-AF65-F5344CB8AC3E}">
        <p14:creationId xmlns:p14="http://schemas.microsoft.com/office/powerpoint/2010/main" val="29957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x-none" altLang="en-US" sz="1200" dirty="0">
                <a:latin typeface="Lucida Grande" charset="0"/>
                <a:sym typeface="Lucida Grande" charset="0"/>
              </a:rPr>
              <a:t>Some instances have values different than defaults but are still, for some reason, classified in a very specific way. There are three-wheeled cars, for instance. </a:t>
            </a:r>
          </a:p>
        </p:txBody>
      </p:sp>
      <p:sp>
        <p:nvSpPr>
          <p:cNvPr id="4" name="Slide Number Placeholder 3"/>
          <p:cNvSpPr>
            <a:spLocks noGrp="1"/>
          </p:cNvSpPr>
          <p:nvPr>
            <p:ph type="sldNum" sz="quarter" idx="10"/>
          </p:nvPr>
        </p:nvSpPr>
        <p:spPr/>
        <p:txBody>
          <a:bodyPr/>
          <a:lstStyle/>
          <a:p>
            <a:fld id="{477FE650-C70C-4B1D-9166-83BB00854515}" type="slidenum">
              <a:rPr lang="en-AU" smtClean="0"/>
              <a:t>12</a:t>
            </a:fld>
            <a:endParaRPr lang="en-AU"/>
          </a:p>
        </p:txBody>
      </p:sp>
    </p:spTree>
    <p:extLst>
      <p:ext uri="{BB962C8B-B14F-4D97-AF65-F5344CB8AC3E}">
        <p14:creationId xmlns:p14="http://schemas.microsoft.com/office/powerpoint/2010/main" val="135300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x-none" sz="1200" dirty="0">
                <a:latin typeface="Lucida Grande" charset="0"/>
                <a:sym typeface="Lucida Grande" charset="0"/>
              </a:rPr>
              <a:t>What does this mean we have to be careful about?</a:t>
            </a:r>
          </a:p>
          <a:p>
            <a:pPr eaLnBrk="1" hangingPunct="1"/>
            <a:r>
              <a:rPr lang="en-US" altLang="x-none" sz="1200" dirty="0">
                <a:latin typeface="Lucida Grande" charset="0"/>
                <a:sym typeface="Lucida Grande" charset="0"/>
              </a:rPr>
              <a:t>(Answer, namespace management becomes important.)</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13</a:t>
            </a:fld>
            <a:endParaRPr lang="en-AU"/>
          </a:p>
        </p:txBody>
      </p:sp>
    </p:spTree>
    <p:extLst>
      <p:ext uri="{BB962C8B-B14F-4D97-AF65-F5344CB8AC3E}">
        <p14:creationId xmlns:p14="http://schemas.microsoft.com/office/powerpoint/2010/main" val="76325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00"/>
              </a:spcBef>
            </a:pPr>
            <a:r>
              <a:rPr lang="en-US" altLang="x-none" sz="1200" dirty="0">
                <a:solidFill>
                  <a:srgbClr val="646461"/>
                </a:solidFill>
                <a:latin typeface="Helvetica Neue" charset="0"/>
                <a:sym typeface="Helvetica Neue" charset="0"/>
              </a:rPr>
              <a:t>We want to have a new class that gives us the maximum functionality for the minimum of added code. Otherwise we</a:t>
            </a:r>
            <a:r>
              <a:rPr lang="en-US" altLang="x-none" sz="1200" dirty="0">
                <a:solidFill>
                  <a:srgbClr val="646461"/>
                </a:solidFill>
                <a:sym typeface="Helvetica Neue" charset="0"/>
              </a:rPr>
              <a:t>’</a:t>
            </a:r>
            <a:r>
              <a:rPr lang="en-US" altLang="x-none" sz="1200" dirty="0">
                <a:solidFill>
                  <a:srgbClr val="646461"/>
                </a:solidFill>
                <a:latin typeface="Helvetica Neue" charset="0"/>
                <a:sym typeface="Helvetica Neue" charset="0"/>
              </a:rPr>
              <a:t>re probably duplicating effort.</a:t>
            </a:r>
          </a:p>
          <a:p>
            <a:pPr>
              <a:spcBef>
                <a:spcPts val="3200"/>
              </a:spcBef>
            </a:pPr>
            <a:r>
              <a:rPr lang="en-US" altLang="x-none" sz="1200" dirty="0">
                <a:solidFill>
                  <a:srgbClr val="646461"/>
                </a:solidFill>
                <a:latin typeface="Helvetica Neue" charset="0"/>
                <a:sym typeface="Helvetica Neue" charset="0"/>
              </a:rPr>
              <a:t>As we</a:t>
            </a:r>
            <a:r>
              <a:rPr lang="en-US" altLang="x-none" sz="1200" dirty="0">
                <a:solidFill>
                  <a:srgbClr val="646461"/>
                </a:solidFill>
                <a:sym typeface="Helvetica Neue" charset="0"/>
              </a:rPr>
              <a:t>’</a:t>
            </a:r>
            <a:r>
              <a:rPr lang="en-US" altLang="x-none" sz="1200" dirty="0">
                <a:solidFill>
                  <a:srgbClr val="646461"/>
                </a:solidFill>
                <a:latin typeface="Helvetica Neue" charset="0"/>
                <a:sym typeface="Helvetica Neue" charset="0"/>
              </a:rPr>
              <a:t>ll see, you can redefine and remove functionality from the parent classes.</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15</a:t>
            </a:fld>
            <a:endParaRPr lang="en-AU"/>
          </a:p>
        </p:txBody>
      </p:sp>
    </p:spTree>
    <p:extLst>
      <p:ext uri="{BB962C8B-B14F-4D97-AF65-F5344CB8AC3E}">
        <p14:creationId xmlns:p14="http://schemas.microsoft.com/office/powerpoint/2010/main" val="86825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sz="1200" dirty="0" err="1">
                <a:latin typeface="Lucida Grande" charset="0"/>
                <a:sym typeface="Lucida Grande" charset="0"/>
              </a:rPr>
              <a:t>BEcause</a:t>
            </a:r>
            <a:r>
              <a:rPr lang="en-US" altLang="x-none" sz="1200" dirty="0">
                <a:latin typeface="Lucida Grande" charset="0"/>
                <a:sym typeface="Lucida Grande" charset="0"/>
              </a:rPr>
              <a:t> birds add things like wings, beak-type, feather-type, but if we started from Eagle and Parrot, we</a:t>
            </a:r>
            <a:r>
              <a:rPr lang="en-US" altLang="x-none" sz="1200" dirty="0">
                <a:sym typeface="Lucida Grande" charset="0"/>
              </a:rPr>
              <a:t>’</a:t>
            </a:r>
            <a:r>
              <a:rPr lang="en-US" altLang="x-none" sz="1200" dirty="0">
                <a:latin typeface="Lucida Grande" charset="0"/>
                <a:sym typeface="Lucida Grande" charset="0"/>
              </a:rPr>
              <a:t>d have to add all of the these variables and methods to both classes.</a:t>
            </a:r>
          </a:p>
          <a:p>
            <a:r>
              <a:rPr lang="en-US" altLang="x-none" sz="1200" dirty="0">
                <a:latin typeface="Lucida Grande" charset="0"/>
                <a:sym typeface="Lucida Grande" charset="0"/>
              </a:rPr>
              <a:t>Thus, we derive the Birds class from Animals and add all of the common bird </a:t>
            </a:r>
            <a:r>
              <a:rPr lang="en-US" altLang="x-none" sz="1200" dirty="0" err="1">
                <a:latin typeface="Lucida Grande" charset="0"/>
                <a:sym typeface="Lucida Grande" charset="0"/>
              </a:rPr>
              <a:t>behaviours</a:t>
            </a:r>
            <a:r>
              <a:rPr lang="en-US" altLang="x-none" sz="1200" dirty="0">
                <a:latin typeface="Lucida Grande" charset="0"/>
                <a:sym typeface="Lucida Grande" charset="0"/>
              </a:rPr>
              <a:t> here, then we further derive new subclasses from this and only add those differentiators that are necessary. Do these need to be subclasses or just instances? This decision will be affected by the problem that you</a:t>
            </a:r>
            <a:r>
              <a:rPr lang="en-US" altLang="x-none" sz="1200" dirty="0">
                <a:sym typeface="Lucida Grande" charset="0"/>
              </a:rPr>
              <a:t>’</a:t>
            </a:r>
            <a:r>
              <a:rPr lang="en-US" altLang="x-none" sz="1200" dirty="0">
                <a:latin typeface="Lucida Grande" charset="0"/>
                <a:sym typeface="Lucida Grande" charset="0"/>
              </a:rPr>
              <a:t>re trying to solve and the domain of interest. For a game? Who cares. For a detailed ornithological survey tool: it may be important.</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16</a:t>
            </a:fld>
            <a:endParaRPr lang="en-AU"/>
          </a:p>
        </p:txBody>
      </p:sp>
    </p:spTree>
    <p:extLst>
      <p:ext uri="{BB962C8B-B14F-4D97-AF65-F5344CB8AC3E}">
        <p14:creationId xmlns:p14="http://schemas.microsoft.com/office/powerpoint/2010/main" val="71225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child class inherits,</a:t>
            </a:r>
            <a:r>
              <a:rPr lang="en-US" baseline="0" dirty="0"/>
              <a:t> by default, all public member variables and all public member functions (excluding some specialized member functions, such as constructors, that are not automatically inherited)</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18</a:t>
            </a:fld>
            <a:endParaRPr lang="en-AU"/>
          </a:p>
        </p:txBody>
      </p:sp>
    </p:spTree>
    <p:extLst>
      <p:ext uri="{BB962C8B-B14F-4D97-AF65-F5344CB8AC3E}">
        <p14:creationId xmlns:p14="http://schemas.microsoft.com/office/powerpoint/2010/main" val="1877784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AU" sz="2200" dirty="0"/>
              <a:t>Class Hierarchies &amp; Inheritance</a:t>
            </a:r>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a:t>
            </a:r>
            <a:endParaRPr lang="en-US" dirty="0"/>
          </a:p>
        </p:txBody>
      </p:sp>
      <p:sp>
        <p:nvSpPr>
          <p:cNvPr id="3" name="Content Placeholder 2"/>
          <p:cNvSpPr>
            <a:spLocks noGrp="1"/>
          </p:cNvSpPr>
          <p:nvPr>
            <p:ph sz="half" idx="1"/>
          </p:nvPr>
        </p:nvSpPr>
        <p:spPr>
          <a:xfrm>
            <a:off x="457200" y="1412776"/>
            <a:ext cx="8239944" cy="4713387"/>
          </a:xfrm>
        </p:spPr>
        <p:txBody>
          <a:bodyPr/>
          <a:lstStyle/>
          <a:p>
            <a:r>
              <a:rPr lang="x-none" altLang="en-US" dirty="0"/>
              <a:t>Consider the </a:t>
            </a:r>
            <a:r>
              <a:rPr lang="x-none" altLang="en-US"/>
              <a:t>Vehicle class</a:t>
            </a:r>
            <a:endParaRPr lang="en-US" altLang="en-US" dirty="0"/>
          </a:p>
          <a:p>
            <a:pPr lvl="1"/>
            <a:r>
              <a:rPr lang="en-AU" altLang="en-US" dirty="0"/>
              <a:t>S</a:t>
            </a:r>
            <a:r>
              <a:rPr lang="x-none" altLang="en-US"/>
              <a:t>ubclas</a:t>
            </a:r>
            <a:r>
              <a:rPr lang="en-US" altLang="en-US" dirty="0"/>
              <a:t>s</a:t>
            </a:r>
            <a:r>
              <a:rPr lang="x-none" altLang="en-US"/>
              <a:t> Cars </a:t>
            </a:r>
            <a:endParaRPr lang="en-US" altLang="en-US" dirty="0"/>
          </a:p>
          <a:p>
            <a:pPr lvl="1"/>
            <a:r>
              <a:rPr lang="en-US" altLang="en-US" dirty="0"/>
              <a:t>Subclass</a:t>
            </a:r>
            <a:r>
              <a:rPr lang="x-none" altLang="en-US"/>
              <a:t> </a:t>
            </a:r>
            <a:r>
              <a:rPr lang="x-none" altLang="en-US" dirty="0"/>
              <a:t>Bikes.</a:t>
            </a:r>
          </a:p>
          <a:p>
            <a:r>
              <a:rPr lang="x-none" altLang="en-US"/>
              <a:t>What</a:t>
            </a:r>
            <a:r>
              <a:rPr lang="en-US" altLang="en-US" dirty="0">
                <a:latin typeface="Arial" charset="0"/>
              </a:rPr>
              <a:t> a</a:t>
            </a:r>
            <a:r>
              <a:rPr lang="en-US" altLang="x-none" dirty="0"/>
              <a:t>re the differences between a car and a bike?</a:t>
            </a:r>
          </a:p>
          <a:p>
            <a:r>
              <a:rPr lang="x-none" altLang="en-US" dirty="0"/>
              <a:t>How do we model these in terms of:</a:t>
            </a:r>
          </a:p>
          <a:p>
            <a:pPr marL="933450" lvl="1" indent="-342900"/>
            <a:r>
              <a:rPr lang="en-AU" altLang="en-US" dirty="0"/>
              <a:t>V</a:t>
            </a:r>
            <a:r>
              <a:rPr lang="x-none" altLang="en-US"/>
              <a:t>ariables</a:t>
            </a:r>
            <a:r>
              <a:rPr lang="en-US" altLang="en-US" dirty="0"/>
              <a:t> (data)</a:t>
            </a:r>
            <a:r>
              <a:rPr lang="x-none" altLang="en-US"/>
              <a:t>?</a:t>
            </a:r>
            <a:endParaRPr lang="x-none" altLang="en-US" dirty="0"/>
          </a:p>
          <a:p>
            <a:pPr marL="933450" lvl="1" indent="-342900"/>
            <a:r>
              <a:rPr lang="en-US" altLang="en-US" dirty="0"/>
              <a:t>M</a:t>
            </a:r>
            <a:r>
              <a:rPr lang="x-none" altLang="en-US"/>
              <a:t>ethods </a:t>
            </a:r>
            <a:r>
              <a:rPr lang="x-none" altLang="en-US" dirty="0"/>
              <a:t>(behaviours)?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10</a:t>
            </a:fld>
            <a:endParaRPr lang="en-AU"/>
          </a:p>
        </p:txBody>
      </p:sp>
    </p:spTree>
    <p:extLst>
      <p:ext uri="{BB962C8B-B14F-4D97-AF65-F5344CB8AC3E}">
        <p14:creationId xmlns:p14="http://schemas.microsoft.com/office/powerpoint/2010/main" val="202857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11</a:t>
            </a:fld>
            <a:endParaRPr lang="en-AU"/>
          </a:p>
        </p:txBody>
      </p:sp>
      <p:sp>
        <p:nvSpPr>
          <p:cNvPr id="3" name="TextBox 2"/>
          <p:cNvSpPr txBox="1"/>
          <p:nvPr/>
        </p:nvSpPr>
        <p:spPr>
          <a:xfrm>
            <a:off x="6905285" y="4467378"/>
            <a:ext cx="1478455" cy="1446550"/>
          </a:xfrm>
          <a:prstGeom prst="rect">
            <a:avLst/>
          </a:prstGeom>
          <a:noFill/>
        </p:spPr>
        <p:txBody>
          <a:bodyPr wrap="square" rtlCol="0">
            <a:spAutoFit/>
          </a:bodyPr>
          <a:lstStyle/>
          <a:p>
            <a:r>
              <a:rPr lang="en-US" sz="8800" b="1" dirty="0">
                <a:solidFill>
                  <a:srgbClr val="C00000"/>
                </a:solidFill>
              </a:rPr>
              <a:t>?</a:t>
            </a:r>
          </a:p>
        </p:txBody>
      </p:sp>
      <p:grpSp>
        <p:nvGrpSpPr>
          <p:cNvPr id="45" name="Group 44"/>
          <p:cNvGrpSpPr/>
          <p:nvPr/>
        </p:nvGrpSpPr>
        <p:grpSpPr>
          <a:xfrm>
            <a:off x="1979712" y="1659644"/>
            <a:ext cx="4270063" cy="3945134"/>
            <a:chOff x="2051720" y="1659644"/>
            <a:chExt cx="4270063" cy="3945134"/>
          </a:xfrm>
        </p:grpSpPr>
        <p:sp>
          <p:nvSpPr>
            <p:cNvPr id="8" name="TextBox 7"/>
            <p:cNvSpPr txBox="1"/>
            <p:nvPr/>
          </p:nvSpPr>
          <p:spPr>
            <a:xfrm>
              <a:off x="4402832" y="5204668"/>
              <a:ext cx="1094815"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Hybrid</a:t>
              </a:r>
            </a:p>
          </p:txBody>
        </p:sp>
        <p:sp>
          <p:nvSpPr>
            <p:cNvPr id="9" name="TextBox 8"/>
            <p:cNvSpPr txBox="1"/>
            <p:nvPr/>
          </p:nvSpPr>
          <p:spPr>
            <a:xfrm>
              <a:off x="3955391" y="1659644"/>
              <a:ext cx="1080120"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Vehicle</a:t>
              </a:r>
            </a:p>
          </p:txBody>
        </p:sp>
        <p:sp>
          <p:nvSpPr>
            <p:cNvPr id="10" name="TextBox 9"/>
            <p:cNvSpPr txBox="1"/>
            <p:nvPr/>
          </p:nvSpPr>
          <p:spPr>
            <a:xfrm>
              <a:off x="2817369" y="2673424"/>
              <a:ext cx="864096"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Car</a:t>
              </a:r>
            </a:p>
          </p:txBody>
        </p:sp>
        <p:sp>
          <p:nvSpPr>
            <p:cNvPr id="11" name="TextBox 10"/>
            <p:cNvSpPr txBox="1"/>
            <p:nvPr/>
          </p:nvSpPr>
          <p:spPr>
            <a:xfrm>
              <a:off x="5332975" y="2673424"/>
              <a:ext cx="691344"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Bike</a:t>
              </a:r>
            </a:p>
          </p:txBody>
        </p:sp>
        <p:sp>
          <p:nvSpPr>
            <p:cNvPr id="12" name="TextBox 11"/>
            <p:cNvSpPr txBox="1"/>
            <p:nvPr/>
          </p:nvSpPr>
          <p:spPr>
            <a:xfrm>
              <a:off x="5035511" y="3933056"/>
              <a:ext cx="1286272" cy="400110"/>
            </a:xfrm>
            <a:prstGeom prst="rect">
              <a:avLst/>
            </a:prstGeom>
            <a:solidFill>
              <a:srgbClr val="00B0F0"/>
            </a:solidFill>
            <a:ln>
              <a:solidFill>
                <a:srgbClr val="0070C0"/>
              </a:solidFill>
            </a:ln>
          </p:spPr>
          <p:txBody>
            <a:bodyPr wrap="square" rtlCol="0">
              <a:spAutoFit/>
            </a:bodyPr>
            <a:lstStyle/>
            <a:p>
              <a:r>
                <a:rPr lang="en-US" sz="2000">
                  <a:solidFill>
                    <a:schemeClr val="bg1"/>
                  </a:solidFill>
                </a:rPr>
                <a:t>Pedal </a:t>
              </a:r>
              <a:r>
                <a:rPr lang="en-US" sz="2000" dirty="0">
                  <a:solidFill>
                    <a:schemeClr val="bg1"/>
                  </a:solidFill>
                </a:rPr>
                <a:t>Bike</a:t>
              </a:r>
            </a:p>
          </p:txBody>
        </p:sp>
        <p:sp>
          <p:nvSpPr>
            <p:cNvPr id="13" name="TextBox 12"/>
            <p:cNvSpPr txBox="1"/>
            <p:nvPr/>
          </p:nvSpPr>
          <p:spPr>
            <a:xfrm>
              <a:off x="2051720" y="3919469"/>
              <a:ext cx="1415008"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Motor Bike</a:t>
              </a:r>
            </a:p>
          </p:txBody>
        </p:sp>
        <p:cxnSp>
          <p:nvCxnSpPr>
            <p:cNvPr id="17" name="Straight Arrow Connector 16"/>
            <p:cNvCxnSpPr/>
            <p:nvPr/>
          </p:nvCxnSpPr>
          <p:spPr>
            <a:xfrm>
              <a:off x="3466728" y="2415220"/>
              <a:ext cx="1"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97647" y="2415220"/>
              <a:ext cx="0"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2" idx="0"/>
            </p:cNvCxnSpPr>
            <p:nvPr/>
          </p:nvCxnSpPr>
          <p:spPr>
            <a:xfrm>
              <a:off x="5678647" y="3073534"/>
              <a:ext cx="0" cy="85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97647" y="3073534"/>
              <a:ext cx="0" cy="355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072803" y="3429000"/>
              <a:ext cx="2424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72803" y="34290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137607" y="4333166"/>
              <a:ext cx="0" cy="857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18106" y="4810047"/>
              <a:ext cx="0" cy="38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66728" y="2428807"/>
              <a:ext cx="818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285225" y="2059754"/>
              <a:ext cx="0" cy="37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77567" y="2059754"/>
              <a:ext cx="0" cy="369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77567" y="241522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72803" y="4333166"/>
              <a:ext cx="0" cy="47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072803" y="4797152"/>
              <a:ext cx="144530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3609457" y="5729800"/>
            <a:ext cx="4922983" cy="707886"/>
          </a:xfrm>
          <a:prstGeom prst="rect">
            <a:avLst/>
          </a:prstGeom>
          <a:noFill/>
        </p:spPr>
        <p:txBody>
          <a:bodyPr wrap="square" rtlCol="0">
            <a:spAutoFit/>
          </a:bodyPr>
          <a:lstStyle/>
          <a:p>
            <a:r>
              <a:rPr lang="en-US" sz="2000" dirty="0"/>
              <a:t>The classes are separated based on concepts.</a:t>
            </a:r>
          </a:p>
          <a:p>
            <a:r>
              <a:rPr lang="en-US" sz="2000" dirty="0"/>
              <a:t>Should be separated based on </a:t>
            </a:r>
            <a:r>
              <a:rPr lang="en-US" sz="2000" dirty="0" err="1"/>
              <a:t>behaviours</a:t>
            </a:r>
            <a:r>
              <a:rPr lang="en-US" sz="2000" dirty="0"/>
              <a:t>.</a:t>
            </a:r>
          </a:p>
        </p:txBody>
      </p:sp>
    </p:spTree>
    <p:extLst>
      <p:ext uri="{BB962C8B-B14F-4D97-AF65-F5344CB8AC3E}">
        <p14:creationId xmlns:p14="http://schemas.microsoft.com/office/powerpoint/2010/main" val="10979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Hierarchies</a:t>
            </a:r>
          </a:p>
        </p:txBody>
      </p:sp>
      <p:sp>
        <p:nvSpPr>
          <p:cNvPr id="3" name="Content Placeholder 2"/>
          <p:cNvSpPr>
            <a:spLocks noGrp="1"/>
          </p:cNvSpPr>
          <p:nvPr>
            <p:ph sz="half" idx="1"/>
          </p:nvPr>
        </p:nvSpPr>
        <p:spPr>
          <a:xfrm>
            <a:off x="457200" y="1412776"/>
            <a:ext cx="8435280" cy="5035475"/>
          </a:xfrm>
        </p:spPr>
        <p:txBody>
          <a:bodyPr>
            <a:normAutofit/>
          </a:bodyPr>
          <a:lstStyle/>
          <a:p>
            <a:r>
              <a:rPr lang="x-none" altLang="en-US"/>
              <a:t>One key problem </a:t>
            </a:r>
            <a:r>
              <a:rPr lang="x-none" altLang="en-US" dirty="0"/>
              <a:t>in constructing a </a:t>
            </a:r>
            <a:r>
              <a:rPr lang="x-none" altLang="en-US"/>
              <a:t>class hierarchy</a:t>
            </a:r>
            <a:r>
              <a:rPr lang="en-US" altLang="en-US" dirty="0"/>
              <a:t>:</a:t>
            </a:r>
          </a:p>
          <a:p>
            <a:pPr lvl="1"/>
            <a:r>
              <a:rPr lang="x-none" altLang="en-US"/>
              <a:t>focus </a:t>
            </a:r>
            <a:r>
              <a:rPr lang="x-none" altLang="en-US" dirty="0"/>
              <a:t>on the relationships between </a:t>
            </a:r>
            <a:r>
              <a:rPr lang="x-none" altLang="en-US"/>
              <a:t>the concepts</a:t>
            </a:r>
            <a:r>
              <a:rPr lang="en-US" altLang="en-US" dirty="0"/>
              <a:t> (common sense)</a:t>
            </a:r>
            <a:r>
              <a:rPr lang="x-none" altLang="en-US"/>
              <a:t> </a:t>
            </a:r>
            <a:r>
              <a:rPr lang="en-US" altLang="en-US" dirty="0"/>
              <a:t>instead of</a:t>
            </a:r>
            <a:r>
              <a:rPr lang="x-none" altLang="en-US"/>
              <a:t> considering the behaviours </a:t>
            </a:r>
            <a:r>
              <a:rPr lang="en-US" altLang="en-US" dirty="0"/>
              <a:t>and how we should implement them</a:t>
            </a:r>
            <a:r>
              <a:rPr lang="en-US" altLang="x-none" dirty="0"/>
              <a:t>.</a:t>
            </a:r>
          </a:p>
          <a:p>
            <a:r>
              <a:rPr lang="x-none" altLang="en-US" dirty="0"/>
              <a:t>Is a Car a separate class near the top or is it just a vehicle with an engine with four wheels?</a:t>
            </a:r>
          </a:p>
          <a:p>
            <a:r>
              <a:rPr lang="x-none" altLang="en-US" dirty="0"/>
              <a:t>Are we adding a behaviour or changing a default?</a:t>
            </a:r>
            <a:endParaRPr lang="en-US" altLang="en-US" dirty="0"/>
          </a:p>
          <a:p>
            <a:endParaRPr lang="en-US" altLang="en-US" dirty="0"/>
          </a:p>
          <a:p>
            <a:r>
              <a:rPr lang="en-US" altLang="en-US" dirty="0">
                <a:highlight>
                  <a:srgbClr val="FFFF00"/>
                </a:highlight>
              </a:rPr>
              <a:t>We should design the class hierarchy based on our requirements</a:t>
            </a:r>
            <a:r>
              <a:rPr lang="en-US" altLang="en-US" dirty="0"/>
              <a:t>.</a:t>
            </a:r>
            <a:endParaRPr lang="x-none" altLang="en-US"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12</a:t>
            </a:fld>
            <a:endParaRPr lang="en-AU"/>
          </a:p>
        </p:txBody>
      </p:sp>
    </p:spTree>
    <p:extLst>
      <p:ext uri="{BB962C8B-B14F-4D97-AF65-F5344CB8AC3E}">
        <p14:creationId xmlns:p14="http://schemas.microsoft.com/office/powerpoint/2010/main" val="107274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separating by behaviors</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13</a:t>
            </a:fld>
            <a:endParaRPr lang="en-AU"/>
          </a:p>
        </p:txBody>
      </p:sp>
      <p:grpSp>
        <p:nvGrpSpPr>
          <p:cNvPr id="59" name="Group 58"/>
          <p:cNvGrpSpPr/>
          <p:nvPr/>
        </p:nvGrpSpPr>
        <p:grpSpPr>
          <a:xfrm>
            <a:off x="1763688" y="1216930"/>
            <a:ext cx="5432648" cy="3931119"/>
            <a:chOff x="1763688" y="1216930"/>
            <a:chExt cx="5432648" cy="3931119"/>
          </a:xfrm>
        </p:grpSpPr>
        <p:sp>
          <p:nvSpPr>
            <p:cNvPr id="7" name="TextBox 6"/>
            <p:cNvSpPr txBox="1"/>
            <p:nvPr/>
          </p:nvSpPr>
          <p:spPr>
            <a:xfrm>
              <a:off x="2699792" y="1216930"/>
              <a:ext cx="1080120" cy="400110"/>
            </a:xfrm>
            <a:prstGeom prst="rect">
              <a:avLst/>
            </a:prstGeom>
            <a:solidFill>
              <a:srgbClr val="00B0F0"/>
            </a:solidFill>
            <a:ln>
              <a:solidFill>
                <a:srgbClr val="0070C0"/>
              </a:solidFill>
            </a:ln>
          </p:spPr>
          <p:txBody>
            <a:bodyPr wrap="square" rtlCol="0">
              <a:spAutoFit/>
            </a:bodyPr>
            <a:lstStyle/>
            <a:p>
              <a:r>
                <a:rPr lang="en-US" sz="2000">
                  <a:solidFill>
                    <a:schemeClr val="bg1"/>
                  </a:solidFill>
                </a:rPr>
                <a:t>Engine</a:t>
              </a:r>
            </a:p>
          </p:txBody>
        </p:sp>
        <p:sp>
          <p:nvSpPr>
            <p:cNvPr id="8" name="TextBox 7"/>
            <p:cNvSpPr txBox="1"/>
            <p:nvPr/>
          </p:nvSpPr>
          <p:spPr>
            <a:xfrm>
              <a:off x="4341281" y="4747939"/>
              <a:ext cx="1863824" cy="400110"/>
            </a:xfrm>
            <a:prstGeom prst="rect">
              <a:avLst/>
            </a:prstGeom>
            <a:solidFill>
              <a:srgbClr val="00B0F0"/>
            </a:solidFill>
            <a:ln>
              <a:solidFill>
                <a:srgbClr val="0070C0"/>
              </a:solidFill>
            </a:ln>
          </p:spPr>
          <p:txBody>
            <a:bodyPr wrap="square" rtlCol="0">
              <a:spAutoFit/>
            </a:bodyPr>
            <a:lstStyle/>
            <a:p>
              <a:r>
                <a:rPr lang="en-US" sz="2000" dirty="0" err="1">
                  <a:solidFill>
                    <a:schemeClr val="bg1"/>
                  </a:solidFill>
                </a:rPr>
                <a:t>Motorised</a:t>
              </a:r>
              <a:r>
                <a:rPr lang="en-US" sz="2000" dirty="0">
                  <a:solidFill>
                    <a:schemeClr val="bg1"/>
                  </a:solidFill>
                </a:rPr>
                <a:t> Bike</a:t>
              </a:r>
            </a:p>
          </p:txBody>
        </p:sp>
        <p:sp>
          <p:nvSpPr>
            <p:cNvPr id="9" name="TextBox 8"/>
            <p:cNvSpPr txBox="1"/>
            <p:nvPr/>
          </p:nvSpPr>
          <p:spPr>
            <a:xfrm>
              <a:off x="5292080" y="1216930"/>
              <a:ext cx="1080120"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Vehicle</a:t>
              </a:r>
            </a:p>
          </p:txBody>
        </p:sp>
        <p:sp>
          <p:nvSpPr>
            <p:cNvPr id="10" name="TextBox 9"/>
            <p:cNvSpPr txBox="1"/>
            <p:nvPr/>
          </p:nvSpPr>
          <p:spPr>
            <a:xfrm>
              <a:off x="3691922" y="2230710"/>
              <a:ext cx="864096"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Car</a:t>
              </a:r>
            </a:p>
          </p:txBody>
        </p:sp>
        <p:sp>
          <p:nvSpPr>
            <p:cNvPr id="11" name="TextBox 10"/>
            <p:cNvSpPr txBox="1"/>
            <p:nvPr/>
          </p:nvSpPr>
          <p:spPr>
            <a:xfrm>
              <a:off x="6207528" y="2230710"/>
              <a:ext cx="691344"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Bike</a:t>
              </a:r>
            </a:p>
          </p:txBody>
        </p:sp>
        <p:sp>
          <p:nvSpPr>
            <p:cNvPr id="12" name="TextBox 11"/>
            <p:cNvSpPr txBox="1"/>
            <p:nvPr/>
          </p:nvSpPr>
          <p:spPr>
            <a:xfrm>
              <a:off x="5910064" y="3490342"/>
              <a:ext cx="1286272" cy="400110"/>
            </a:xfrm>
            <a:prstGeom prst="rect">
              <a:avLst/>
            </a:prstGeom>
            <a:solidFill>
              <a:srgbClr val="00B0F0"/>
            </a:solidFill>
            <a:ln>
              <a:solidFill>
                <a:srgbClr val="0070C0"/>
              </a:solidFill>
            </a:ln>
          </p:spPr>
          <p:txBody>
            <a:bodyPr wrap="square" rtlCol="0">
              <a:spAutoFit/>
            </a:bodyPr>
            <a:lstStyle/>
            <a:p>
              <a:r>
                <a:rPr lang="en-US" sz="2000">
                  <a:solidFill>
                    <a:schemeClr val="bg1"/>
                  </a:solidFill>
                </a:rPr>
                <a:t>Pedal </a:t>
              </a:r>
              <a:r>
                <a:rPr lang="en-US" sz="2000" dirty="0">
                  <a:solidFill>
                    <a:schemeClr val="bg1"/>
                  </a:solidFill>
                </a:rPr>
                <a:t>Bike</a:t>
              </a:r>
            </a:p>
          </p:txBody>
        </p:sp>
        <p:sp>
          <p:nvSpPr>
            <p:cNvPr id="13" name="TextBox 12"/>
            <p:cNvSpPr txBox="1"/>
            <p:nvPr/>
          </p:nvSpPr>
          <p:spPr>
            <a:xfrm>
              <a:off x="2724944" y="3490342"/>
              <a:ext cx="1415008"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Motor Bike</a:t>
              </a:r>
            </a:p>
          </p:txBody>
        </p:sp>
        <p:cxnSp>
          <p:nvCxnSpPr>
            <p:cNvPr id="15" name="Straight Arrow Connector 14"/>
            <p:cNvCxnSpPr/>
            <p:nvPr/>
          </p:nvCxnSpPr>
          <p:spPr>
            <a:xfrm>
              <a:off x="3947356" y="1906166"/>
              <a:ext cx="0" cy="32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1281" y="1906166"/>
              <a:ext cx="1" cy="32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72200" y="1906166"/>
              <a:ext cx="0" cy="32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a:off x="1763688" y="4930502"/>
              <a:ext cx="2577593" cy="1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763688" y="1474118"/>
              <a:ext cx="0" cy="3456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63688" y="1474118"/>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15816" y="1617040"/>
              <a:ext cx="0" cy="187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2" idx="0"/>
            </p:cNvCxnSpPr>
            <p:nvPr/>
          </p:nvCxnSpPr>
          <p:spPr>
            <a:xfrm>
              <a:off x="6553200" y="2630820"/>
              <a:ext cx="0" cy="85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72200" y="2630820"/>
              <a:ext cx="0" cy="355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947356" y="2986286"/>
              <a:ext cx="2424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47356" y="2986286"/>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12160" y="3890452"/>
              <a:ext cx="0" cy="857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63144" y="1617040"/>
              <a:ext cx="0" cy="289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363144" y="1906166"/>
              <a:ext cx="584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1281" y="1906166"/>
              <a:ext cx="1166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508104" y="1617040"/>
              <a:ext cx="0" cy="289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12160" y="1617040"/>
              <a:ext cx="0" cy="289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12160" y="1906166"/>
              <a:ext cx="36004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2915816" y="5408201"/>
            <a:ext cx="5454352" cy="923330"/>
          </a:xfrm>
          <a:prstGeom prst="rect">
            <a:avLst/>
          </a:prstGeom>
        </p:spPr>
        <p:txBody>
          <a:bodyPr wrap="square">
            <a:spAutoFit/>
          </a:bodyPr>
          <a:lstStyle/>
          <a:p>
            <a:r>
              <a:rPr lang="en-US" altLang="x-none" dirty="0">
                <a:latin typeface="Lucida Grande" charset="0"/>
                <a:sym typeface="Lucida Grande" charset="0"/>
              </a:rPr>
              <a:t>What impact does multiple inheritance have on the methods that we choose? </a:t>
            </a:r>
          </a:p>
          <a:p>
            <a:r>
              <a:rPr lang="en-US" altLang="x-none" dirty="0">
                <a:latin typeface="Lucida Grande" charset="0"/>
                <a:sym typeface="Lucida Grande" charset="0"/>
              </a:rPr>
              <a:t>How do we handle this in C++?</a:t>
            </a:r>
          </a:p>
        </p:txBody>
      </p:sp>
    </p:spTree>
    <p:extLst>
      <p:ext uri="{BB962C8B-B14F-4D97-AF65-F5344CB8AC3E}">
        <p14:creationId xmlns:p14="http://schemas.microsoft.com/office/powerpoint/2010/main" val="205865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 Hierarchies</a:t>
            </a:r>
            <a:endParaRPr lang="en-US" dirty="0"/>
          </a:p>
        </p:txBody>
      </p:sp>
      <p:sp>
        <p:nvSpPr>
          <p:cNvPr id="3" name="Content Placeholder 2"/>
          <p:cNvSpPr>
            <a:spLocks noGrp="1"/>
          </p:cNvSpPr>
          <p:nvPr>
            <p:ph sz="half" idx="1"/>
          </p:nvPr>
        </p:nvSpPr>
        <p:spPr>
          <a:xfrm>
            <a:off x="457200" y="1412775"/>
            <a:ext cx="8229600" cy="5035475"/>
          </a:xfrm>
        </p:spPr>
        <p:txBody>
          <a:bodyPr>
            <a:normAutofit/>
          </a:bodyPr>
          <a:lstStyle/>
          <a:p>
            <a:r>
              <a:rPr lang="en-US" altLang="x-none" dirty="0"/>
              <a:t>The class hierarchies that you should form as part of your design must:</a:t>
            </a:r>
          </a:p>
          <a:p>
            <a:pPr marL="933450" lvl="1" indent="-342900"/>
            <a:r>
              <a:rPr lang="en-US" altLang="x-none" dirty="0"/>
              <a:t>solve the problem in hand</a:t>
            </a:r>
          </a:p>
          <a:p>
            <a:pPr marL="933450" lvl="1" indent="-342900"/>
            <a:r>
              <a:rPr lang="en-US" altLang="x-none" dirty="0"/>
              <a:t>be efficient</a:t>
            </a:r>
          </a:p>
          <a:p>
            <a:pPr marL="933450" lvl="1" indent="-342900"/>
            <a:r>
              <a:rPr lang="en-US" altLang="x-none" dirty="0"/>
              <a:t>reduce code duplication</a:t>
            </a:r>
          </a:p>
          <a:p>
            <a:pPr marL="933450" lvl="1" indent="-342900"/>
            <a:r>
              <a:rPr lang="en-US" altLang="x-none" dirty="0"/>
              <a:t>be well-defined and clearly understood</a:t>
            </a:r>
          </a:p>
          <a:p>
            <a:r>
              <a:rPr lang="en-US" altLang="x-none" dirty="0"/>
              <a:t>Class hierarchies allow us to build new classes derived from existing classes.</a:t>
            </a:r>
          </a:p>
          <a:p>
            <a:pPr lvl="1"/>
            <a:r>
              <a:rPr lang="en-US" altLang="x-none" dirty="0"/>
              <a:t>Get it right once, then we can re-use it.</a:t>
            </a:r>
          </a:p>
          <a:p>
            <a:pPr lvl="1"/>
            <a:r>
              <a:rPr lang="en-US" altLang="x-none" dirty="0"/>
              <a:t>But how do we re-use it?</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14</a:t>
            </a:fld>
            <a:endParaRPr lang="en-AU"/>
          </a:p>
        </p:txBody>
      </p:sp>
    </p:spTree>
    <p:extLst>
      <p:ext uri="{BB962C8B-B14F-4D97-AF65-F5344CB8AC3E}">
        <p14:creationId xmlns:p14="http://schemas.microsoft.com/office/powerpoint/2010/main" val="92143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a:xfrm>
            <a:off x="447051" y="1340768"/>
            <a:ext cx="8229600" cy="5107483"/>
          </a:xfrm>
        </p:spPr>
        <p:txBody>
          <a:bodyPr>
            <a:normAutofit fontScale="92500" lnSpcReduction="10000"/>
          </a:bodyPr>
          <a:lstStyle/>
          <a:p>
            <a:r>
              <a:rPr lang="en-US" dirty="0"/>
              <a:t>Inheritance in Object-oriented programming: </a:t>
            </a:r>
            <a:br>
              <a:rPr lang="en-US" dirty="0"/>
            </a:br>
            <a:r>
              <a:rPr lang="en-US" dirty="0"/>
              <a:t>Derive new classes from existing classes.</a:t>
            </a:r>
          </a:p>
          <a:p>
            <a:endParaRPr lang="en-US" dirty="0"/>
          </a:p>
          <a:p>
            <a:r>
              <a:rPr lang="en-US" dirty="0"/>
              <a:t>Class </a:t>
            </a:r>
            <a:r>
              <a:rPr lang="en-US" b="1" i="1" dirty="0"/>
              <a:t>A</a:t>
            </a:r>
            <a:r>
              <a:rPr lang="en-US" b="1" dirty="0"/>
              <a:t> extended </a:t>
            </a:r>
            <a:r>
              <a:rPr lang="en-US" dirty="0"/>
              <a:t>from class </a:t>
            </a:r>
            <a:r>
              <a:rPr lang="en-US" b="1" i="1" dirty="0"/>
              <a:t>B</a:t>
            </a:r>
            <a:endParaRPr lang="en-US" b="1" dirty="0"/>
          </a:p>
          <a:p>
            <a:endParaRPr lang="en-US" dirty="0"/>
          </a:p>
          <a:p>
            <a:r>
              <a:rPr lang="en-US" dirty="0"/>
              <a:t>Class </a:t>
            </a:r>
            <a:r>
              <a:rPr lang="en-US" b="1" i="1" dirty="0"/>
              <a:t>A</a:t>
            </a:r>
            <a:r>
              <a:rPr lang="en-US" b="1" dirty="0"/>
              <a:t> </a:t>
            </a:r>
            <a:r>
              <a:rPr lang="en-US" dirty="0"/>
              <a:t>:</a:t>
            </a:r>
            <a:r>
              <a:rPr lang="en-US" b="1" dirty="0"/>
              <a:t> derived class </a:t>
            </a:r>
            <a:r>
              <a:rPr lang="en-US" dirty="0"/>
              <a:t>or</a:t>
            </a:r>
            <a:r>
              <a:rPr lang="en-US" b="1" dirty="0"/>
              <a:t> child class</a:t>
            </a:r>
            <a:r>
              <a:rPr lang="en-US" dirty="0"/>
              <a:t>. </a:t>
            </a:r>
            <a:br>
              <a:rPr lang="en-US" dirty="0"/>
            </a:br>
            <a:r>
              <a:rPr lang="en-US" dirty="0"/>
              <a:t>Class </a:t>
            </a:r>
            <a:r>
              <a:rPr lang="en-US" b="1" i="1" dirty="0"/>
              <a:t>B</a:t>
            </a:r>
            <a:r>
              <a:rPr lang="en-US" dirty="0"/>
              <a:t> : </a:t>
            </a:r>
            <a:r>
              <a:rPr lang="en-US" b="1" dirty="0"/>
              <a:t>base class</a:t>
            </a:r>
            <a:r>
              <a:rPr lang="en-US" dirty="0"/>
              <a:t> or </a:t>
            </a:r>
            <a:r>
              <a:rPr lang="en-US" b="1" dirty="0"/>
              <a:t>parent class</a:t>
            </a:r>
            <a:endParaRPr lang="en-US" dirty="0"/>
          </a:p>
          <a:p>
            <a:endParaRPr lang="en-US" dirty="0"/>
          </a:p>
          <a:p>
            <a:r>
              <a:rPr lang="en-US" dirty="0"/>
              <a:t>A derived class and its base class must have the </a:t>
            </a:r>
            <a:r>
              <a:rPr lang="en-US" b="1" i="1" dirty="0">
                <a:solidFill>
                  <a:srgbClr val="C00000"/>
                </a:solidFill>
              </a:rPr>
              <a:t>is-a </a:t>
            </a:r>
            <a:r>
              <a:rPr lang="en-US" dirty="0"/>
              <a:t>relationship.</a:t>
            </a:r>
          </a:p>
          <a:p>
            <a:endParaRPr lang="en-US" dirty="0"/>
          </a:p>
          <a:p>
            <a:r>
              <a:rPr lang="en-US" altLang="x-none" dirty="0"/>
              <a:t>We usually assume that:</a:t>
            </a:r>
          </a:p>
          <a:p>
            <a:pPr marL="933450" lvl="1" indent="-342900"/>
            <a:r>
              <a:rPr lang="en-US" altLang="x-none" dirty="0"/>
              <a:t>a derived class has extra features</a:t>
            </a:r>
          </a:p>
          <a:p>
            <a:pPr marL="876300" lvl="1"/>
            <a:r>
              <a:rPr lang="en-US" altLang="x-none" dirty="0"/>
              <a:t>we derive our new class from the most appropriate original class</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15</a:t>
            </a:fld>
            <a:endParaRPr lang="en-AU"/>
          </a:p>
        </p:txBody>
      </p:sp>
      <p:sp>
        <p:nvSpPr>
          <p:cNvPr id="4" name="Rectangle 3">
            <a:extLst>
              <a:ext uri="{FF2B5EF4-FFF2-40B4-BE49-F238E27FC236}">
                <a16:creationId xmlns:a16="http://schemas.microsoft.com/office/drawing/2014/main" id="{AF98E4A1-AC70-B446-9FDA-04DB17CB10F6}"/>
              </a:ext>
            </a:extLst>
          </p:cNvPr>
          <p:cNvSpPr/>
          <p:nvPr/>
        </p:nvSpPr>
        <p:spPr>
          <a:xfrm>
            <a:off x="7060226" y="2843398"/>
            <a:ext cx="1152128" cy="64807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7" name="Rectangle 6">
            <a:extLst>
              <a:ext uri="{FF2B5EF4-FFF2-40B4-BE49-F238E27FC236}">
                <a16:creationId xmlns:a16="http://schemas.microsoft.com/office/drawing/2014/main" id="{BF7ADBA6-0B5A-0142-B414-050F8A491B45}"/>
              </a:ext>
            </a:extLst>
          </p:cNvPr>
          <p:cNvSpPr/>
          <p:nvPr/>
        </p:nvSpPr>
        <p:spPr>
          <a:xfrm>
            <a:off x="7043936" y="1952836"/>
            <a:ext cx="1152128" cy="64807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cxnSp>
        <p:nvCxnSpPr>
          <p:cNvPr id="9" name="Straight Connector 8">
            <a:extLst>
              <a:ext uri="{FF2B5EF4-FFF2-40B4-BE49-F238E27FC236}">
                <a16:creationId xmlns:a16="http://schemas.microsoft.com/office/drawing/2014/main" id="{A4BE4FBE-3C3B-4246-A7E0-2B7850614D9E}"/>
              </a:ext>
            </a:extLst>
          </p:cNvPr>
          <p:cNvCxnSpPr>
            <a:cxnSpLocks/>
          </p:cNvCxnSpPr>
          <p:nvPr/>
        </p:nvCxnSpPr>
        <p:spPr>
          <a:xfrm>
            <a:off x="7620000" y="2600908"/>
            <a:ext cx="0" cy="242490"/>
          </a:xfrm>
          <a:prstGeom prst="line">
            <a:avLst/>
          </a:prstGeom>
          <a:ln w="254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dissolv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 </a:t>
            </a:r>
            <a:endParaRPr lang="en-US" dirty="0"/>
          </a:p>
        </p:txBody>
      </p:sp>
      <p:sp>
        <p:nvSpPr>
          <p:cNvPr id="3" name="Content Placeholder 2"/>
          <p:cNvSpPr>
            <a:spLocks noGrp="1"/>
          </p:cNvSpPr>
          <p:nvPr>
            <p:ph sz="half" idx="1"/>
          </p:nvPr>
        </p:nvSpPr>
        <p:spPr>
          <a:xfrm>
            <a:off x="111399" y="1399188"/>
            <a:ext cx="5961856" cy="4713387"/>
          </a:xfrm>
        </p:spPr>
        <p:txBody>
          <a:bodyPr>
            <a:normAutofit/>
          </a:bodyPr>
          <a:lstStyle/>
          <a:p>
            <a:r>
              <a:rPr lang="en-US" altLang="x-none" dirty="0"/>
              <a:t>Why do we have Birds, then Eagles and Parrots? </a:t>
            </a:r>
          </a:p>
          <a:p>
            <a:pPr lvl="1"/>
            <a:r>
              <a:rPr lang="en-US" altLang="x-none" dirty="0"/>
              <a:t>Animals have heart rates, geographical location and food type.</a:t>
            </a:r>
          </a:p>
          <a:p>
            <a:pPr lvl="1"/>
            <a:r>
              <a:rPr lang="en-US" altLang="x-none" dirty="0"/>
              <a:t>Birds have wing spans, feather type and egg </a:t>
            </a:r>
            <a:r>
              <a:rPr lang="en-US" altLang="x-none" dirty="0" err="1"/>
              <a:t>colours</a:t>
            </a:r>
            <a:r>
              <a:rPr lang="en-US" altLang="x-none" dirty="0"/>
              <a:t>.</a:t>
            </a:r>
          </a:p>
          <a:p>
            <a:pPr lvl="1"/>
            <a:r>
              <a:rPr lang="en-US" altLang="x-none" dirty="0"/>
              <a:t>Parrots: A rank for their talking ability</a:t>
            </a:r>
          </a:p>
          <a:p>
            <a:pPr lvl="1"/>
            <a:r>
              <a:rPr lang="en-US" altLang="x-none" dirty="0"/>
              <a:t>Birds are Animals.</a:t>
            </a:r>
          </a:p>
          <a:p>
            <a:pPr lvl="1"/>
            <a:r>
              <a:rPr lang="en-US" altLang="x-none" dirty="0"/>
              <a:t>Parrots are birds.</a:t>
            </a:r>
          </a:p>
          <a:p>
            <a:pPr lvl="1"/>
            <a:endParaRPr lang="en-US" altLang="x-none" dirty="0"/>
          </a:p>
          <a:p>
            <a:r>
              <a:rPr lang="en-US" altLang="x-none" dirty="0"/>
              <a:t>Every Bird is an Animal but not every Animal is a Bird!</a:t>
            </a:r>
          </a:p>
          <a:p>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16</a:t>
            </a:fld>
            <a:endParaRPr lang="en-AU"/>
          </a:p>
        </p:txBody>
      </p:sp>
      <p:grpSp>
        <p:nvGrpSpPr>
          <p:cNvPr id="34" name="Group 33"/>
          <p:cNvGrpSpPr/>
          <p:nvPr/>
        </p:nvGrpSpPr>
        <p:grpSpPr>
          <a:xfrm>
            <a:off x="5999262" y="1907721"/>
            <a:ext cx="3052731" cy="2689893"/>
            <a:chOff x="5999262" y="1907721"/>
            <a:chExt cx="3052731" cy="2689893"/>
          </a:xfrm>
        </p:grpSpPr>
        <p:sp>
          <p:nvSpPr>
            <p:cNvPr id="11" name="TextBox 10"/>
            <p:cNvSpPr txBox="1"/>
            <p:nvPr/>
          </p:nvSpPr>
          <p:spPr>
            <a:xfrm>
              <a:off x="8152139" y="2921501"/>
              <a:ext cx="691344"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Bird</a:t>
              </a:r>
            </a:p>
          </p:txBody>
        </p:sp>
        <p:sp>
          <p:nvSpPr>
            <p:cNvPr id="9" name="TextBox 8"/>
            <p:cNvSpPr txBox="1"/>
            <p:nvPr/>
          </p:nvSpPr>
          <p:spPr>
            <a:xfrm>
              <a:off x="6815100" y="1907721"/>
              <a:ext cx="1080120"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Animal</a:t>
              </a:r>
            </a:p>
          </p:txBody>
        </p:sp>
        <p:sp>
          <p:nvSpPr>
            <p:cNvPr id="10" name="TextBox 9"/>
            <p:cNvSpPr txBox="1"/>
            <p:nvPr/>
          </p:nvSpPr>
          <p:spPr>
            <a:xfrm>
              <a:off x="6156774" y="2949498"/>
              <a:ext cx="864096"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Ape</a:t>
              </a:r>
            </a:p>
          </p:txBody>
        </p:sp>
        <p:sp>
          <p:nvSpPr>
            <p:cNvPr id="12" name="TextBox 11"/>
            <p:cNvSpPr txBox="1"/>
            <p:nvPr/>
          </p:nvSpPr>
          <p:spPr>
            <a:xfrm>
              <a:off x="7765721" y="4197504"/>
              <a:ext cx="1286272"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Parrot</a:t>
              </a:r>
            </a:p>
          </p:txBody>
        </p:sp>
        <p:sp>
          <p:nvSpPr>
            <p:cNvPr id="13" name="TextBox 12"/>
            <p:cNvSpPr txBox="1"/>
            <p:nvPr/>
          </p:nvSpPr>
          <p:spPr>
            <a:xfrm>
              <a:off x="5999262" y="4181018"/>
              <a:ext cx="1415008"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Eagle</a:t>
              </a:r>
            </a:p>
          </p:txBody>
        </p:sp>
        <p:cxnSp>
          <p:nvCxnSpPr>
            <p:cNvPr id="14" name="Straight Arrow Connector 13"/>
            <p:cNvCxnSpPr/>
            <p:nvPr/>
          </p:nvCxnSpPr>
          <p:spPr>
            <a:xfrm>
              <a:off x="6603898" y="2686426"/>
              <a:ext cx="1"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16811" y="2663297"/>
              <a:ext cx="0"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6" idx="2"/>
              <a:endCxn id="17" idx="0"/>
            </p:cNvCxnSpPr>
            <p:nvPr/>
          </p:nvCxnSpPr>
          <p:spPr>
            <a:xfrm>
              <a:off x="8497811" y="3321611"/>
              <a:ext cx="0" cy="85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16811" y="3321611"/>
              <a:ext cx="0" cy="355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815100" y="3677077"/>
              <a:ext cx="1501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15100" y="3677077"/>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104389" y="2307831"/>
              <a:ext cx="0" cy="37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596731" y="2307831"/>
              <a:ext cx="0" cy="369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96731" y="2663297"/>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603898" y="2676884"/>
              <a:ext cx="500491" cy="873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647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Family relationships</a:t>
            </a:r>
            <a:endParaRPr lang="en-US" dirty="0"/>
          </a:p>
        </p:txBody>
      </p:sp>
      <p:sp>
        <p:nvSpPr>
          <p:cNvPr id="3" name="Content Placeholder 2"/>
          <p:cNvSpPr>
            <a:spLocks noGrp="1"/>
          </p:cNvSpPr>
          <p:nvPr>
            <p:ph sz="half" idx="1"/>
          </p:nvPr>
        </p:nvSpPr>
        <p:spPr>
          <a:xfrm>
            <a:off x="457200" y="1412776"/>
            <a:ext cx="8239944" cy="4713387"/>
          </a:xfrm>
        </p:spPr>
        <p:txBody>
          <a:bodyPr/>
          <a:lstStyle/>
          <a:p>
            <a:r>
              <a:rPr lang="en-US" altLang="x-none" dirty="0"/>
              <a:t>The derived class Bird is a </a:t>
            </a:r>
            <a:r>
              <a:rPr lang="en-US" altLang="x-none" b="1" dirty="0"/>
              <a:t>subclass/child class  </a:t>
            </a:r>
            <a:r>
              <a:rPr lang="en-US" altLang="x-none" dirty="0"/>
              <a:t>of Animal.</a:t>
            </a:r>
          </a:p>
          <a:p>
            <a:r>
              <a:rPr lang="en-US" altLang="x-none" dirty="0"/>
              <a:t>Animal is a </a:t>
            </a:r>
            <a:r>
              <a:rPr lang="en-US" altLang="x-none" b="1" dirty="0"/>
              <a:t>parent class </a:t>
            </a:r>
            <a:r>
              <a:rPr lang="en-US" altLang="x-none" dirty="0"/>
              <a:t>of Bird.</a:t>
            </a:r>
          </a:p>
          <a:p>
            <a:r>
              <a:rPr lang="en-US" altLang="x-none" dirty="0"/>
              <a:t>Bird </a:t>
            </a:r>
            <a:r>
              <a:rPr lang="en-US" altLang="x-none" i="1" dirty="0"/>
              <a:t>inherits</a:t>
            </a:r>
            <a:r>
              <a:rPr lang="en-US" altLang="x-none" dirty="0"/>
              <a:t> the member functions of Animal.</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17</a:t>
            </a:fld>
            <a:endParaRPr lang="en-AU"/>
          </a:p>
        </p:txBody>
      </p:sp>
      <p:grpSp>
        <p:nvGrpSpPr>
          <p:cNvPr id="8" name="Group 7"/>
          <p:cNvGrpSpPr/>
          <p:nvPr/>
        </p:nvGrpSpPr>
        <p:grpSpPr>
          <a:xfrm>
            <a:off x="4932040" y="3436270"/>
            <a:ext cx="3052731" cy="2689893"/>
            <a:chOff x="5999262" y="1907721"/>
            <a:chExt cx="3052731" cy="2689893"/>
          </a:xfrm>
        </p:grpSpPr>
        <p:sp>
          <p:nvSpPr>
            <p:cNvPr id="9" name="TextBox 8"/>
            <p:cNvSpPr txBox="1"/>
            <p:nvPr/>
          </p:nvSpPr>
          <p:spPr>
            <a:xfrm>
              <a:off x="8152139" y="2921501"/>
              <a:ext cx="691344"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Bird</a:t>
              </a:r>
            </a:p>
          </p:txBody>
        </p:sp>
        <p:sp>
          <p:nvSpPr>
            <p:cNvPr id="10" name="TextBox 9"/>
            <p:cNvSpPr txBox="1"/>
            <p:nvPr/>
          </p:nvSpPr>
          <p:spPr>
            <a:xfrm>
              <a:off x="6815100" y="1907721"/>
              <a:ext cx="1080120"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Animal</a:t>
              </a:r>
            </a:p>
          </p:txBody>
        </p:sp>
        <p:sp>
          <p:nvSpPr>
            <p:cNvPr id="11" name="TextBox 10"/>
            <p:cNvSpPr txBox="1"/>
            <p:nvPr/>
          </p:nvSpPr>
          <p:spPr>
            <a:xfrm>
              <a:off x="6156774" y="2949498"/>
              <a:ext cx="864096"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Ape</a:t>
              </a:r>
            </a:p>
          </p:txBody>
        </p:sp>
        <p:sp>
          <p:nvSpPr>
            <p:cNvPr id="12" name="TextBox 11"/>
            <p:cNvSpPr txBox="1"/>
            <p:nvPr/>
          </p:nvSpPr>
          <p:spPr>
            <a:xfrm>
              <a:off x="7765721" y="4197504"/>
              <a:ext cx="1286272"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Parrot</a:t>
              </a:r>
            </a:p>
          </p:txBody>
        </p:sp>
        <p:sp>
          <p:nvSpPr>
            <p:cNvPr id="13" name="TextBox 12"/>
            <p:cNvSpPr txBox="1"/>
            <p:nvPr/>
          </p:nvSpPr>
          <p:spPr>
            <a:xfrm>
              <a:off x="5999262" y="4181018"/>
              <a:ext cx="1415008"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Eagle</a:t>
              </a:r>
            </a:p>
          </p:txBody>
        </p:sp>
        <p:cxnSp>
          <p:nvCxnSpPr>
            <p:cNvPr id="14" name="Straight Arrow Connector 13"/>
            <p:cNvCxnSpPr/>
            <p:nvPr/>
          </p:nvCxnSpPr>
          <p:spPr>
            <a:xfrm>
              <a:off x="6603898" y="2686426"/>
              <a:ext cx="1"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16811" y="2663297"/>
              <a:ext cx="0"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2"/>
              <a:endCxn id="23" idx="0"/>
            </p:cNvCxnSpPr>
            <p:nvPr/>
          </p:nvCxnSpPr>
          <p:spPr>
            <a:xfrm>
              <a:off x="8497811" y="3321611"/>
              <a:ext cx="0" cy="85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16811" y="3321611"/>
              <a:ext cx="0" cy="355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815100" y="3677077"/>
              <a:ext cx="1501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15100" y="3677077"/>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104389" y="2307831"/>
              <a:ext cx="0" cy="37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96731" y="2307831"/>
              <a:ext cx="0" cy="369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731" y="2663297"/>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603898" y="2676884"/>
              <a:ext cx="500491" cy="873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576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18</a:t>
            </a:fld>
            <a:endParaRPr lang="en-AU"/>
          </a:p>
        </p:txBody>
      </p:sp>
      <p:grpSp>
        <p:nvGrpSpPr>
          <p:cNvPr id="30" name="Group 29"/>
          <p:cNvGrpSpPr/>
          <p:nvPr/>
        </p:nvGrpSpPr>
        <p:grpSpPr>
          <a:xfrm>
            <a:off x="3363144" y="416904"/>
            <a:ext cx="2757233" cy="2610782"/>
            <a:chOff x="3358207" y="1178214"/>
            <a:chExt cx="2757233" cy="2610782"/>
          </a:xfrm>
        </p:grpSpPr>
        <p:sp>
          <p:nvSpPr>
            <p:cNvPr id="8" name="Rectangle 7"/>
            <p:cNvSpPr/>
            <p:nvPr/>
          </p:nvSpPr>
          <p:spPr>
            <a:xfrm>
              <a:off x="3358208" y="1178214"/>
              <a:ext cx="2653952" cy="26107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35896" y="1178215"/>
              <a:ext cx="2170584" cy="369332"/>
            </a:xfrm>
            <a:prstGeom prst="rect">
              <a:avLst/>
            </a:prstGeom>
            <a:noFill/>
          </p:spPr>
          <p:txBody>
            <a:bodyPr wrap="square" rtlCol="0">
              <a:spAutoFit/>
            </a:bodyPr>
            <a:lstStyle/>
            <a:p>
              <a:r>
                <a:rPr lang="en-US"/>
                <a:t>GeometricObject</a:t>
              </a:r>
              <a:endParaRPr lang="en-US" dirty="0"/>
            </a:p>
          </p:txBody>
        </p:sp>
        <p:cxnSp>
          <p:nvCxnSpPr>
            <p:cNvPr id="10" name="Straight Connector 9"/>
            <p:cNvCxnSpPr/>
            <p:nvPr/>
          </p:nvCxnSpPr>
          <p:spPr>
            <a:xfrm>
              <a:off x="3358208" y="1547547"/>
              <a:ext cx="26539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8208" y="1547547"/>
              <a:ext cx="1584176" cy="646331"/>
            </a:xfrm>
            <a:prstGeom prst="rect">
              <a:avLst/>
            </a:prstGeom>
            <a:noFill/>
          </p:spPr>
          <p:txBody>
            <a:bodyPr wrap="square" rtlCol="0">
              <a:spAutoFit/>
            </a:bodyPr>
            <a:lstStyle/>
            <a:p>
              <a:r>
                <a:rPr lang="en-US" dirty="0"/>
                <a:t>-</a:t>
              </a:r>
              <a:r>
                <a:rPr lang="en-US" dirty="0" err="1"/>
                <a:t>filled:bool</a:t>
              </a:r>
              <a:endParaRPr lang="en-US" dirty="0"/>
            </a:p>
            <a:p>
              <a:r>
                <a:rPr lang="en-US" dirty="0"/>
                <a:t>-</a:t>
              </a:r>
              <a:r>
                <a:rPr lang="en-US" dirty="0" err="1"/>
                <a:t>color:string</a:t>
              </a:r>
              <a:endParaRPr lang="en-US" dirty="0"/>
            </a:p>
          </p:txBody>
        </p:sp>
        <p:cxnSp>
          <p:nvCxnSpPr>
            <p:cNvPr id="12" name="Straight Connector 11"/>
            <p:cNvCxnSpPr/>
            <p:nvPr/>
          </p:nvCxnSpPr>
          <p:spPr>
            <a:xfrm>
              <a:off x="3358208" y="2186327"/>
              <a:ext cx="2653952" cy="75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8207" y="2193878"/>
              <a:ext cx="2757233" cy="1477328"/>
            </a:xfrm>
            <a:prstGeom prst="rect">
              <a:avLst/>
            </a:prstGeom>
            <a:noFill/>
          </p:spPr>
          <p:txBody>
            <a:bodyPr wrap="square" rtlCol="0">
              <a:spAutoFit/>
            </a:bodyPr>
            <a:lstStyle/>
            <a:p>
              <a:r>
                <a:rPr lang="en-US" dirty="0"/>
                <a:t>+</a:t>
              </a:r>
              <a:r>
                <a:rPr lang="en-US" dirty="0" err="1"/>
                <a:t>GeometricObject</a:t>
              </a:r>
              <a:r>
                <a:rPr lang="en-US" dirty="0"/>
                <a:t>()</a:t>
              </a:r>
            </a:p>
            <a:p>
              <a:r>
                <a:rPr lang="en-US" dirty="0"/>
                <a:t>+</a:t>
              </a:r>
              <a:r>
                <a:rPr lang="en-US" dirty="0" err="1"/>
                <a:t>GeometricObject</a:t>
              </a:r>
              <a:r>
                <a:rPr lang="en-US" dirty="0"/>
                <a:t>(string color, bool filled)</a:t>
              </a:r>
            </a:p>
            <a:p>
              <a:r>
                <a:rPr lang="en-US" dirty="0"/>
                <a:t>+string </a:t>
              </a:r>
              <a:r>
                <a:rPr lang="en-US" dirty="0" err="1"/>
                <a:t>getColor</a:t>
              </a:r>
              <a:r>
                <a:rPr lang="en-US" dirty="0"/>
                <a:t>()</a:t>
              </a:r>
            </a:p>
            <a:p>
              <a:r>
                <a:rPr lang="en-US" dirty="0"/>
                <a:t>+void </a:t>
              </a:r>
              <a:r>
                <a:rPr lang="en-US" dirty="0" err="1"/>
                <a:t>setColor</a:t>
              </a:r>
              <a:r>
                <a:rPr lang="en-US" dirty="0"/>
                <a:t>(string color)</a:t>
              </a:r>
            </a:p>
          </p:txBody>
        </p:sp>
      </p:grpSp>
      <p:grpSp>
        <p:nvGrpSpPr>
          <p:cNvPr id="31" name="Group 30"/>
          <p:cNvGrpSpPr/>
          <p:nvPr/>
        </p:nvGrpSpPr>
        <p:grpSpPr>
          <a:xfrm>
            <a:off x="1578936" y="3644354"/>
            <a:ext cx="2448272" cy="2488339"/>
            <a:chOff x="1730446" y="3991131"/>
            <a:chExt cx="2448272" cy="2488339"/>
          </a:xfrm>
        </p:grpSpPr>
        <p:sp>
          <p:nvSpPr>
            <p:cNvPr id="15" name="Rectangle 14"/>
            <p:cNvSpPr/>
            <p:nvPr/>
          </p:nvSpPr>
          <p:spPr>
            <a:xfrm>
              <a:off x="1730446" y="3991131"/>
              <a:ext cx="2448272" cy="22549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94542" y="3991132"/>
              <a:ext cx="792088" cy="369332"/>
            </a:xfrm>
            <a:prstGeom prst="rect">
              <a:avLst/>
            </a:prstGeom>
            <a:noFill/>
          </p:spPr>
          <p:txBody>
            <a:bodyPr wrap="square" rtlCol="0">
              <a:spAutoFit/>
            </a:bodyPr>
            <a:lstStyle/>
            <a:p>
              <a:r>
                <a:rPr lang="en-US" dirty="0"/>
                <a:t>Circle</a:t>
              </a:r>
            </a:p>
          </p:txBody>
        </p:sp>
        <p:cxnSp>
          <p:nvCxnSpPr>
            <p:cNvPr id="17" name="Straight Connector 16"/>
            <p:cNvCxnSpPr/>
            <p:nvPr/>
          </p:nvCxnSpPr>
          <p:spPr>
            <a:xfrm>
              <a:off x="1730446" y="4360464"/>
              <a:ext cx="244827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30446" y="4360464"/>
              <a:ext cx="1584176" cy="369332"/>
            </a:xfrm>
            <a:prstGeom prst="rect">
              <a:avLst/>
            </a:prstGeom>
            <a:noFill/>
          </p:spPr>
          <p:txBody>
            <a:bodyPr wrap="square" rtlCol="0">
              <a:spAutoFit/>
            </a:bodyPr>
            <a:lstStyle/>
            <a:p>
              <a:r>
                <a:rPr lang="en-US" dirty="0"/>
                <a:t>-</a:t>
              </a:r>
              <a:r>
                <a:rPr lang="en-US" dirty="0" err="1"/>
                <a:t>radius:double</a:t>
              </a:r>
              <a:endParaRPr lang="en-US" dirty="0"/>
            </a:p>
          </p:txBody>
        </p:sp>
        <p:cxnSp>
          <p:nvCxnSpPr>
            <p:cNvPr id="19" name="Straight Connector 18"/>
            <p:cNvCxnSpPr/>
            <p:nvPr/>
          </p:nvCxnSpPr>
          <p:spPr>
            <a:xfrm>
              <a:off x="1730446" y="4725144"/>
              <a:ext cx="2448272" cy="75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30446" y="4725144"/>
              <a:ext cx="2448272" cy="1754326"/>
            </a:xfrm>
            <a:prstGeom prst="rect">
              <a:avLst/>
            </a:prstGeom>
            <a:noFill/>
          </p:spPr>
          <p:txBody>
            <a:bodyPr wrap="square" rtlCol="0">
              <a:spAutoFit/>
            </a:bodyPr>
            <a:lstStyle/>
            <a:p>
              <a:r>
                <a:rPr lang="en-US" dirty="0"/>
                <a:t>+Circle(double radius)</a:t>
              </a:r>
            </a:p>
            <a:p>
              <a:r>
                <a:rPr lang="en-US" dirty="0"/>
                <a:t>+Circle(double radius, string color, bool filled)</a:t>
              </a:r>
            </a:p>
            <a:p>
              <a:r>
                <a:rPr lang="en-US" dirty="0"/>
                <a:t>+double </a:t>
              </a:r>
              <a:r>
                <a:rPr lang="en-US" dirty="0" err="1"/>
                <a:t>getArea</a:t>
              </a:r>
              <a:r>
                <a:rPr lang="en-US" dirty="0"/>
                <a:t>()</a:t>
              </a:r>
            </a:p>
            <a:p>
              <a:r>
                <a:rPr lang="en-US" dirty="0"/>
                <a:t>+void </a:t>
              </a:r>
              <a:r>
                <a:rPr lang="en-US" dirty="0" err="1"/>
                <a:t>setRadius</a:t>
              </a:r>
              <a:r>
                <a:rPr lang="en-US" dirty="0"/>
                <a:t>(double)</a:t>
              </a:r>
            </a:p>
            <a:p>
              <a:endParaRPr lang="en-US" dirty="0"/>
            </a:p>
          </p:txBody>
        </p:sp>
      </p:grpSp>
      <p:grpSp>
        <p:nvGrpSpPr>
          <p:cNvPr id="37" name="Group 36"/>
          <p:cNvGrpSpPr/>
          <p:nvPr/>
        </p:nvGrpSpPr>
        <p:grpSpPr>
          <a:xfrm>
            <a:off x="5251344" y="3644354"/>
            <a:ext cx="2777039" cy="2808982"/>
            <a:chOff x="5251344" y="3991131"/>
            <a:chExt cx="2777039" cy="2808982"/>
          </a:xfrm>
        </p:grpSpPr>
        <p:sp>
          <p:nvSpPr>
            <p:cNvPr id="22" name="Rectangle 21"/>
            <p:cNvSpPr/>
            <p:nvPr/>
          </p:nvSpPr>
          <p:spPr>
            <a:xfrm>
              <a:off x="5251345" y="3991131"/>
              <a:ext cx="2656804" cy="28089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991231" y="3991132"/>
              <a:ext cx="1101049" cy="369332"/>
            </a:xfrm>
            <a:prstGeom prst="rect">
              <a:avLst/>
            </a:prstGeom>
            <a:noFill/>
          </p:spPr>
          <p:txBody>
            <a:bodyPr wrap="square" rtlCol="0">
              <a:spAutoFit/>
            </a:bodyPr>
            <a:lstStyle/>
            <a:p>
              <a:r>
                <a:rPr lang="en-US"/>
                <a:t>Rectangle</a:t>
              </a:r>
              <a:endParaRPr lang="en-US" dirty="0"/>
            </a:p>
          </p:txBody>
        </p:sp>
        <p:cxnSp>
          <p:nvCxnSpPr>
            <p:cNvPr id="24" name="Straight Connector 23"/>
            <p:cNvCxnSpPr/>
            <p:nvPr/>
          </p:nvCxnSpPr>
          <p:spPr>
            <a:xfrm>
              <a:off x="5251345" y="4360464"/>
              <a:ext cx="265680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1345" y="4360464"/>
              <a:ext cx="1584176" cy="646331"/>
            </a:xfrm>
            <a:prstGeom prst="rect">
              <a:avLst/>
            </a:prstGeom>
            <a:noFill/>
          </p:spPr>
          <p:txBody>
            <a:bodyPr wrap="square" rtlCol="0">
              <a:spAutoFit/>
            </a:bodyPr>
            <a:lstStyle/>
            <a:p>
              <a:r>
                <a:rPr lang="en-US" dirty="0"/>
                <a:t>-</a:t>
              </a:r>
              <a:r>
                <a:rPr lang="en-US" dirty="0" err="1"/>
                <a:t>width:double</a:t>
              </a:r>
              <a:endParaRPr lang="en-US" dirty="0"/>
            </a:p>
            <a:p>
              <a:r>
                <a:rPr lang="en-US" dirty="0"/>
                <a:t>-</a:t>
              </a:r>
              <a:r>
                <a:rPr lang="en-US" dirty="0" err="1"/>
                <a:t>height:double</a:t>
              </a:r>
              <a:endParaRPr lang="en-US" dirty="0"/>
            </a:p>
          </p:txBody>
        </p:sp>
        <p:cxnSp>
          <p:nvCxnSpPr>
            <p:cNvPr id="26" name="Straight Connector 25"/>
            <p:cNvCxnSpPr/>
            <p:nvPr/>
          </p:nvCxnSpPr>
          <p:spPr>
            <a:xfrm>
              <a:off x="5251345" y="4999244"/>
              <a:ext cx="2656804" cy="75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51344" y="5045787"/>
              <a:ext cx="2777039" cy="1754326"/>
            </a:xfrm>
            <a:prstGeom prst="rect">
              <a:avLst/>
            </a:prstGeom>
            <a:noFill/>
          </p:spPr>
          <p:txBody>
            <a:bodyPr wrap="square" rtlCol="0">
              <a:spAutoFit/>
            </a:bodyPr>
            <a:lstStyle/>
            <a:p>
              <a:r>
                <a:rPr lang="en-US" dirty="0"/>
                <a:t>+Rectangle(double width, double height)</a:t>
              </a:r>
            </a:p>
            <a:p>
              <a:r>
                <a:rPr lang="en-US" dirty="0"/>
                <a:t>+Rectangle(double width, double height, string color, bool filled)</a:t>
              </a:r>
            </a:p>
            <a:p>
              <a:r>
                <a:rPr lang="en-US" dirty="0"/>
                <a:t>+double </a:t>
              </a:r>
              <a:r>
                <a:rPr lang="en-US" dirty="0" err="1"/>
                <a:t>getArea</a:t>
              </a:r>
              <a:r>
                <a:rPr lang="en-US" dirty="0"/>
                <a:t>()</a:t>
              </a:r>
            </a:p>
          </p:txBody>
        </p:sp>
      </p:grpSp>
      <p:cxnSp>
        <p:nvCxnSpPr>
          <p:cNvPr id="39" name="Elbow Connector 38"/>
          <p:cNvCxnSpPr/>
          <p:nvPr/>
        </p:nvCxnSpPr>
        <p:spPr>
          <a:xfrm rot="5400000" flipH="1" flipV="1">
            <a:off x="3041998" y="3045520"/>
            <a:ext cx="616668" cy="5810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300192" y="3336020"/>
            <a:ext cx="0" cy="308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436096" y="333602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436096" y="3027686"/>
            <a:ext cx="0" cy="30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77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Class</a:t>
            </a:r>
          </a:p>
        </p:txBody>
      </p:sp>
      <p:sp>
        <p:nvSpPr>
          <p:cNvPr id="3" name="Content Placeholder 2"/>
          <p:cNvSpPr>
            <a:spLocks noGrp="1"/>
          </p:cNvSpPr>
          <p:nvPr>
            <p:ph sz="half" idx="1"/>
          </p:nvPr>
        </p:nvSpPr>
        <p:spPr>
          <a:xfrm>
            <a:off x="457200" y="1412776"/>
            <a:ext cx="8229600" cy="4713387"/>
          </a:xfrm>
        </p:spPr>
        <p:txBody>
          <a:bodyPr>
            <a:normAutofit/>
          </a:bodyPr>
          <a:lstStyle/>
          <a:p>
            <a:r>
              <a:rPr lang="en-US" altLang="x-none" dirty="0"/>
              <a:t>The child class inherits from the parent:</a:t>
            </a:r>
          </a:p>
          <a:p>
            <a:pPr lvl="1"/>
            <a:r>
              <a:rPr lang="en-US" altLang="x-none" dirty="0"/>
              <a:t>all public member variables </a:t>
            </a:r>
          </a:p>
          <a:p>
            <a:pPr lvl="1"/>
            <a:r>
              <a:rPr lang="en-US" altLang="x-none" dirty="0"/>
              <a:t>all public member functions</a:t>
            </a:r>
          </a:p>
          <a:p>
            <a:r>
              <a:rPr lang="en-US" altLang="x-none" dirty="0"/>
              <a:t>We can add member functions and variables to the child.</a:t>
            </a:r>
          </a:p>
          <a:p>
            <a:pPr lvl="1"/>
            <a:r>
              <a:rPr lang="en-US" altLang="x-none" dirty="0"/>
              <a:t>Are these available to the parent?</a:t>
            </a:r>
          </a:p>
          <a:p>
            <a:pPr lvl="1"/>
            <a:r>
              <a:rPr lang="en-US" altLang="x-none" dirty="0"/>
              <a:t>Are available to children of the child?</a:t>
            </a:r>
          </a:p>
          <a:p>
            <a:r>
              <a:rPr lang="en-US" altLang="x-none" dirty="0"/>
              <a:t>We can also redefine (avoid)/override (using virtual) the member functions of the parent as viewed by the child.</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19</a:t>
            </a:fld>
            <a:endParaRPr lang="en-AU"/>
          </a:p>
        </p:txBody>
      </p:sp>
      <p:sp>
        <p:nvSpPr>
          <p:cNvPr id="4" name="Rectangle 3">
            <a:extLst>
              <a:ext uri="{FF2B5EF4-FFF2-40B4-BE49-F238E27FC236}">
                <a16:creationId xmlns:a16="http://schemas.microsoft.com/office/drawing/2014/main" id="{2D3E258E-8AE9-8F4E-A8E7-BB6456C98813}"/>
              </a:ext>
            </a:extLst>
          </p:cNvPr>
          <p:cNvSpPr/>
          <p:nvPr/>
        </p:nvSpPr>
        <p:spPr>
          <a:xfrm>
            <a:off x="5148064" y="3068960"/>
            <a:ext cx="576064" cy="3600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7" name="Rectangle 6">
            <a:extLst>
              <a:ext uri="{FF2B5EF4-FFF2-40B4-BE49-F238E27FC236}">
                <a16:creationId xmlns:a16="http://schemas.microsoft.com/office/drawing/2014/main" id="{C09478AD-222F-7F4E-A077-09AED3180C8C}"/>
              </a:ext>
            </a:extLst>
          </p:cNvPr>
          <p:cNvSpPr/>
          <p:nvPr/>
        </p:nvSpPr>
        <p:spPr>
          <a:xfrm>
            <a:off x="5724128" y="3413528"/>
            <a:ext cx="576064" cy="3600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Tree>
    <p:extLst>
      <p:ext uri="{BB962C8B-B14F-4D97-AF65-F5344CB8AC3E}">
        <p14:creationId xmlns:p14="http://schemas.microsoft.com/office/powerpoint/2010/main" val="4941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2</a:t>
            </a:fld>
            <a:endParaRPr lang="en-AU" dirty="0"/>
          </a:p>
        </p:txBody>
      </p:sp>
      <p:sp>
        <p:nvSpPr>
          <p:cNvPr id="7" name="Content Placeholder 6"/>
          <p:cNvSpPr>
            <a:spLocks noGrp="1"/>
          </p:cNvSpPr>
          <p:nvPr>
            <p:ph sz="half" idx="1"/>
          </p:nvPr>
        </p:nvSpPr>
        <p:spPr/>
        <p:txBody>
          <a:bodyPr>
            <a:normAutofit/>
          </a:bodyPr>
          <a:lstStyle/>
          <a:p>
            <a:r>
              <a:rPr lang="en-US" dirty="0"/>
              <a:t>ADT and Black boxes</a:t>
            </a:r>
          </a:p>
          <a:p>
            <a:pPr lvl="0"/>
            <a:r>
              <a:rPr lang="en-US" dirty="0">
                <a:solidFill>
                  <a:prstClr val="black"/>
                </a:solidFill>
              </a:rPr>
              <a:t>Interface</a:t>
            </a:r>
          </a:p>
          <a:p>
            <a:pPr lvl="1"/>
            <a:r>
              <a:rPr lang="en-US" dirty="0">
                <a:solidFill>
                  <a:prstClr val="black"/>
                </a:solidFill>
              </a:rPr>
              <a:t>Public member functions</a:t>
            </a:r>
          </a:p>
          <a:p>
            <a:pPr lvl="1"/>
            <a:r>
              <a:rPr lang="en-US" dirty="0">
                <a:solidFill>
                  <a:prstClr val="black"/>
                </a:solidFill>
              </a:rPr>
              <a:t>Description</a:t>
            </a:r>
          </a:p>
          <a:p>
            <a:pPr lvl="0"/>
            <a:r>
              <a:rPr lang="en-US" dirty="0">
                <a:solidFill>
                  <a:prstClr val="black"/>
                </a:solidFill>
              </a:rPr>
              <a:t>Interface is the only thing a user of ADT needs to know</a:t>
            </a:r>
          </a:p>
          <a:p>
            <a:pPr lvl="1"/>
            <a:r>
              <a:rPr lang="en-US" dirty="0">
                <a:solidFill>
                  <a:prstClr val="black"/>
                </a:solidFill>
              </a:rPr>
              <a:t>Information hiding</a:t>
            </a:r>
          </a:p>
          <a:p>
            <a:pPr lvl="1"/>
            <a:r>
              <a:rPr lang="en-US" dirty="0">
                <a:solidFill>
                  <a:prstClr val="black"/>
                </a:solidFill>
              </a:rPr>
              <a:t>Benefits?</a:t>
            </a:r>
          </a:p>
          <a:p>
            <a:pPr lvl="0"/>
            <a:r>
              <a:rPr lang="en-US" dirty="0">
                <a:solidFill>
                  <a:prstClr val="black"/>
                </a:solidFill>
              </a:rPr>
              <a:t>Three rules to make a class an ADT</a:t>
            </a:r>
          </a:p>
          <a:p>
            <a:pPr lvl="1"/>
            <a:endParaRPr lang="en-US" dirty="0"/>
          </a:p>
        </p:txBody>
      </p:sp>
      <p:grpSp>
        <p:nvGrpSpPr>
          <p:cNvPr id="8" name="Group 3"/>
          <p:cNvGrpSpPr>
            <a:grpSpLocks/>
          </p:cNvGrpSpPr>
          <p:nvPr/>
        </p:nvGrpSpPr>
        <p:grpSpPr bwMode="auto">
          <a:xfrm>
            <a:off x="4283968" y="1606687"/>
            <a:ext cx="4680520" cy="4680520"/>
            <a:chOff x="0" y="0"/>
            <a:chExt cx="3808" cy="344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l="4012" r="4123"/>
            <a:stretch>
              <a:fillRect/>
            </a:stretch>
          </p:blipFill>
          <p:spPr bwMode="auto">
            <a:xfrm>
              <a:off x="56" y="243"/>
              <a:ext cx="3704" cy="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08" cy="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4590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Advantages</a:t>
            </a:r>
            <a:endParaRPr lang="en-US" dirty="0"/>
          </a:p>
        </p:txBody>
      </p:sp>
      <p:sp>
        <p:nvSpPr>
          <p:cNvPr id="3" name="Content Placeholder 2"/>
          <p:cNvSpPr>
            <a:spLocks noGrp="1"/>
          </p:cNvSpPr>
          <p:nvPr>
            <p:ph sz="half" idx="1"/>
          </p:nvPr>
        </p:nvSpPr>
        <p:spPr>
          <a:xfrm>
            <a:off x="457200" y="1412776"/>
            <a:ext cx="8229600" cy="4713387"/>
          </a:xfrm>
        </p:spPr>
        <p:txBody>
          <a:bodyPr>
            <a:normAutofit/>
          </a:bodyPr>
          <a:lstStyle/>
          <a:p>
            <a:r>
              <a:rPr lang="en-US" altLang="x-none" dirty="0"/>
              <a:t>Update easily</a:t>
            </a:r>
          </a:p>
          <a:p>
            <a:pPr lvl="1"/>
            <a:r>
              <a:rPr lang="en-US" altLang="x-none" dirty="0"/>
              <a:t>If the child classes inherit methods from the parent and then we change the parent, all children automatically get access to the new, improved code.</a:t>
            </a:r>
          </a:p>
          <a:p>
            <a:r>
              <a:rPr lang="en-US" altLang="x-none" dirty="0"/>
              <a:t>Very, very powerful technique.</a:t>
            </a:r>
          </a:p>
          <a:p>
            <a:pPr lvl="1"/>
            <a:r>
              <a:rPr lang="en-US" altLang="x-none" dirty="0"/>
              <a:t>We can use the child in places where we could use the parent, although we are restricted to the methods publicly available from the parent.</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20</a:t>
            </a:fld>
            <a:endParaRPr lang="en-AU"/>
          </a:p>
        </p:txBody>
      </p:sp>
    </p:spTree>
    <p:extLst>
      <p:ext uri="{BB962C8B-B14F-4D97-AF65-F5344CB8AC3E}">
        <p14:creationId xmlns:p14="http://schemas.microsoft.com/office/powerpoint/2010/main" val="133587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0879" y="1504850"/>
            <a:ext cx="7652324" cy="2472046"/>
          </a:xfrm>
        </p:spPr>
      </p:pic>
      <p:sp>
        <p:nvSpPr>
          <p:cNvPr id="4" name="Content Placeholder 3"/>
          <p:cNvSpPr>
            <a:spLocks noGrp="1"/>
          </p:cNvSpPr>
          <p:nvPr>
            <p:ph sz="half" idx="2"/>
          </p:nvPr>
        </p:nvSpPr>
        <p:spPr>
          <a:xfrm>
            <a:off x="1691680" y="3993069"/>
            <a:ext cx="6635080" cy="2455182"/>
          </a:xfrm>
        </p:spPr>
        <p:txBody>
          <a:bodyPr>
            <a:normAutofit fontScale="92500" lnSpcReduction="10000"/>
          </a:bodyPr>
          <a:lstStyle/>
          <a:p>
            <a:r>
              <a:rPr lang="en-US" dirty="0"/>
              <a:t>The constructors of a base class are not automatically inherited in the derived class.</a:t>
            </a:r>
          </a:p>
          <a:p>
            <a:r>
              <a:rPr lang="en-US" dirty="0"/>
              <a:t>One constructor of the base class must be invoked to initialize the variables in the base class</a:t>
            </a:r>
          </a:p>
          <a:p>
            <a:r>
              <a:rPr lang="en-US" dirty="0"/>
              <a:t>If you don’t name it, the constructor with no argument will be automatically invoked.</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21</a:t>
            </a:fld>
            <a:endParaRPr lang="en-AU"/>
          </a:p>
        </p:txBody>
      </p:sp>
    </p:spTree>
    <p:extLst>
      <p:ext uri="{BB962C8B-B14F-4D97-AF65-F5344CB8AC3E}">
        <p14:creationId xmlns:p14="http://schemas.microsoft.com/office/powerpoint/2010/main" val="935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22</a:t>
            </a:fld>
            <a:endParaRPr lang="en-AU" dirty="0"/>
          </a:p>
        </p:txBody>
      </p:sp>
      <p:sp>
        <p:nvSpPr>
          <p:cNvPr id="3" name="Title 2">
            <a:extLst>
              <a:ext uri="{FF2B5EF4-FFF2-40B4-BE49-F238E27FC236}">
                <a16:creationId xmlns:a16="http://schemas.microsoft.com/office/drawing/2014/main" id="{5BA1CEAA-BA05-084D-8A0D-39A956DE0FF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a:xfrm>
            <a:off x="457200" y="1484784"/>
            <a:ext cx="8229600" cy="4032448"/>
          </a:xfrm>
        </p:spPr>
        <p:txBody>
          <a:bodyPr/>
          <a:lstStyle/>
          <a:p>
            <a:r>
              <a:rPr lang="en-US" altLang="x-none" dirty="0"/>
              <a:t>Class = data + member functions.</a:t>
            </a:r>
          </a:p>
          <a:p>
            <a:r>
              <a:rPr lang="en-US" altLang="x-none" dirty="0"/>
              <a:t>Objects = instantiation of a class (class instance)</a:t>
            </a:r>
          </a:p>
          <a:p>
            <a:r>
              <a:rPr lang="en-US" altLang="x-none" dirty="0"/>
              <a:t>Design: What to do with similar entities</a:t>
            </a:r>
          </a:p>
          <a:p>
            <a:r>
              <a:rPr lang="en-US" altLang="x-none" dirty="0"/>
              <a:t>In this course we will frequently use classes that are very similar to each other, but not quite the same.</a:t>
            </a:r>
          </a:p>
          <a:p>
            <a:r>
              <a:rPr lang="en-US" altLang="x-none" dirty="0"/>
              <a:t>Can we use elements of C++ to make this more efficient?</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3</a:t>
            </a:fld>
            <a:endParaRPr lang="en-AU"/>
          </a:p>
        </p:txBody>
      </p:sp>
    </p:spTree>
    <p:extLst>
      <p:ext uri="{BB962C8B-B14F-4D97-AF65-F5344CB8AC3E}">
        <p14:creationId xmlns:p14="http://schemas.microsoft.com/office/powerpoint/2010/main" val="845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sz="half" idx="1"/>
          </p:nvPr>
        </p:nvSpPr>
        <p:spPr>
          <a:xfrm>
            <a:off x="457200" y="1412776"/>
            <a:ext cx="8239944" cy="4713387"/>
          </a:xfrm>
        </p:spPr>
        <p:txBody>
          <a:bodyPr/>
          <a:lstStyle/>
          <a:p>
            <a:r>
              <a:rPr lang="en-US" altLang="x-none" dirty="0"/>
              <a:t>Design a software such that it:</a:t>
            </a:r>
          </a:p>
          <a:p>
            <a:pPr marL="933450" lvl="1" indent="-342900"/>
            <a:r>
              <a:rPr lang="en-US" altLang="x-none" dirty="0"/>
              <a:t>Solves the problem correctly.</a:t>
            </a:r>
          </a:p>
          <a:p>
            <a:pPr marL="933450" lvl="1" indent="-342900"/>
            <a:r>
              <a:rPr lang="en-US" altLang="x-none" dirty="0"/>
              <a:t>Does so efficiently.</a:t>
            </a:r>
          </a:p>
          <a:p>
            <a:pPr marL="933450" lvl="1" indent="-342900"/>
            <a:r>
              <a:rPr lang="en-US" altLang="x-none" dirty="0"/>
              <a:t>Is easy to maintain</a:t>
            </a:r>
          </a:p>
          <a:p>
            <a:pPr marL="933450" lvl="1" indent="-342900"/>
            <a:r>
              <a:rPr lang="en-US" altLang="x-none" dirty="0"/>
              <a:t>Is potentially applicable to other areas.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4</a:t>
            </a:fld>
            <a:endParaRPr lang="en-AU"/>
          </a:p>
        </p:txBody>
      </p:sp>
    </p:spTree>
    <p:extLst>
      <p:ext uri="{BB962C8B-B14F-4D97-AF65-F5344CB8AC3E}">
        <p14:creationId xmlns:p14="http://schemas.microsoft.com/office/powerpoint/2010/main" val="113182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EFCF-61C6-5F4A-B333-314C000CE322}"/>
              </a:ext>
            </a:extLst>
          </p:cNvPr>
          <p:cNvSpPr>
            <a:spLocks noGrp="1"/>
          </p:cNvSpPr>
          <p:nvPr>
            <p:ph type="title"/>
          </p:nvPr>
        </p:nvSpPr>
        <p:spPr/>
        <p:txBody>
          <a:bodyPr/>
          <a:lstStyle/>
          <a:p>
            <a:r>
              <a:rPr lang="en-US" dirty="0"/>
              <a:t>OO approach</a:t>
            </a:r>
          </a:p>
        </p:txBody>
      </p:sp>
      <p:sp>
        <p:nvSpPr>
          <p:cNvPr id="3" name="Content Placeholder 2">
            <a:extLst>
              <a:ext uri="{FF2B5EF4-FFF2-40B4-BE49-F238E27FC236}">
                <a16:creationId xmlns:a16="http://schemas.microsoft.com/office/drawing/2014/main" id="{6D448118-6CB7-0A4B-8114-F32E9A4EF8D1}"/>
              </a:ext>
            </a:extLst>
          </p:cNvPr>
          <p:cNvSpPr>
            <a:spLocks noGrp="1"/>
          </p:cNvSpPr>
          <p:nvPr>
            <p:ph sz="half" idx="1"/>
          </p:nvPr>
        </p:nvSpPr>
        <p:spPr>
          <a:xfrm>
            <a:off x="457200" y="1412776"/>
            <a:ext cx="7931224" cy="4713387"/>
          </a:xfrm>
        </p:spPr>
        <p:txBody>
          <a:bodyPr/>
          <a:lstStyle/>
          <a:p>
            <a:r>
              <a:rPr lang="en-US" dirty="0"/>
              <a:t>You are familiar with OOP</a:t>
            </a:r>
          </a:p>
          <a:p>
            <a:endParaRPr lang="en-US" dirty="0"/>
          </a:p>
          <a:p>
            <a:r>
              <a:rPr lang="en-US" dirty="0"/>
              <a:t>Identify entities that you should define a class for them</a:t>
            </a:r>
          </a:p>
          <a:p>
            <a:endParaRPr lang="en-US" dirty="0"/>
          </a:p>
          <a:p>
            <a:r>
              <a:rPr lang="en-US" dirty="0"/>
              <a:t>Consider the entity “student”</a:t>
            </a:r>
          </a:p>
          <a:p>
            <a:pPr lvl="1"/>
            <a:r>
              <a:rPr lang="en-US" dirty="0"/>
              <a:t>information : name, address, field, scores, </a:t>
            </a:r>
            <a:r>
              <a:rPr lang="en-US" dirty="0" err="1"/>
              <a:t>etc</a:t>
            </a:r>
            <a:endParaRPr lang="en-US" dirty="0"/>
          </a:p>
          <a:p>
            <a:pPr lvl="1"/>
            <a:r>
              <a:rPr lang="en-US" dirty="0"/>
              <a:t>Some functions/behaviors: e.g. calculate GPA</a:t>
            </a:r>
          </a:p>
        </p:txBody>
      </p:sp>
      <p:sp>
        <p:nvSpPr>
          <p:cNvPr id="5" name="Footer Placeholder 4">
            <a:extLst>
              <a:ext uri="{FF2B5EF4-FFF2-40B4-BE49-F238E27FC236}">
                <a16:creationId xmlns:a16="http://schemas.microsoft.com/office/drawing/2014/main" id="{967CE740-5EFE-3347-8EBA-195C42B1D1DF}"/>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BDE60969-5F5F-5745-B2EA-F8DCDA10A238}"/>
              </a:ext>
            </a:extLst>
          </p:cNvPr>
          <p:cNvSpPr>
            <a:spLocks noGrp="1"/>
          </p:cNvSpPr>
          <p:nvPr>
            <p:ph type="sldNum" sz="quarter" idx="12"/>
          </p:nvPr>
        </p:nvSpPr>
        <p:spPr/>
        <p:txBody>
          <a:bodyPr/>
          <a:lstStyle/>
          <a:p>
            <a:fld id="{7E8AFECB-488C-4862-A863-69DB259C81CD}" type="slidenum">
              <a:rPr lang="en-AU" smtClean="0"/>
              <a:t>5</a:t>
            </a:fld>
            <a:endParaRPr lang="en-AU"/>
          </a:p>
        </p:txBody>
      </p:sp>
    </p:spTree>
    <p:extLst>
      <p:ext uri="{BB962C8B-B14F-4D97-AF65-F5344CB8AC3E}">
        <p14:creationId xmlns:p14="http://schemas.microsoft.com/office/powerpoint/2010/main" val="79088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Classes</a:t>
            </a:r>
            <a:endParaRPr lang="en-US" dirty="0"/>
          </a:p>
        </p:txBody>
      </p:sp>
      <p:sp>
        <p:nvSpPr>
          <p:cNvPr id="3" name="Content Placeholder 2"/>
          <p:cNvSpPr>
            <a:spLocks noGrp="1"/>
          </p:cNvSpPr>
          <p:nvPr>
            <p:ph sz="half" idx="1"/>
          </p:nvPr>
        </p:nvSpPr>
        <p:spPr>
          <a:xfrm>
            <a:off x="437583" y="1204620"/>
            <a:ext cx="8147248" cy="4713387"/>
          </a:xfrm>
        </p:spPr>
        <p:txBody>
          <a:bodyPr>
            <a:normAutofit/>
          </a:bodyPr>
          <a:lstStyle/>
          <a:p>
            <a:r>
              <a:rPr lang="en-US" altLang="x-none" dirty="0"/>
              <a:t>A class is a template or a blueprint that defines what an object’s data and functions will be.</a:t>
            </a:r>
          </a:p>
          <a:p>
            <a:r>
              <a:rPr lang="en-US" altLang="x-none" dirty="0"/>
              <a:t>Objects will call methods on each other.</a:t>
            </a:r>
          </a:p>
          <a:p>
            <a:r>
              <a:rPr lang="en-US" altLang="x-none" dirty="0"/>
              <a:t>The methods should be strongly associated with the data of that class.</a:t>
            </a:r>
          </a:p>
          <a:p>
            <a:r>
              <a:rPr lang="en-US" altLang="x-none" dirty="0"/>
              <a:t>Practice and experience -&gt; Good design </a:t>
            </a:r>
          </a:p>
          <a:p>
            <a:pPr lvl="1"/>
            <a:r>
              <a:rPr lang="en-US" altLang="x-none" dirty="0"/>
              <a:t>distinct groupings </a:t>
            </a:r>
            <a:br>
              <a:rPr lang="en-US" altLang="x-none" dirty="0"/>
            </a:br>
            <a:r>
              <a:rPr lang="en-US" altLang="x-none" dirty="0"/>
              <a:t>of variables </a:t>
            </a:r>
          </a:p>
          <a:p>
            <a:pPr lvl="1"/>
            <a:r>
              <a:rPr lang="en-US" altLang="x-none" dirty="0"/>
              <a:t>Split the desired </a:t>
            </a:r>
            <a:br>
              <a:rPr lang="en-US" altLang="x-none" dirty="0"/>
            </a:br>
            <a:r>
              <a:rPr lang="en-US" altLang="x-none" dirty="0"/>
              <a:t>behavior.</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6</a:t>
            </a:fld>
            <a:endParaRPr lang="en-AU"/>
          </a:p>
        </p:txBody>
      </p:sp>
      <p:grpSp>
        <p:nvGrpSpPr>
          <p:cNvPr id="20" name="Group 19"/>
          <p:cNvGrpSpPr/>
          <p:nvPr/>
        </p:nvGrpSpPr>
        <p:grpSpPr>
          <a:xfrm>
            <a:off x="4159569" y="4149080"/>
            <a:ext cx="2448272" cy="2254985"/>
            <a:chOff x="3563888" y="4254103"/>
            <a:chExt cx="2448272" cy="2254985"/>
          </a:xfrm>
        </p:grpSpPr>
        <p:sp>
          <p:nvSpPr>
            <p:cNvPr id="4" name="Rectangle 3"/>
            <p:cNvSpPr/>
            <p:nvPr/>
          </p:nvSpPr>
          <p:spPr>
            <a:xfrm>
              <a:off x="3563888" y="4254103"/>
              <a:ext cx="2448272" cy="205521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27984" y="4254104"/>
              <a:ext cx="792088" cy="369332"/>
            </a:xfrm>
            <a:prstGeom prst="rect">
              <a:avLst/>
            </a:prstGeom>
            <a:noFill/>
          </p:spPr>
          <p:txBody>
            <a:bodyPr wrap="square" rtlCol="0">
              <a:spAutoFit/>
            </a:bodyPr>
            <a:lstStyle/>
            <a:p>
              <a:r>
                <a:rPr lang="en-US" dirty="0"/>
                <a:t>Circle</a:t>
              </a:r>
            </a:p>
          </p:txBody>
        </p:sp>
        <p:cxnSp>
          <p:nvCxnSpPr>
            <p:cNvPr id="9" name="Straight Connector 8"/>
            <p:cNvCxnSpPr/>
            <p:nvPr/>
          </p:nvCxnSpPr>
          <p:spPr>
            <a:xfrm>
              <a:off x="3563888" y="4623436"/>
              <a:ext cx="244827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63888" y="4623436"/>
              <a:ext cx="1584176" cy="646331"/>
            </a:xfrm>
            <a:prstGeom prst="rect">
              <a:avLst/>
            </a:prstGeom>
            <a:noFill/>
          </p:spPr>
          <p:txBody>
            <a:bodyPr wrap="square" rtlCol="0">
              <a:spAutoFit/>
            </a:bodyPr>
            <a:lstStyle/>
            <a:p>
              <a:r>
                <a:rPr lang="en-US" dirty="0"/>
                <a:t>-</a:t>
              </a:r>
              <a:r>
                <a:rPr lang="en-US" dirty="0" err="1"/>
                <a:t>radius:double</a:t>
              </a:r>
              <a:endParaRPr lang="en-US" dirty="0"/>
            </a:p>
            <a:p>
              <a:r>
                <a:rPr lang="en-US" dirty="0"/>
                <a:t>-</a:t>
              </a:r>
              <a:r>
                <a:rPr lang="en-US" dirty="0" err="1"/>
                <a:t>color:string</a:t>
              </a:r>
              <a:endParaRPr lang="en-US" dirty="0"/>
            </a:p>
          </p:txBody>
        </p:sp>
        <p:cxnSp>
          <p:nvCxnSpPr>
            <p:cNvPr id="12" name="Straight Connector 11"/>
            <p:cNvCxnSpPr/>
            <p:nvPr/>
          </p:nvCxnSpPr>
          <p:spPr>
            <a:xfrm>
              <a:off x="3563888" y="5262216"/>
              <a:ext cx="2448272" cy="75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5308759"/>
              <a:ext cx="2448272" cy="1200329"/>
            </a:xfrm>
            <a:prstGeom prst="rect">
              <a:avLst/>
            </a:prstGeom>
            <a:noFill/>
          </p:spPr>
          <p:txBody>
            <a:bodyPr wrap="square" rtlCol="0">
              <a:spAutoFit/>
            </a:bodyPr>
            <a:lstStyle/>
            <a:p>
              <a:r>
                <a:rPr lang="en-US" dirty="0"/>
                <a:t>+Circle()</a:t>
              </a:r>
            </a:p>
            <a:p>
              <a:r>
                <a:rPr lang="en-US" dirty="0"/>
                <a:t>+double </a:t>
              </a:r>
              <a:r>
                <a:rPr lang="en-US" dirty="0" err="1"/>
                <a:t>getArea</a:t>
              </a:r>
              <a:r>
                <a:rPr lang="en-US" dirty="0"/>
                <a:t>()</a:t>
              </a:r>
            </a:p>
            <a:p>
              <a:r>
                <a:rPr lang="en-US" dirty="0"/>
                <a:t>+void </a:t>
              </a:r>
              <a:r>
                <a:rPr lang="en-US" dirty="0" err="1"/>
                <a:t>setRadius</a:t>
              </a:r>
              <a:r>
                <a:rPr lang="en-US" dirty="0"/>
                <a:t>(double)</a:t>
              </a:r>
            </a:p>
            <a:p>
              <a:endParaRPr lang="en-US" dirty="0"/>
            </a:p>
          </p:txBody>
        </p:sp>
      </p:grpSp>
      <p:sp>
        <p:nvSpPr>
          <p:cNvPr id="21" name="TextBox 20"/>
          <p:cNvSpPr txBox="1"/>
          <p:nvPr/>
        </p:nvSpPr>
        <p:spPr>
          <a:xfrm>
            <a:off x="7543945" y="4149080"/>
            <a:ext cx="1636567" cy="369333"/>
          </a:xfrm>
          <a:prstGeom prst="rect">
            <a:avLst/>
          </a:prstGeom>
          <a:noFill/>
        </p:spPr>
        <p:txBody>
          <a:bodyPr wrap="square" rtlCol="0">
            <a:spAutoFit/>
          </a:bodyPr>
          <a:lstStyle/>
          <a:p>
            <a:r>
              <a:rPr lang="en-US" dirty="0"/>
              <a:t>Class name</a:t>
            </a:r>
          </a:p>
        </p:txBody>
      </p:sp>
      <p:cxnSp>
        <p:nvCxnSpPr>
          <p:cNvPr id="23" name="Straight Arrow Connector 22"/>
          <p:cNvCxnSpPr/>
          <p:nvPr/>
        </p:nvCxnSpPr>
        <p:spPr>
          <a:xfrm flipH="1">
            <a:off x="6607841" y="4315833"/>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15953" y="4675873"/>
            <a:ext cx="1296144" cy="369332"/>
          </a:xfrm>
          <a:prstGeom prst="rect">
            <a:avLst/>
          </a:prstGeom>
          <a:noFill/>
        </p:spPr>
        <p:txBody>
          <a:bodyPr wrap="square" rtlCol="0">
            <a:spAutoFit/>
          </a:bodyPr>
          <a:lstStyle/>
          <a:p>
            <a:r>
              <a:rPr lang="en-US"/>
              <a:t>Data fields</a:t>
            </a:r>
          </a:p>
        </p:txBody>
      </p:sp>
      <p:cxnSp>
        <p:nvCxnSpPr>
          <p:cNvPr id="26" name="Straight Arrow Connector 25"/>
          <p:cNvCxnSpPr>
            <a:stCxn id="24" idx="1"/>
          </p:cNvCxnSpPr>
          <p:nvPr/>
        </p:nvCxnSpPr>
        <p:spPr>
          <a:xfrm flipH="1">
            <a:off x="6607841" y="4860539"/>
            <a:ext cx="1008112" cy="31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15953" y="5307857"/>
            <a:ext cx="1532856" cy="646331"/>
          </a:xfrm>
          <a:prstGeom prst="rect">
            <a:avLst/>
          </a:prstGeom>
          <a:noFill/>
        </p:spPr>
        <p:txBody>
          <a:bodyPr wrap="square" rtlCol="0">
            <a:spAutoFit/>
          </a:bodyPr>
          <a:lstStyle/>
          <a:p>
            <a:r>
              <a:rPr lang="en-US"/>
              <a:t>Constructors and functions</a:t>
            </a:r>
          </a:p>
        </p:txBody>
      </p:sp>
      <p:cxnSp>
        <p:nvCxnSpPr>
          <p:cNvPr id="29" name="Straight Arrow Connector 28"/>
          <p:cNvCxnSpPr>
            <a:stCxn id="27" idx="1"/>
          </p:cNvCxnSpPr>
          <p:nvPr/>
        </p:nvCxnSpPr>
        <p:spPr>
          <a:xfrm flipH="1" flipV="1">
            <a:off x="6607841" y="5606211"/>
            <a:ext cx="1008112" cy="2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1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par>
                                <p:cTn id="16" presetID="3" presetClass="entr" presetSubtype="1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linds(horizont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linds(horizontal)">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blinds(horizontal)">
                                      <p:cBhvr>
                                        <p:cTn id="45" dur="500"/>
                                        <p:tgtEl>
                                          <p:spTgt spid="3">
                                            <p:txEl>
                                              <p:pRg st="3" end="3"/>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blinds(horizontal)">
                                      <p:cBhvr>
                                        <p:cTn id="48" dur="500"/>
                                        <p:tgtEl>
                                          <p:spTgt spid="3">
                                            <p:txEl>
                                              <p:pRg st="4" end="4"/>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blinds(horizontal)">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4"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Splitting the Behavior</a:t>
            </a:r>
            <a:endParaRPr lang="en-US" dirty="0"/>
          </a:p>
        </p:txBody>
      </p:sp>
      <p:sp>
        <p:nvSpPr>
          <p:cNvPr id="3" name="Content Placeholder 2"/>
          <p:cNvSpPr>
            <a:spLocks noGrp="1"/>
          </p:cNvSpPr>
          <p:nvPr>
            <p:ph sz="half" idx="1"/>
          </p:nvPr>
        </p:nvSpPr>
        <p:spPr>
          <a:xfrm>
            <a:off x="457200" y="1412776"/>
            <a:ext cx="8239944" cy="4713387"/>
          </a:xfrm>
        </p:spPr>
        <p:txBody>
          <a:bodyPr/>
          <a:lstStyle/>
          <a:p>
            <a:r>
              <a:rPr lang="en-US" altLang="x-none" dirty="0"/>
              <a:t>Make sure that the separation:</a:t>
            </a:r>
          </a:p>
          <a:p>
            <a:pPr marL="933450" lvl="1" indent="-342900"/>
            <a:r>
              <a:rPr lang="en-US" altLang="x-none" dirty="0"/>
              <a:t>makes sense</a:t>
            </a:r>
          </a:p>
          <a:p>
            <a:pPr marL="933450" lvl="1" indent="-342900"/>
            <a:r>
              <a:rPr lang="en-US" altLang="x-none" dirty="0"/>
              <a:t>efficient</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7</a:t>
            </a:fld>
            <a:endParaRPr lang="en-AU"/>
          </a:p>
        </p:txBody>
      </p:sp>
    </p:spTree>
    <p:extLst>
      <p:ext uri="{BB962C8B-B14F-4D97-AF65-F5344CB8AC3E}">
        <p14:creationId xmlns:p14="http://schemas.microsoft.com/office/powerpoint/2010/main" val="56746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a:t>
            </a:r>
            <a:endParaRPr lang="en-US" dirty="0"/>
          </a:p>
        </p:txBody>
      </p:sp>
      <p:sp>
        <p:nvSpPr>
          <p:cNvPr id="3" name="Content Placeholder 2"/>
          <p:cNvSpPr>
            <a:spLocks noGrp="1"/>
          </p:cNvSpPr>
          <p:nvPr>
            <p:ph sz="half" idx="1"/>
          </p:nvPr>
        </p:nvSpPr>
        <p:spPr>
          <a:xfrm>
            <a:off x="457200" y="1412776"/>
            <a:ext cx="8147248" cy="4713387"/>
          </a:xfrm>
        </p:spPr>
        <p:txBody>
          <a:bodyPr/>
          <a:lstStyle/>
          <a:p>
            <a:r>
              <a:rPr lang="en-US" altLang="x-none" dirty="0"/>
              <a:t>Consider a class of vehicles. There are many common features that all vehicles have.</a:t>
            </a:r>
          </a:p>
          <a:p>
            <a:pPr marL="933450" lvl="1" indent="-342900"/>
            <a:r>
              <a:rPr lang="en-US" altLang="x-none" dirty="0"/>
              <a:t>Variables include: </a:t>
            </a:r>
          </a:p>
          <a:p>
            <a:pPr marL="1377950" lvl="2" indent="-285750"/>
            <a:r>
              <a:rPr lang="en-US" altLang="x-none" dirty="0"/>
              <a:t>carrying capacity, number of passengers</a:t>
            </a:r>
          </a:p>
          <a:p>
            <a:pPr marL="933450" lvl="1" indent="-342900"/>
            <a:r>
              <a:rPr lang="en-US" altLang="x-none" dirty="0"/>
              <a:t>Methods include:</a:t>
            </a:r>
          </a:p>
          <a:p>
            <a:pPr marL="1377950" lvl="2" indent="-285750"/>
            <a:r>
              <a:rPr lang="en-US" altLang="x-none" dirty="0"/>
              <a:t>add passenger, move vehicle</a:t>
            </a:r>
          </a:p>
          <a:p>
            <a:r>
              <a:rPr lang="en-US" dirty="0"/>
              <a:t>However, there are also some features that only belong to a certain type of vehicles.</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8</a:t>
            </a:fld>
            <a:endParaRPr lang="en-AU"/>
          </a:p>
        </p:txBody>
      </p:sp>
    </p:spTree>
    <p:extLst>
      <p:ext uri="{BB962C8B-B14F-4D97-AF65-F5344CB8AC3E}">
        <p14:creationId xmlns:p14="http://schemas.microsoft.com/office/powerpoint/2010/main" val="398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Why hierarchies?</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altLang="x-none" dirty="0"/>
              <a:t>We could write separate classes: Vehicle class, Car class, Bike class, Aircraft class.</a:t>
            </a:r>
          </a:p>
          <a:p>
            <a:pPr lvl="1"/>
            <a:r>
              <a:rPr lang="en-US" altLang="x-none" dirty="0"/>
              <a:t>Similar properties</a:t>
            </a:r>
          </a:p>
          <a:p>
            <a:pPr lvl="1"/>
            <a:r>
              <a:rPr lang="en-US" altLang="x-none" dirty="0"/>
              <a:t>Vast duplication of code </a:t>
            </a:r>
          </a:p>
          <a:p>
            <a:pPr lvl="1"/>
            <a:r>
              <a:rPr lang="en-US" altLang="x-none" dirty="0"/>
              <a:t>Hard to maintain</a:t>
            </a:r>
          </a:p>
          <a:p>
            <a:r>
              <a:rPr lang="en-US" altLang="x-none" dirty="0"/>
              <a:t>Why not take a different approach and build classes out of OTHER classes?</a:t>
            </a:r>
          </a:p>
          <a:p>
            <a:endParaRPr lang="en-US" altLang="x-none" dirty="0"/>
          </a:p>
          <a:p>
            <a:r>
              <a:rPr lang="en-US" dirty="0"/>
              <a:t>The class hierarchy defines the inheritance relationship between the classes.</a:t>
            </a:r>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9</a:t>
            </a:fld>
            <a:endParaRPr lang="en-AU"/>
          </a:p>
        </p:txBody>
      </p:sp>
    </p:spTree>
    <p:extLst>
      <p:ext uri="{BB962C8B-B14F-4D97-AF65-F5344CB8AC3E}">
        <p14:creationId xmlns:p14="http://schemas.microsoft.com/office/powerpoint/2010/main" val="213546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15641</TotalTime>
  <Words>1722</Words>
  <Application>Microsoft Macintosh PowerPoint</Application>
  <PresentationFormat>On-screen Show (4:3)</PresentationFormat>
  <Paragraphs>269</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Helvetica Neue</vt:lpstr>
      <vt:lpstr>Lucida Grande</vt:lpstr>
      <vt:lpstr>UoA_PPT2</vt:lpstr>
      <vt:lpstr>COMP SCI 1103/2103 Algorithm Design &amp; Data Structure  Class Hierarchies &amp; Inheritance</vt:lpstr>
      <vt:lpstr>Review</vt:lpstr>
      <vt:lpstr>Overview</vt:lpstr>
      <vt:lpstr>Design</vt:lpstr>
      <vt:lpstr>OO approach</vt:lpstr>
      <vt:lpstr>Classes</vt:lpstr>
      <vt:lpstr>Splitting the Behavior</vt:lpstr>
      <vt:lpstr>Example</vt:lpstr>
      <vt:lpstr>Why hierarchies?</vt:lpstr>
      <vt:lpstr>Example</vt:lpstr>
      <vt:lpstr>Example</vt:lpstr>
      <vt:lpstr>Class Hierarchies</vt:lpstr>
      <vt:lpstr>Example- separating by behaviors</vt:lpstr>
      <vt:lpstr>Class Hierarchies</vt:lpstr>
      <vt:lpstr>Inheritance</vt:lpstr>
      <vt:lpstr>Example </vt:lpstr>
      <vt:lpstr>Family relationships</vt:lpstr>
      <vt:lpstr>Example </vt:lpstr>
      <vt:lpstr>Child Class</vt:lpstr>
      <vt:lpstr>Advantages</vt:lpstr>
      <vt:lpstr>Example</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235</cp:revision>
  <cp:lastPrinted>2018-03-13T14:26:11Z</cp:lastPrinted>
  <dcterms:created xsi:type="dcterms:W3CDTF">2012-09-13T03:45:37Z</dcterms:created>
  <dcterms:modified xsi:type="dcterms:W3CDTF">2020-07-31T01:22:20Z</dcterms:modified>
</cp:coreProperties>
</file>