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62" r:id="rId2"/>
    <p:sldId id="263" r:id="rId3"/>
    <p:sldId id="305" r:id="rId4"/>
    <p:sldId id="329" r:id="rId5"/>
    <p:sldId id="317" r:id="rId6"/>
    <p:sldId id="326" r:id="rId7"/>
    <p:sldId id="328" r:id="rId8"/>
    <p:sldId id="306" r:id="rId9"/>
    <p:sldId id="322" r:id="rId10"/>
    <p:sldId id="323" r:id="rId11"/>
    <p:sldId id="318" r:id="rId12"/>
    <p:sldId id="324" r:id="rId13"/>
    <p:sldId id="319" r:id="rId14"/>
    <p:sldId id="320" r:id="rId15"/>
    <p:sldId id="321" r:id="rId16"/>
    <p:sldId id="325" r:id="rId17"/>
    <p:sldId id="307" r:id="rId18"/>
    <p:sldId id="308" r:id="rId19"/>
    <p:sldId id="310" r:id="rId20"/>
    <p:sldId id="311" r:id="rId21"/>
    <p:sldId id="313" r:id="rId22"/>
    <p:sldId id="314" r:id="rId23"/>
    <p:sldId id="315" r:id="rId24"/>
    <p:sldId id="283"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285"/>
    <a:srgbClr val="0060A8"/>
    <a:srgbClr val="FF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7360" autoAdjust="0"/>
  </p:normalViewPr>
  <p:slideViewPr>
    <p:cSldViewPr>
      <p:cViewPr varScale="1">
        <p:scale>
          <a:sx n="107" d="100"/>
          <a:sy n="107" d="100"/>
        </p:scale>
        <p:origin x="656" y="176"/>
      </p:cViewPr>
      <p:guideLst>
        <p:guide orient="horz" pos="2160"/>
        <p:guide pos="2880"/>
      </p:guideLst>
    </p:cSldViewPr>
  </p:slideViewPr>
  <p:outlineViewPr>
    <p:cViewPr>
      <p:scale>
        <a:sx n="33" d="100"/>
        <a:sy n="33" d="100"/>
      </p:scale>
      <p:origin x="0" y="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381" y="-10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D7332B-1442-4F8C-A160-0D5EB57A24C0}" type="datetimeFigureOut">
              <a:rPr lang="en-AU" smtClean="0"/>
              <a:t>8/8/20</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256F71-1FE9-4811-833E-31A9A4F69AB8}" type="slidenum">
              <a:rPr lang="en-AU" smtClean="0"/>
              <a:t>‹#›</a:t>
            </a:fld>
            <a:endParaRPr lang="en-AU"/>
          </a:p>
        </p:txBody>
      </p:sp>
    </p:spTree>
    <p:extLst>
      <p:ext uri="{BB962C8B-B14F-4D97-AF65-F5344CB8AC3E}">
        <p14:creationId xmlns:p14="http://schemas.microsoft.com/office/powerpoint/2010/main" val="22231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44820-F59C-490B-A624-3CEFDFE2581B}" type="datetimeFigureOut">
              <a:rPr lang="en-AU" smtClean="0"/>
              <a:t>8/8/20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FE650-C70C-4B1D-9166-83BB00854515}" type="slidenum">
              <a:rPr lang="en-AU" smtClean="0"/>
              <a:t>‹#›</a:t>
            </a:fld>
            <a:endParaRPr lang="en-AU"/>
          </a:p>
        </p:txBody>
      </p:sp>
    </p:spTree>
    <p:extLst>
      <p:ext uri="{BB962C8B-B14F-4D97-AF65-F5344CB8AC3E}">
        <p14:creationId xmlns:p14="http://schemas.microsoft.com/office/powerpoint/2010/main" val="30420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This PowerPoint</a:t>
            </a:r>
            <a:r>
              <a:rPr lang="en-US" baseline="0" dirty="0"/>
              <a:t> has been created for you to customise for your course.  It can be used for your first lecture with students and uploaded to your MyUni course. </a:t>
            </a:r>
          </a:p>
          <a:p>
            <a:endParaRPr lang="en-US" baseline="0" dirty="0"/>
          </a:p>
          <a:p>
            <a:r>
              <a:rPr lang="en-US" baseline="0" dirty="0"/>
              <a:t>When you have finished customising the slides save as a PowerPoint Show ( .PPS) </a:t>
            </a:r>
          </a:p>
          <a:p>
            <a:endParaRPr lang="en-US" sz="1200" b="1" i="1" baseline="0" dirty="0"/>
          </a:p>
          <a:p>
            <a:r>
              <a:rPr lang="en-AU" dirty="0"/>
              <a:t>Show</a:t>
            </a:r>
            <a:r>
              <a:rPr lang="en-AU" baseline="0" dirty="0"/>
              <a:t> students where they can access this PowerPoint in the MyUni course.</a:t>
            </a:r>
            <a:endParaRPr lang="en-AU"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x-none" sz="1200" dirty="0">
                <a:latin typeface="Lucida Grande" charset="0"/>
                <a:ea typeface="Lucida Grande" charset="0"/>
                <a:cs typeface="Lucida Grande" charset="0"/>
                <a:sym typeface="Lucida Grande" charset="0"/>
              </a:rPr>
              <a:t>Instead of being forced to write x = </a:t>
            </a:r>
            <a:r>
              <a:rPr lang="en-US" altLang="x-none" sz="1200" dirty="0" err="1">
                <a:latin typeface="Lucida Grande" charset="0"/>
                <a:ea typeface="Lucida Grande" charset="0"/>
                <a:cs typeface="Lucida Grande" charset="0"/>
                <a:sym typeface="Lucida Grande" charset="0"/>
              </a:rPr>
              <a:t>o.function</a:t>
            </a:r>
            <a:r>
              <a:rPr lang="en-US" altLang="x-none" sz="1200" dirty="0">
                <a:latin typeface="Lucida Grande" charset="0"/>
                <a:ea typeface="Lucida Grande" charset="0"/>
                <a:cs typeface="Lucida Grande" charset="0"/>
                <a:sym typeface="Lucida Grande" charset="0"/>
              </a:rPr>
              <a:t>() + </a:t>
            </a:r>
            <a:r>
              <a:rPr lang="en-US" altLang="x-none" sz="1200" dirty="0" err="1">
                <a:latin typeface="Lucida Grande" charset="0"/>
                <a:ea typeface="Lucida Grande" charset="0"/>
                <a:cs typeface="Lucida Grande" charset="0"/>
                <a:sym typeface="Lucida Grande" charset="0"/>
              </a:rPr>
              <a:t>p.function</a:t>
            </a:r>
            <a:r>
              <a:rPr lang="en-US" altLang="x-none" sz="1200" dirty="0">
                <a:latin typeface="Lucida Grande" charset="0"/>
                <a:ea typeface="Lucida Grande" charset="0"/>
                <a:cs typeface="Lucida Grande" charset="0"/>
                <a:sym typeface="Lucida Grande" charset="0"/>
              </a:rPr>
              <a:t>(), we could write x = </a:t>
            </a:r>
            <a:r>
              <a:rPr lang="en-US" altLang="x-none" sz="1200" dirty="0" err="1">
                <a:latin typeface="Lucida Grande" charset="0"/>
                <a:ea typeface="Lucida Grande" charset="0"/>
                <a:cs typeface="Lucida Grande" charset="0"/>
                <a:sym typeface="Lucida Grande" charset="0"/>
              </a:rPr>
              <a:t>o+p</a:t>
            </a:r>
            <a:r>
              <a:rPr lang="en-US" altLang="x-none" sz="1200" dirty="0">
                <a:latin typeface="Lucida Grande" charset="0"/>
                <a:ea typeface="Lucida Grande" charset="0"/>
                <a:cs typeface="Lucida Grande" charset="0"/>
                <a:sym typeface="Lucida Grande" charset="0"/>
              </a:rPr>
              <a:t>. Makes things more obvious, keeps control, can be part of a good design.</a:t>
            </a:r>
          </a:p>
          <a:p>
            <a:pPr eaLnBrk="1" hangingPunct="1"/>
            <a:endParaRPr lang="en-US" altLang="x-none" sz="1200" dirty="0">
              <a:latin typeface="Lucida Grande" charset="0"/>
              <a:ea typeface="Lucida Grande" charset="0"/>
              <a:cs typeface="Lucida Grande" charset="0"/>
              <a:sym typeface="Lucida Grande" charset="0"/>
            </a:endParaRPr>
          </a:p>
          <a:p>
            <a:pPr eaLnBrk="1" hangingPunct="1"/>
            <a:r>
              <a:rPr lang="en-US" altLang="x-none" sz="1200" dirty="0">
                <a:latin typeface="Lucida Grande" charset="0"/>
                <a:ea typeface="Lucida Grande" charset="0"/>
                <a:cs typeface="Lucida Grande" charset="0"/>
                <a:sym typeface="Lucida Grande" charset="0"/>
              </a:rPr>
              <a:t>The operators are really functions, but with slightly different syntax. </a:t>
            </a:r>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15</a:t>
            </a:fld>
            <a:endParaRPr lang="en-AU"/>
          </a:p>
        </p:txBody>
      </p:sp>
    </p:spTree>
    <p:extLst>
      <p:ext uri="{BB962C8B-B14F-4D97-AF65-F5344CB8AC3E}">
        <p14:creationId xmlns:p14="http://schemas.microsoft.com/office/powerpoint/2010/main" val="118253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overload operators, we need the keyword before the “function name”</a:t>
            </a:r>
          </a:p>
          <a:p>
            <a:r>
              <a:rPr lang="en-US" dirty="0"/>
              <a:t>1.When overloading an operator, at least one argument</a:t>
            </a:r>
            <a:r>
              <a:rPr lang="en-US" baseline="0" dirty="0"/>
              <a:t> must be of a class type</a:t>
            </a:r>
          </a:p>
          <a:p>
            <a:r>
              <a:rPr lang="en-US" dirty="0"/>
              <a:t>2.Friend 3. cannot create 4. cannot change the #</a:t>
            </a:r>
            <a:r>
              <a:rPr lang="en-US" baseline="0" dirty="0"/>
              <a:t> of operands</a:t>
            </a:r>
          </a:p>
          <a:p>
            <a:r>
              <a:rPr lang="en-US" baseline="0" dirty="0"/>
              <a:t>5. Cannot change the precedence</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16</a:t>
            </a:fld>
            <a:endParaRPr lang="en-AU"/>
          </a:p>
        </p:txBody>
      </p:sp>
    </p:spTree>
    <p:extLst>
      <p:ext uri="{BB962C8B-B14F-4D97-AF65-F5344CB8AC3E}">
        <p14:creationId xmlns:p14="http://schemas.microsoft.com/office/powerpoint/2010/main" val="119107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800"/>
              </a:lnSpc>
            </a:pPr>
            <a:r>
              <a:rPr lang="en-US" altLang="x-none" sz="1200" dirty="0">
                <a:latin typeface="Consolas" charset="0"/>
                <a:ea typeface="Consolas" charset="0"/>
                <a:cs typeface="Consolas" charset="0"/>
                <a:sym typeface="Consolas" charset="0"/>
              </a:rPr>
              <a:t>Go to the class for questions and try to get them sketching some ideas, graphically, given that we’ve worked graphically so far. Possible problems include multiply inheriting the same base class more than once (indirectly). This leads to ambiguity. Say you have a base class L, B1 inherits L, B2 inherits L, D inherits B1 and B2. You have to use qualified class names (next slides) to address this problem. </a:t>
            </a:r>
          </a:p>
          <a:p>
            <a:pPr>
              <a:lnSpc>
                <a:spcPts val="1800"/>
              </a:lnSpc>
            </a:pPr>
            <a:r>
              <a:rPr lang="en-US" altLang="x-none" sz="1200" dirty="0">
                <a:latin typeface="Consolas" charset="0"/>
                <a:ea typeface="Consolas" charset="0"/>
                <a:cs typeface="Consolas" charset="0"/>
                <a:sym typeface="Consolas" charset="0"/>
              </a:rPr>
              <a:t>DON’T SPELL THIS OUT! We’re going to go through this in the next few slides - go and have a look to get some context.</a:t>
            </a:r>
            <a:br>
              <a:rPr lang="en-US" altLang="x-none" sz="1200" dirty="0">
                <a:latin typeface="Consolas" charset="0"/>
                <a:ea typeface="Consolas" charset="0"/>
                <a:cs typeface="Consolas" charset="0"/>
                <a:sym typeface="Consolas" charset="0"/>
              </a:rPr>
            </a:b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17</a:t>
            </a:fld>
            <a:endParaRPr lang="en-AU"/>
          </a:p>
        </p:txBody>
      </p:sp>
    </p:spTree>
    <p:extLst>
      <p:ext uri="{BB962C8B-B14F-4D97-AF65-F5344CB8AC3E}">
        <p14:creationId xmlns:p14="http://schemas.microsoft.com/office/powerpoint/2010/main" val="1885026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dirty="0"/>
              <a:t>Dreaded Diamond. </a:t>
            </a:r>
            <a:r>
              <a:rPr lang="en-US" altLang="x-none" sz="1200" dirty="0">
                <a:latin typeface="Consolas" charset="0"/>
                <a:ea typeface="Consolas" charset="0"/>
                <a:cs typeface="Consolas" charset="0"/>
                <a:sym typeface="Consolas" charset="0"/>
              </a:rPr>
              <a:t>The so-called diamond of death has to be indirect.</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20</a:t>
            </a:fld>
            <a:endParaRPr lang="en-AU"/>
          </a:p>
        </p:txBody>
      </p:sp>
    </p:spTree>
    <p:extLst>
      <p:ext uri="{BB962C8B-B14F-4D97-AF65-F5344CB8AC3E}">
        <p14:creationId xmlns:p14="http://schemas.microsoft.com/office/powerpoint/2010/main" val="1557538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where we need to make a decision.</a:t>
            </a:r>
          </a:p>
        </p:txBody>
      </p:sp>
      <p:sp>
        <p:nvSpPr>
          <p:cNvPr id="4" name="Slide Number Placeholder 3"/>
          <p:cNvSpPr>
            <a:spLocks noGrp="1"/>
          </p:cNvSpPr>
          <p:nvPr>
            <p:ph type="sldNum" sz="quarter" idx="10"/>
          </p:nvPr>
        </p:nvSpPr>
        <p:spPr/>
        <p:txBody>
          <a:bodyPr/>
          <a:lstStyle/>
          <a:p>
            <a:fld id="{477FE650-C70C-4B1D-9166-83BB00854515}" type="slidenum">
              <a:rPr lang="en-AU" smtClean="0"/>
              <a:t>21</a:t>
            </a:fld>
            <a:endParaRPr lang="en-AU"/>
          </a:p>
        </p:txBody>
      </p:sp>
    </p:spTree>
    <p:extLst>
      <p:ext uri="{BB962C8B-B14F-4D97-AF65-F5344CB8AC3E}">
        <p14:creationId xmlns:p14="http://schemas.microsoft.com/office/powerpoint/2010/main" val="464143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Save as</a:t>
            </a:r>
            <a:r>
              <a:rPr lang="en-US" baseline="0" dirty="0"/>
              <a:t> a PowerPoint Show and upload to your MyUni course.</a:t>
            </a:r>
          </a:p>
          <a:p>
            <a:endParaRPr lang="en-US" sz="1400" b="1" i="1" baseline="0" dirty="0"/>
          </a:p>
          <a:p>
            <a:r>
              <a:rPr lang="en-US" sz="1400" b="1" i="1" baseline="0" dirty="0"/>
              <a:t>Before you upload the PPS customise slides and indicate where students will find them.</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24</a:t>
            </a:fld>
            <a:endParaRPr lang="en-AU"/>
          </a:p>
        </p:txBody>
      </p:sp>
    </p:spTree>
    <p:extLst>
      <p:ext uri="{BB962C8B-B14F-4D97-AF65-F5344CB8AC3E}">
        <p14:creationId xmlns:p14="http://schemas.microsoft.com/office/powerpoint/2010/main" val="312579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2</a:t>
            </a:fld>
            <a:endParaRPr lang="en-AU" dirty="0"/>
          </a:p>
        </p:txBody>
      </p:sp>
    </p:spTree>
    <p:extLst>
      <p:ext uri="{BB962C8B-B14F-4D97-AF65-F5344CB8AC3E}">
        <p14:creationId xmlns:p14="http://schemas.microsoft.com/office/powerpoint/2010/main" val="131707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access specifier is omitted</a:t>
            </a:r>
            <a:r>
              <a:rPr lang="en-US" baseline="0" dirty="0"/>
              <a:t>, the inheritance is private</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5</a:t>
            </a:fld>
            <a:endParaRPr lang="en-AU"/>
          </a:p>
        </p:txBody>
      </p:sp>
    </p:spTree>
    <p:extLst>
      <p:ext uri="{BB962C8B-B14F-4D97-AF65-F5344CB8AC3E}">
        <p14:creationId xmlns:p14="http://schemas.microsoft.com/office/powerpoint/2010/main" val="1797218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access specifier is omitted</a:t>
            </a:r>
            <a:r>
              <a:rPr lang="en-US" baseline="0" dirty="0"/>
              <a:t>, the inheritance is private</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6</a:t>
            </a:fld>
            <a:endParaRPr lang="en-AU"/>
          </a:p>
        </p:txBody>
      </p:sp>
    </p:spTree>
    <p:extLst>
      <p:ext uri="{BB962C8B-B14F-4D97-AF65-F5344CB8AC3E}">
        <p14:creationId xmlns:p14="http://schemas.microsoft.com/office/powerpoint/2010/main" val="61531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Protected and private inheritance serve different purposes from public inheritance.</a:t>
            </a:r>
          </a:p>
        </p:txBody>
      </p:sp>
      <p:sp>
        <p:nvSpPr>
          <p:cNvPr id="4" name="Slide Number Placeholder 3"/>
          <p:cNvSpPr>
            <a:spLocks noGrp="1"/>
          </p:cNvSpPr>
          <p:nvPr>
            <p:ph type="sldNum" sz="quarter" idx="10"/>
          </p:nvPr>
        </p:nvSpPr>
        <p:spPr/>
        <p:txBody>
          <a:bodyPr/>
          <a:lstStyle/>
          <a:p>
            <a:fld id="{477FE650-C70C-4B1D-9166-83BB00854515}" type="slidenum">
              <a:rPr lang="en-AU" smtClean="0"/>
              <a:t>8</a:t>
            </a:fld>
            <a:endParaRPr lang="en-AU"/>
          </a:p>
        </p:txBody>
      </p:sp>
    </p:spTree>
    <p:extLst>
      <p:ext uri="{BB962C8B-B14F-4D97-AF65-F5344CB8AC3E}">
        <p14:creationId xmlns:p14="http://schemas.microsoft.com/office/powerpoint/2010/main" val="328102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Getters for all fields</a:t>
            </a:r>
          </a:p>
          <a:p>
            <a:endParaRPr lang="en-US" dirty="0"/>
          </a:p>
          <a:p>
            <a:r>
              <a:rPr lang="en-US" dirty="0"/>
              <a:t>If</a:t>
            </a:r>
            <a:r>
              <a:rPr lang="en-US" baseline="0" dirty="0"/>
              <a:t> this function is defined outside the class, it is n</a:t>
            </a:r>
            <a:r>
              <a:rPr lang="en-US" dirty="0"/>
              <a:t>ot allowed</a:t>
            </a:r>
          </a:p>
        </p:txBody>
      </p:sp>
      <p:sp>
        <p:nvSpPr>
          <p:cNvPr id="4" name="Slide Number Placeholder 3"/>
          <p:cNvSpPr>
            <a:spLocks noGrp="1"/>
          </p:cNvSpPr>
          <p:nvPr>
            <p:ph type="sldNum" sz="quarter" idx="10"/>
          </p:nvPr>
        </p:nvSpPr>
        <p:spPr/>
        <p:txBody>
          <a:bodyPr/>
          <a:lstStyle/>
          <a:p>
            <a:fld id="{477FE650-C70C-4B1D-9166-83BB00854515}" type="slidenum">
              <a:rPr lang="en-AU" smtClean="0"/>
              <a:t>10</a:t>
            </a:fld>
            <a:endParaRPr lang="en-AU"/>
          </a:p>
        </p:txBody>
      </p:sp>
    </p:spTree>
    <p:extLst>
      <p:ext uri="{BB962C8B-B14F-4D97-AF65-F5344CB8AC3E}">
        <p14:creationId xmlns:p14="http://schemas.microsoft.com/office/powerpoint/2010/main" val="32508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You make a function a friend of a class by listing the function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declaration in the definition of the class and placing the keyword friend  in front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the function declaration.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friend is not a member function of the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x-none" dirty="0"/>
              <a:t>You shouldn’t replace all of your accessors and </a:t>
            </a:r>
            <a:r>
              <a:rPr lang="en-US" altLang="x-none" dirty="0" err="1"/>
              <a:t>mutators</a:t>
            </a:r>
            <a:r>
              <a:rPr lang="en-US" altLang="x-none" dirty="0"/>
              <a:t> with friends - you may as well make everything public!</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x-none" dirty="0"/>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11</a:t>
            </a:fld>
            <a:endParaRPr lang="en-AU"/>
          </a:p>
        </p:txBody>
      </p:sp>
    </p:spTree>
    <p:extLst>
      <p:ext uri="{BB962C8B-B14F-4D97-AF65-F5344CB8AC3E}">
        <p14:creationId xmlns:p14="http://schemas.microsoft.com/office/powerpoint/2010/main" val="863251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12</a:t>
            </a:fld>
            <a:endParaRPr lang="en-AU"/>
          </a:p>
        </p:txBody>
      </p:sp>
    </p:spTree>
    <p:extLst>
      <p:ext uri="{BB962C8B-B14F-4D97-AF65-F5344CB8AC3E}">
        <p14:creationId xmlns:p14="http://schemas.microsoft.com/office/powerpoint/2010/main" val="210255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Ambiguous invocation: there are two</a:t>
            </a:r>
            <a:r>
              <a:rPr lang="en-US" baseline="0" dirty="0"/>
              <a:t> or more possible matches for an invocation of a function. Compilation error</a:t>
            </a:r>
            <a:endParaRPr lang="en-US" dirty="0"/>
          </a:p>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t>14</a:t>
            </a:fld>
            <a:endParaRPr lang="en-AU"/>
          </a:p>
        </p:txBody>
      </p:sp>
    </p:spTree>
    <p:extLst>
      <p:ext uri="{BB962C8B-B14F-4D97-AF65-F5344CB8AC3E}">
        <p14:creationId xmlns:p14="http://schemas.microsoft.com/office/powerpoint/2010/main" val="881753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20080" y="4941169"/>
            <a:ext cx="7772400" cy="720080"/>
          </a:xfrm>
        </p:spPr>
        <p:txBody>
          <a:bodyPr>
            <a:normAutofit/>
          </a:bodyPr>
          <a:lstStyle>
            <a:lvl1pPr algn="r">
              <a:defRPr sz="3400">
                <a:solidFill>
                  <a:srgbClr val="0060A8"/>
                </a:solidFill>
                <a:latin typeface="Georgia" pitchFamily="18" charset="0"/>
              </a:defRPr>
            </a:lvl1pPr>
          </a:lstStyle>
          <a:p>
            <a:r>
              <a:rPr lang="en-AU"/>
              <a:t>Click to edit Master title style</a:t>
            </a:r>
            <a:endParaRPr lang="en-AU" dirty="0"/>
          </a:p>
        </p:txBody>
      </p:sp>
      <p:sp>
        <p:nvSpPr>
          <p:cNvPr id="3" name="Subtitle 2"/>
          <p:cNvSpPr>
            <a:spLocks noGrp="1"/>
          </p:cNvSpPr>
          <p:nvPr>
            <p:ph type="subTitle" idx="1"/>
          </p:nvPr>
        </p:nvSpPr>
        <p:spPr>
          <a:xfrm>
            <a:off x="2488232" y="4534272"/>
            <a:ext cx="6400800" cy="406896"/>
          </a:xfrm>
        </p:spPr>
        <p:txBody>
          <a:bodyPr>
            <a:normAutofit/>
          </a:bodyPr>
          <a:lstStyle>
            <a:lvl1pPr marL="0" indent="0" algn="r">
              <a:buNone/>
              <a:defRPr sz="1600">
                <a:solidFill>
                  <a:srgbClr val="808285"/>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a:t>
            </a:fld>
            <a:endParaRPr lang="en-AU" dirty="0"/>
          </a:p>
        </p:txBody>
      </p:sp>
      <p:cxnSp>
        <p:nvCxnSpPr>
          <p:cNvPr id="10" name="Straight Connector 9"/>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ampus-background.jpg"/>
          <p:cNvPicPr>
            <a:picLocks noChangeAspect="1"/>
          </p:cNvPicPr>
          <p:nvPr userDrawn="1"/>
        </p:nvPicPr>
        <p:blipFill>
          <a:blip r:embed="rId2" cstate="print"/>
          <a:stretch>
            <a:fillRect/>
          </a:stretch>
        </p:blipFill>
        <p:spPr>
          <a:xfrm>
            <a:off x="0" y="0"/>
            <a:ext cx="9144000" cy="6885384"/>
          </a:xfrm>
          <a:prstGeom prst="rect">
            <a:avLst/>
          </a:prstGeom>
        </p:spPr>
      </p:pic>
      <p:sp>
        <p:nvSpPr>
          <p:cNvPr id="2" name="Title 1"/>
          <p:cNvSpPr>
            <a:spLocks noGrp="1"/>
          </p:cNvSpPr>
          <p:nvPr>
            <p:ph type="title"/>
          </p:nvPr>
        </p:nvSpPr>
        <p:spPr>
          <a:xfrm>
            <a:off x="722313" y="4406900"/>
            <a:ext cx="7772400" cy="1362075"/>
          </a:xfrm>
        </p:spPr>
        <p:txBody>
          <a:bodyPr anchor="t"/>
          <a:lstStyle>
            <a:lvl1pPr algn="r">
              <a:defRPr sz="4000" b="0" cap="none" baseline="0">
                <a:solidFill>
                  <a:schemeClr val="bg1"/>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pic>
        <p:nvPicPr>
          <p:cNvPr id="9" name="Picture 8" descr="UoA_logo_vert_cmyk_midbg.png"/>
          <p:cNvPicPr/>
          <p:nvPr userDrawn="1"/>
        </p:nvPicPr>
        <p:blipFill>
          <a:blip r:embed="rId3" cstate="screen"/>
          <a:stretch>
            <a:fillRect/>
          </a:stretch>
        </p:blipFill>
        <p:spPr>
          <a:xfrm>
            <a:off x="310772" y="318199"/>
            <a:ext cx="1107584" cy="8212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sz="half" idx="1"/>
          </p:nvPr>
        </p:nvSpPr>
        <p:spPr>
          <a:xfrm>
            <a:off x="457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8" name="Footer Placeholder 7"/>
          <p:cNvSpPr>
            <a:spLocks noGrp="1"/>
          </p:cNvSpPr>
          <p:nvPr>
            <p:ph type="ftr" sz="quarter" idx="11"/>
          </p:nvPr>
        </p:nvSpPr>
        <p:spPr/>
        <p:txBody>
          <a:bodyPr/>
          <a:lstStyle/>
          <a:p>
            <a:r>
              <a:rPr lang="en-AU"/>
              <a:t>University of Adelaide</a:t>
            </a:r>
          </a:p>
        </p:txBody>
      </p:sp>
      <p:sp>
        <p:nvSpPr>
          <p:cNvPr id="9" name="Slide Number Placeholder 8"/>
          <p:cNvSpPr>
            <a:spLocks noGrp="1"/>
          </p:cNvSpPr>
          <p:nvPr>
            <p:ph type="sldNum" sz="quarter" idx="12"/>
          </p:nvPr>
        </p:nvSpPr>
        <p:spPr/>
        <p:txBody>
          <a:bodyPr/>
          <a:lstStyle/>
          <a:p>
            <a:fld id="{7E8AFECB-488C-4862-A863-69DB259C81CD}" type="slidenum">
              <a:rPr lang="en-AU" smtClean="0"/>
              <a:t>‹#›</a:t>
            </a:fld>
            <a:endParaRPr lang="en-AU"/>
          </a:p>
        </p:txBody>
      </p:sp>
      <p:cxnSp>
        <p:nvCxnSpPr>
          <p:cNvPr id="10" name="Straight Connector 9"/>
          <p:cNvCxnSpPr/>
          <p:nvPr userDrawn="1"/>
        </p:nvCxnSpPr>
        <p:spPr>
          <a:xfrm>
            <a:off x="467544"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t>‹#›</a:t>
            </a:fld>
            <a:endParaRPr lang="en-AU"/>
          </a:p>
        </p:txBody>
      </p:sp>
      <p:cxnSp>
        <p:nvCxnSpPr>
          <p:cNvPr id="6" name="Straight Connector 5"/>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a:t>University of Adelaide</a:t>
            </a:r>
          </a:p>
        </p:txBody>
      </p:sp>
      <p:sp>
        <p:nvSpPr>
          <p:cNvPr id="4" name="Slide Number Placeholder 3"/>
          <p:cNvSpPr>
            <a:spLocks noGrp="1"/>
          </p:cNvSpPr>
          <p:nvPr>
            <p:ph type="sldNum" sz="quarter" idx="12"/>
          </p:nvPr>
        </p:nvSpPr>
        <p:spPr/>
        <p:txBody>
          <a:bodyPr/>
          <a:lstStyle/>
          <a:p>
            <a:fld id="{7E8AFECB-488C-4862-A863-69DB259C81CD}" type="slidenum">
              <a:rPr lang="en-AU" smtClean="0"/>
              <a:t>‹#›</a:t>
            </a:fld>
            <a:endParaRPr lang="en-AU"/>
          </a:p>
        </p:txBody>
      </p:sp>
      <p:cxnSp>
        <p:nvCxnSpPr>
          <p:cNvPr id="5" name="Straight Connector 4"/>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AU"/>
              <a:t>Click to edit Master title style</a:t>
            </a:r>
            <a:endParaRPr lang="en-AU"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Slide Number Placeholder 6"/>
          <p:cNvSpPr>
            <a:spLocks noGrp="1"/>
          </p:cNvSpPr>
          <p:nvPr>
            <p:ph type="sldNum" sz="quarter" idx="12"/>
          </p:nvPr>
        </p:nvSpPr>
        <p:spPr/>
        <p:txBody>
          <a:bodyPr/>
          <a:lstStyle/>
          <a:p>
            <a:fld id="{7E8AFECB-488C-4862-A863-69DB259C81CD}" type="slidenum">
              <a:rPr lang="en-AU" smtClean="0"/>
              <a:t>‹#›</a:t>
            </a:fld>
            <a:endParaRPr lang="en-AU"/>
          </a:p>
        </p:txBody>
      </p:sp>
      <p:sp>
        <p:nvSpPr>
          <p:cNvPr id="8" name="Footer Placeholder 4"/>
          <p:cNvSpPr>
            <a:spLocks noGrp="1"/>
          </p:cNvSpPr>
          <p:nvPr>
            <p:ph type="ftr" sz="quarter" idx="11"/>
          </p:nvPr>
        </p:nvSpPr>
        <p:spPr>
          <a:xfrm>
            <a:off x="467544" y="6448251"/>
            <a:ext cx="2895600" cy="365125"/>
          </a:xfrm>
        </p:spPr>
        <p:txBody>
          <a:bodyPr/>
          <a:lstStyle/>
          <a:p>
            <a:r>
              <a:rPr lang="en-AU"/>
              <a:t>University of Adelaide</a:t>
            </a:r>
          </a:p>
        </p:txBody>
      </p:sp>
      <p:cxnSp>
        <p:nvCxnSpPr>
          <p:cNvPr id="9" name="Straight Connector 8"/>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332656"/>
            <a:ext cx="8229600" cy="850106"/>
          </a:xfrm>
          <a:prstGeom prst="rect">
            <a:avLst/>
          </a:prstGeom>
        </p:spPr>
        <p:txBody>
          <a:bodyPr vert="horz" lIns="91440" tIns="45720" rIns="91440" bIns="45720" rtlCol="0" anchor="ctr">
            <a:normAutofit/>
          </a:bodyPr>
          <a:lstStyle/>
          <a:p>
            <a:r>
              <a:rPr lang="en-AU"/>
              <a:t>Click to edit Master title style</a:t>
            </a:r>
            <a:endParaRPr lang="en-AU" dirty="0"/>
          </a:p>
        </p:txBody>
      </p:sp>
      <p:sp>
        <p:nvSpPr>
          <p:cNvPr id="3" name="Text Placeholder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467544" y="6448251"/>
            <a:ext cx="2895600" cy="365125"/>
          </a:xfrm>
          <a:prstGeom prst="rect">
            <a:avLst/>
          </a:prstGeom>
        </p:spPr>
        <p:txBody>
          <a:bodyPr vert="horz" lIns="91440" tIns="45720" rIns="91440" bIns="45720" rtlCol="0" anchor="ctr"/>
          <a:lstStyle>
            <a:lvl1pPr algn="l">
              <a:defRPr sz="1100">
                <a:solidFill>
                  <a:schemeClr val="tx1">
                    <a:tint val="75000"/>
                  </a:schemeClr>
                </a:solidFill>
                <a:latin typeface="Georgia" pitchFamily="18" charset="0"/>
              </a:defRPr>
            </a:lvl1pPr>
          </a:lstStyle>
          <a:p>
            <a:r>
              <a:rPr lang="en-AU" dirty="0"/>
              <a:t>University of Adelaide</a:t>
            </a:r>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100">
                <a:solidFill>
                  <a:srgbClr val="808285"/>
                </a:solidFill>
                <a:latin typeface="Georgia" pitchFamily="18" charset="0"/>
              </a:defRPr>
            </a:lvl1pPr>
          </a:lstStyle>
          <a:p>
            <a:fld id="{95078D05-E1F1-4281-8199-8B61E9D73635}"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3600" kern="1200">
          <a:solidFill>
            <a:srgbClr val="0060A8"/>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69161"/>
            <a:ext cx="8964488" cy="1440159"/>
          </a:xfrm>
        </p:spPr>
        <p:txBody>
          <a:bodyPr>
            <a:normAutofit/>
          </a:bodyPr>
          <a:lstStyle/>
          <a:p>
            <a:r>
              <a:rPr lang="en-AU" sz="2700" dirty="0"/>
              <a:t>COMP SCI 1103/2103 Algorithm Design &amp; Data Structure</a:t>
            </a:r>
            <a:r>
              <a:rPr lang="en-AU" dirty="0"/>
              <a:t> </a:t>
            </a:r>
            <a:br>
              <a:rPr lang="en-AU" dirty="0"/>
            </a:br>
            <a:r>
              <a:rPr lang="en-AU" sz="2200" dirty="0"/>
              <a:t>More about Inheritance</a:t>
            </a:r>
          </a:p>
        </p:txBody>
      </p:sp>
      <p:sp>
        <p:nvSpPr>
          <p:cNvPr id="3" name="Subtitle 2"/>
          <p:cNvSpPr>
            <a:spLocks noGrp="1"/>
          </p:cNvSpPr>
          <p:nvPr>
            <p:ph type="subTitle" idx="1"/>
          </p:nvPr>
        </p:nvSpPr>
        <p:spPr>
          <a:xfrm>
            <a:off x="2488232" y="4606280"/>
            <a:ext cx="6400800" cy="478904"/>
          </a:xfrm>
        </p:spPr>
        <p:txBody>
          <a:bodyPr>
            <a:normAutofit/>
          </a:bodyPr>
          <a:lstStyle/>
          <a:p>
            <a:r>
              <a:rPr lang="en-US" sz="2400" dirty="0"/>
              <a:t>School of Computer Science</a:t>
            </a:r>
            <a:endParaRPr lang="en-AU" sz="1800" b="1" dirty="0">
              <a:solidFill>
                <a:schemeClr val="tx1"/>
              </a:solidFill>
              <a:latin typeface="Arial"/>
              <a:cs typeface="Arial"/>
            </a:endParaRPr>
          </a:p>
        </p:txBody>
      </p:sp>
    </p:spTree>
    <p:extLst>
      <p:ext uri="{BB962C8B-B14F-4D97-AF65-F5344CB8AC3E}">
        <p14:creationId xmlns:p14="http://schemas.microsoft.com/office/powerpoint/2010/main" val="681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friends</a:t>
            </a:r>
          </a:p>
        </p:txBody>
      </p:sp>
      <p:sp>
        <p:nvSpPr>
          <p:cNvPr id="3" name="Content Placeholder 2"/>
          <p:cNvSpPr>
            <a:spLocks noGrp="1"/>
          </p:cNvSpPr>
          <p:nvPr>
            <p:ph sz="half" idx="1"/>
          </p:nvPr>
        </p:nvSpPr>
        <p:spPr>
          <a:xfrm>
            <a:off x="457200" y="1412776"/>
            <a:ext cx="8229600" cy="4713387"/>
          </a:xfrm>
        </p:spPr>
        <p:txBody>
          <a:bodyPr/>
          <a:lstStyle/>
          <a:p>
            <a:pPr>
              <a:defRPr/>
            </a:pPr>
            <a:r>
              <a:rPr lang="en-US" altLang="x-none" dirty="0"/>
              <a:t>Suppose you want to compare two objects to see if they’re equal:</a:t>
            </a:r>
          </a:p>
          <a:p>
            <a:pPr>
              <a:defRPr/>
            </a:pPr>
            <a:r>
              <a:rPr lang="en-US" altLang="x-none" dirty="0"/>
              <a:t>You could use the accessor methods to carry out comparison - what’s the problem with that?</a:t>
            </a:r>
          </a:p>
          <a:p>
            <a:pPr>
              <a:defRPr/>
            </a:pPr>
            <a:r>
              <a:rPr lang="en-US" altLang="x-none" dirty="0"/>
              <a:t>You could access all of the member variables directly - what’s the potential problem with that?</a:t>
            </a:r>
          </a:p>
          <a:p>
            <a:pPr>
              <a:defRPr/>
            </a:pPr>
            <a:r>
              <a:rPr lang="en-US" altLang="x-none" dirty="0"/>
              <a:t>Let’s say we want to define an external function that could still get access to the private members of a class.</a:t>
            </a:r>
          </a:p>
          <a:p>
            <a:pPr>
              <a:defRPr/>
            </a:pPr>
            <a:endParaRPr lang="en-US" altLang="x-none" dirty="0"/>
          </a:p>
          <a:p>
            <a:pPr>
              <a:defRPr/>
            </a:pPr>
            <a:endParaRPr lang="en-US" altLang="x-none" dirty="0"/>
          </a:p>
          <a:p>
            <a:pPr>
              <a:defRPr/>
            </a:pPr>
            <a:endParaRPr lang="en-US" altLang="x-none" dirty="0"/>
          </a:p>
          <a:p>
            <a:endParaRPr lang="en-US" dirty="0"/>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10</a:t>
            </a:fld>
            <a:endParaRPr lang="en-A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914" y="4797152"/>
            <a:ext cx="4075086" cy="12241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56" y="4797152"/>
            <a:ext cx="4555758" cy="1224136"/>
          </a:xfrm>
          <a:prstGeom prst="rect">
            <a:avLst/>
          </a:prstGeom>
        </p:spPr>
      </p:pic>
    </p:spTree>
    <p:extLst>
      <p:ext uri="{BB962C8B-B14F-4D97-AF65-F5344CB8AC3E}">
        <p14:creationId xmlns:p14="http://schemas.microsoft.com/office/powerpoint/2010/main" val="133415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3" presetClass="exit" presetSubtype="10" fill="hold" nodeType="withEffect">
                                  <p:stCondLst>
                                    <p:cond delay="0"/>
                                  </p:stCondLst>
                                  <p:childTnLst>
                                    <p:animEffect transition="out" filter="blinds(horizontal)">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a:t>
            </a:r>
          </a:p>
        </p:txBody>
      </p:sp>
      <p:sp>
        <p:nvSpPr>
          <p:cNvPr id="3" name="Content Placeholder 2"/>
          <p:cNvSpPr>
            <a:spLocks noGrp="1"/>
          </p:cNvSpPr>
          <p:nvPr>
            <p:ph sz="half" idx="1"/>
          </p:nvPr>
        </p:nvSpPr>
        <p:spPr>
          <a:xfrm>
            <a:off x="457200" y="1457477"/>
            <a:ext cx="8229600" cy="4713387"/>
          </a:xfrm>
        </p:spPr>
        <p:txBody>
          <a:bodyPr/>
          <a:lstStyle/>
          <a:p>
            <a:r>
              <a:rPr lang="en-US" altLang="x-none" dirty="0"/>
              <a:t>A friend function of a class has access to the private members of that class.</a:t>
            </a:r>
          </a:p>
          <a:p>
            <a:r>
              <a:rPr lang="en-US" altLang="x-none" dirty="0"/>
              <a:t>A friend function can directly read and </a:t>
            </a:r>
            <a:r>
              <a:rPr lang="en-US" altLang="x-none" dirty="0">
                <a:solidFill>
                  <a:srgbClr val="C00000"/>
                </a:solidFill>
              </a:rPr>
              <a:t>change</a:t>
            </a:r>
            <a:r>
              <a:rPr lang="en-US" altLang="x-none" dirty="0"/>
              <a:t> the value of a member variable.</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11</a:t>
            </a:fld>
            <a:endParaRPr lang="en-AU"/>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3212976"/>
            <a:ext cx="4464496" cy="2878974"/>
          </a:xfrm>
          <a:prstGeom prst="rect">
            <a:avLst/>
          </a:prstGeom>
        </p:spPr>
      </p:pic>
    </p:spTree>
    <p:extLst>
      <p:ext uri="{BB962C8B-B14F-4D97-AF65-F5344CB8AC3E}">
        <p14:creationId xmlns:p14="http://schemas.microsoft.com/office/powerpoint/2010/main" val="106721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Class</a:t>
            </a: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43608" y="1835682"/>
            <a:ext cx="3756620" cy="2592288"/>
          </a:xfrm>
        </p:spPr>
      </p:pic>
      <p:sp>
        <p:nvSpPr>
          <p:cNvPr id="4" name="Content Placeholder 3"/>
          <p:cNvSpPr>
            <a:spLocks noGrp="1"/>
          </p:cNvSpPr>
          <p:nvPr>
            <p:ph sz="half" idx="2"/>
          </p:nvPr>
        </p:nvSpPr>
        <p:spPr>
          <a:xfrm>
            <a:off x="4582344" y="2312876"/>
            <a:ext cx="4038600" cy="2664296"/>
          </a:xfrm>
        </p:spPr>
        <p:txBody>
          <a:bodyPr/>
          <a:lstStyle/>
          <a:p>
            <a:r>
              <a:rPr lang="en-US" dirty="0"/>
              <a:t>You can also have a friend class.</a:t>
            </a:r>
          </a:p>
          <a:p>
            <a:endParaRPr lang="en-US" dirty="0"/>
          </a:p>
          <a:p>
            <a:r>
              <a:rPr lang="en-US" dirty="0"/>
              <a:t>B has access to secret.</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12</a:t>
            </a:fld>
            <a:endParaRPr lang="en-AU"/>
          </a:p>
        </p:txBody>
      </p:sp>
    </p:spTree>
    <p:extLst>
      <p:ext uri="{BB962C8B-B14F-4D97-AF65-F5344CB8AC3E}">
        <p14:creationId xmlns:p14="http://schemas.microsoft.com/office/powerpoint/2010/main" val="56112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a:t>
            </a:r>
          </a:p>
        </p:txBody>
      </p:sp>
      <p:sp>
        <p:nvSpPr>
          <p:cNvPr id="3" name="Content Placeholder 2"/>
          <p:cNvSpPr>
            <a:spLocks noGrp="1"/>
          </p:cNvSpPr>
          <p:nvPr>
            <p:ph sz="half" idx="1"/>
          </p:nvPr>
        </p:nvSpPr>
        <p:spPr>
          <a:xfrm>
            <a:off x="457200" y="1412776"/>
            <a:ext cx="8229600" cy="5035475"/>
          </a:xfrm>
        </p:spPr>
        <p:txBody>
          <a:bodyPr>
            <a:normAutofit/>
          </a:bodyPr>
          <a:lstStyle/>
          <a:p>
            <a:r>
              <a:rPr lang="en-US" altLang="x-none" dirty="0"/>
              <a:t>Friendship isn’t reciprocal.</a:t>
            </a:r>
          </a:p>
          <a:p>
            <a:r>
              <a:rPr lang="en-US" altLang="x-none" dirty="0"/>
              <a:t>Friendship isn’t transitive.</a:t>
            </a:r>
          </a:p>
          <a:p>
            <a:r>
              <a:rPr lang="en-US" altLang="x-none" dirty="0"/>
              <a:t>Friendship isn’t inherited.</a:t>
            </a:r>
          </a:p>
          <a:p>
            <a:endParaRPr lang="en-US" altLang="x-none" dirty="0"/>
          </a:p>
          <a:p>
            <a:r>
              <a:rPr lang="en-US" altLang="x-none" dirty="0"/>
              <a:t>You should use members when you can and friends when you have to.</a:t>
            </a:r>
          </a:p>
          <a:p>
            <a:pPr lvl="1"/>
            <a:r>
              <a:rPr lang="en-US" altLang="x-none" dirty="0"/>
              <a:t>The choice is based on design, syntactic suitability, and when it’s much harder to do it the other way. </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13</a:t>
            </a:fld>
            <a:endParaRPr lang="en-AU"/>
          </a:p>
        </p:txBody>
      </p:sp>
    </p:spTree>
    <p:extLst>
      <p:ext uri="{BB962C8B-B14F-4D97-AF65-F5344CB8AC3E}">
        <p14:creationId xmlns:p14="http://schemas.microsoft.com/office/powerpoint/2010/main" val="27546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a:t>
            </a:r>
          </a:p>
        </p:txBody>
      </p:sp>
      <p:sp>
        <p:nvSpPr>
          <p:cNvPr id="3" name="Content Placeholder 2"/>
          <p:cNvSpPr>
            <a:spLocks noGrp="1"/>
          </p:cNvSpPr>
          <p:nvPr>
            <p:ph sz="half" idx="1"/>
          </p:nvPr>
        </p:nvSpPr>
        <p:spPr>
          <a:xfrm>
            <a:off x="457200" y="1412776"/>
            <a:ext cx="8239944" cy="4713387"/>
          </a:xfrm>
        </p:spPr>
        <p:txBody>
          <a:bodyPr/>
          <a:lstStyle/>
          <a:p>
            <a:r>
              <a:rPr lang="en-US" altLang="x-none" dirty="0"/>
              <a:t>Overloading lets us reuse the same name but for different situations.</a:t>
            </a:r>
          </a:p>
          <a:p>
            <a:endParaRPr lang="en-US" dirty="0"/>
          </a:p>
          <a:p>
            <a:r>
              <a:rPr lang="en-US" dirty="0"/>
              <a:t>Functions have the same name but different parameter.</a:t>
            </a:r>
          </a:p>
          <a:p>
            <a:pPr lvl="1"/>
            <a:r>
              <a:rPr lang="en-US" dirty="0"/>
              <a:t>Overloading functions can make programs clearer and more readable.</a:t>
            </a:r>
          </a:p>
          <a:p>
            <a:pPr lvl="1"/>
            <a:r>
              <a:rPr lang="en-US" dirty="0"/>
              <a:t>Based on different return types?</a:t>
            </a:r>
          </a:p>
          <a:p>
            <a:pPr lvl="2"/>
            <a:r>
              <a:rPr lang="en-US" dirty="0"/>
              <a:t>No. Overloaded functions must have different parameter lists</a:t>
            </a:r>
          </a:p>
          <a:p>
            <a:pPr marL="914400" lvl="2" indent="0">
              <a:buNone/>
            </a:pPr>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14</a:t>
            </a:fld>
            <a:endParaRPr lang="en-AU"/>
          </a:p>
        </p:txBody>
      </p:sp>
    </p:spTree>
    <p:extLst>
      <p:ext uri="{BB962C8B-B14F-4D97-AF65-F5344CB8AC3E}">
        <p14:creationId xmlns:p14="http://schemas.microsoft.com/office/powerpoint/2010/main" val="143692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Operators</a:t>
            </a:r>
          </a:p>
        </p:txBody>
      </p:sp>
      <p:sp>
        <p:nvSpPr>
          <p:cNvPr id="3" name="Content Placeholder 2"/>
          <p:cNvSpPr>
            <a:spLocks noGrp="1"/>
          </p:cNvSpPr>
          <p:nvPr>
            <p:ph sz="half" idx="1"/>
          </p:nvPr>
        </p:nvSpPr>
        <p:spPr>
          <a:xfrm>
            <a:off x="457200" y="1412776"/>
            <a:ext cx="8239944" cy="4713387"/>
          </a:xfrm>
        </p:spPr>
        <p:txBody>
          <a:bodyPr/>
          <a:lstStyle/>
          <a:p>
            <a:pPr>
              <a:defRPr/>
            </a:pPr>
            <a:r>
              <a:rPr lang="en-US" altLang="x-none" dirty="0"/>
              <a:t>This isn’t just limited to functions.</a:t>
            </a:r>
          </a:p>
          <a:p>
            <a:pPr>
              <a:defRPr/>
            </a:pPr>
            <a:r>
              <a:rPr lang="en-US" altLang="x-none" dirty="0"/>
              <a:t>We can overload operators (+,-,&lt;&lt;,&gt;&gt;) as well.</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15</a:t>
            </a:fld>
            <a:endParaRPr lang="en-AU"/>
          </a:p>
        </p:txBody>
      </p:sp>
      <p:graphicFrame>
        <p:nvGraphicFramePr>
          <p:cNvPr id="8" name="Table 7"/>
          <p:cNvGraphicFramePr>
            <a:graphicFrameLocks noGrp="1"/>
          </p:cNvGraphicFramePr>
          <p:nvPr>
            <p:extLst>
              <p:ext uri="{D42A27DB-BD31-4B8C-83A1-F6EECF244321}">
                <p14:modId xmlns:p14="http://schemas.microsoft.com/office/powerpoint/2010/main" val="1828353361"/>
              </p:ext>
            </p:extLst>
          </p:nvPr>
        </p:nvGraphicFramePr>
        <p:xfrm>
          <a:off x="976772" y="2958132"/>
          <a:ext cx="7200800" cy="2225040"/>
        </p:xfrm>
        <a:graphic>
          <a:graphicData uri="http://schemas.openxmlformats.org/drawingml/2006/table">
            <a:tbl>
              <a:tblPr firstRow="1" bandRow="1">
                <a:tableStyleId>{5C22544A-7EE6-4342-B048-85BDC9FD1C3A}</a:tableStyleId>
              </a:tblPr>
              <a:tblGrid>
                <a:gridCol w="900100">
                  <a:extLst>
                    <a:ext uri="{9D8B030D-6E8A-4147-A177-3AD203B41FA5}">
                      <a16:colId xmlns:a16="http://schemas.microsoft.com/office/drawing/2014/main" val="20000"/>
                    </a:ext>
                  </a:extLst>
                </a:gridCol>
                <a:gridCol w="900100">
                  <a:extLst>
                    <a:ext uri="{9D8B030D-6E8A-4147-A177-3AD203B41FA5}">
                      <a16:colId xmlns:a16="http://schemas.microsoft.com/office/drawing/2014/main" val="20001"/>
                    </a:ext>
                  </a:extLst>
                </a:gridCol>
                <a:gridCol w="900100">
                  <a:extLst>
                    <a:ext uri="{9D8B030D-6E8A-4147-A177-3AD203B41FA5}">
                      <a16:colId xmlns:a16="http://schemas.microsoft.com/office/drawing/2014/main" val="20002"/>
                    </a:ext>
                  </a:extLst>
                </a:gridCol>
                <a:gridCol w="900100">
                  <a:extLst>
                    <a:ext uri="{9D8B030D-6E8A-4147-A177-3AD203B41FA5}">
                      <a16:colId xmlns:a16="http://schemas.microsoft.com/office/drawing/2014/main" val="20003"/>
                    </a:ext>
                  </a:extLst>
                </a:gridCol>
                <a:gridCol w="900100">
                  <a:extLst>
                    <a:ext uri="{9D8B030D-6E8A-4147-A177-3AD203B41FA5}">
                      <a16:colId xmlns:a16="http://schemas.microsoft.com/office/drawing/2014/main" val="20004"/>
                    </a:ext>
                  </a:extLst>
                </a:gridCol>
                <a:gridCol w="900100">
                  <a:extLst>
                    <a:ext uri="{9D8B030D-6E8A-4147-A177-3AD203B41FA5}">
                      <a16:colId xmlns:a16="http://schemas.microsoft.com/office/drawing/2014/main" val="20005"/>
                    </a:ext>
                  </a:extLst>
                </a:gridCol>
                <a:gridCol w="900100">
                  <a:extLst>
                    <a:ext uri="{9D8B030D-6E8A-4147-A177-3AD203B41FA5}">
                      <a16:colId xmlns:a16="http://schemas.microsoft.com/office/drawing/2014/main" val="20006"/>
                    </a:ext>
                  </a:extLst>
                </a:gridCol>
                <a:gridCol w="900100">
                  <a:extLst>
                    <a:ext uri="{9D8B030D-6E8A-4147-A177-3AD203B41FA5}">
                      <a16:colId xmlns:a16="http://schemas.microsoft.com/office/drawing/2014/main" val="20007"/>
                    </a:ext>
                  </a:extLst>
                </a:gridCol>
              </a:tblGrid>
              <a:tr h="370840">
                <a:tc gridSpan="8">
                  <a:txBody>
                    <a:bodyPr/>
                    <a:lstStyle/>
                    <a:p>
                      <a:r>
                        <a:rPr lang="en-US" dirty="0"/>
                        <a:t>Operators That Can</a:t>
                      </a:r>
                      <a:r>
                        <a:rPr lang="en-US" baseline="0" dirty="0"/>
                        <a:t> Be Overloaded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&amp;</a:t>
                      </a:r>
                    </a:p>
                  </a:txBody>
                  <a:tcPr/>
                </a:tc>
                <a:tc>
                  <a:txBody>
                    <a:bodyPr/>
                    <a:lstStyle/>
                    <a:p>
                      <a:r>
                        <a:rPr lang="en-US" dirty="0"/>
                        <a:t>|</a:t>
                      </a:r>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&lt;</a:t>
                      </a:r>
                    </a:p>
                  </a:txBody>
                  <a:tcPr/>
                </a:tc>
                <a:tc>
                  <a:txBody>
                    <a:bodyPr/>
                    <a:lstStyle/>
                    <a:p>
                      <a:r>
                        <a:rPr lang="en-US" dirty="0"/>
                        <a:t>&gt;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&amp;=</a:t>
                      </a:r>
                    </a:p>
                  </a:txBody>
                  <a:tcPr/>
                </a:tc>
                <a:tc>
                  <a:txBody>
                    <a:bodyPr/>
                    <a:lstStyle/>
                    <a:p>
                      <a:r>
                        <a:rPr lang="en-US" dirty="0"/>
                        <a:t>|=</a:t>
                      </a:r>
                    </a:p>
                  </a:txBody>
                  <a:tcPr/>
                </a:tc>
                <a:tc>
                  <a:txBody>
                    <a:bodyPr/>
                    <a:lstStyle/>
                    <a:p>
                      <a:r>
                        <a:rPr lang="en-US" dirty="0"/>
                        <a:t>&lt;&lt;</a:t>
                      </a:r>
                    </a:p>
                  </a:txBody>
                  <a:tcPr/>
                </a:tc>
                <a:tc>
                  <a:txBody>
                    <a:bodyPr/>
                    <a:lstStyle/>
                    <a:p>
                      <a:r>
                        <a:rPr lang="en-US" dirty="0"/>
                        <a:t>&gt;&gt;</a:t>
                      </a:r>
                    </a:p>
                  </a:txBody>
                  <a:tcPr/>
                </a:tc>
                <a:tc>
                  <a:txBody>
                    <a:bodyPr/>
                    <a:lstStyle/>
                    <a:p>
                      <a:r>
                        <a:rPr lang="en-US" dirty="0"/>
                        <a:t>&gt;&gt;=</a:t>
                      </a:r>
                    </a:p>
                  </a:txBody>
                  <a:tcPr/>
                </a:tc>
                <a:extLst>
                  <a:ext uri="{0D108BD9-81ED-4DB2-BD59-A6C34878D82A}">
                    <a16:rowId xmlns:a16="http://schemas.microsoft.com/office/drawing/2014/main" val="10003"/>
                  </a:ext>
                </a:extLst>
              </a:tr>
              <a:tr h="370840">
                <a:tc>
                  <a:txBody>
                    <a:bodyPr/>
                    <a:lstStyle/>
                    <a:p>
                      <a:r>
                        <a:rPr lang="en-US" dirty="0"/>
                        <a:t>&lt;&lt;=</a:t>
                      </a:r>
                    </a:p>
                  </a:txBody>
                  <a:tcPr/>
                </a:tc>
                <a:tc>
                  <a:txBody>
                    <a:bodyPr/>
                    <a:lstStyle/>
                    <a:p>
                      <a:r>
                        <a:rPr lang="en-US" dirty="0"/>
                        <a:t>==</a:t>
                      </a:r>
                    </a:p>
                  </a:txBody>
                  <a:tcPr/>
                </a:tc>
                <a:tc>
                  <a:txBody>
                    <a:bodyPr/>
                    <a:lstStyle/>
                    <a:p>
                      <a:r>
                        <a:rPr lang="en-US" dirty="0"/>
                        <a:t>!=</a:t>
                      </a:r>
                    </a:p>
                  </a:txBody>
                  <a:tcPr/>
                </a:tc>
                <a:tc>
                  <a:txBody>
                    <a:bodyPr/>
                    <a:lstStyle/>
                    <a:p>
                      <a:r>
                        <a:rPr lang="en-US" dirty="0"/>
                        <a:t>&lt;=</a:t>
                      </a:r>
                    </a:p>
                  </a:txBody>
                  <a:tcPr/>
                </a:tc>
                <a:tc>
                  <a:txBody>
                    <a:bodyPr/>
                    <a:lstStyle/>
                    <a:p>
                      <a:r>
                        <a:rPr lang="en-US" dirty="0"/>
                        <a:t>&gt;=</a:t>
                      </a:r>
                    </a:p>
                  </a:txBody>
                  <a:tcPr/>
                </a:tc>
                <a:tc>
                  <a:txBody>
                    <a:bodyPr/>
                    <a:lstStyle/>
                    <a:p>
                      <a:r>
                        <a:rPr lang="en-US" dirty="0"/>
                        <a:t>&amp;&amp;</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r>
                        <a:rPr lang="en-US" dirty="0"/>
                        <a:t>-&gt;*</a:t>
                      </a:r>
                    </a:p>
                  </a:txBody>
                  <a:tcPr/>
                </a:tc>
                <a:tc>
                  <a:txBody>
                    <a:bodyPr/>
                    <a:lstStyle/>
                    <a:p>
                      <a:r>
                        <a:rPr lang="en-US" dirty="0"/>
                        <a:t>,</a:t>
                      </a:r>
                    </a:p>
                  </a:txBody>
                  <a:tcPr/>
                </a:tc>
                <a:tc>
                  <a:txBody>
                    <a:bodyPr/>
                    <a:lstStyle/>
                    <a:p>
                      <a:r>
                        <a:rPr lang="en-US" dirty="0"/>
                        <a:t>-&gt;</a:t>
                      </a:r>
                    </a:p>
                  </a:txBody>
                  <a:tcPr/>
                </a:tc>
                <a:tc>
                  <a:txBody>
                    <a:bodyPr/>
                    <a:lstStyle/>
                    <a:p>
                      <a:r>
                        <a:rPr lang="en-US" dirty="0"/>
                        <a:t>[]</a:t>
                      </a:r>
                    </a:p>
                  </a:txBody>
                  <a:tcPr/>
                </a:tc>
                <a:tc>
                  <a:txBody>
                    <a:bodyPr/>
                    <a:lstStyle/>
                    <a:p>
                      <a:r>
                        <a:rPr lang="en-US" dirty="0"/>
                        <a:t>()</a:t>
                      </a:r>
                    </a:p>
                  </a:txBody>
                  <a:tcPr/>
                </a:tc>
                <a:tc>
                  <a:txBody>
                    <a:bodyPr/>
                    <a:lstStyle/>
                    <a:p>
                      <a:r>
                        <a:rPr lang="en-US" dirty="0"/>
                        <a:t>new</a:t>
                      </a:r>
                    </a:p>
                  </a:txBody>
                  <a:tcPr/>
                </a:tc>
                <a:tc>
                  <a:txBody>
                    <a:bodyPr/>
                    <a:lstStyle/>
                    <a:p>
                      <a:r>
                        <a:rPr lang="en-US" dirty="0"/>
                        <a:t>delete</a:t>
                      </a:r>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65098220"/>
              </p:ext>
            </p:extLst>
          </p:nvPr>
        </p:nvGraphicFramePr>
        <p:xfrm>
          <a:off x="1264804" y="5415315"/>
          <a:ext cx="6624736" cy="74168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37084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Operators That Can Not</a:t>
                      </a:r>
                      <a:r>
                        <a:rPr lang="en-US" baseline="0" dirty="0"/>
                        <a:t> Be Overloaded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5525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Friends and operators</a:t>
            </a:r>
          </a:p>
        </p:txBody>
      </p:sp>
      <p:sp>
        <p:nvSpPr>
          <p:cNvPr id="3" name="Content Placeholder 2"/>
          <p:cNvSpPr>
            <a:spLocks noGrp="1"/>
          </p:cNvSpPr>
          <p:nvPr>
            <p:ph sz="half" idx="1"/>
          </p:nvPr>
        </p:nvSpPr>
        <p:spPr>
          <a:xfrm>
            <a:off x="457200" y="1412776"/>
            <a:ext cx="8075240" cy="4713387"/>
          </a:xfrm>
        </p:spPr>
        <p:txBody>
          <a:bodyPr/>
          <a:lstStyle/>
          <a:p>
            <a:r>
              <a:rPr lang="en-US" altLang="x-none" dirty="0"/>
              <a:t>If we overload an operator, we want to mimic the existing operator behavior, but using one of our classes.</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16</a:t>
            </a:fld>
            <a:endParaRPr lang="en-AU"/>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636912"/>
            <a:ext cx="5794337" cy="3366740"/>
          </a:xfrm>
          <a:prstGeom prst="rect">
            <a:avLst/>
          </a:prstGeom>
        </p:spPr>
      </p:pic>
    </p:spTree>
    <p:extLst>
      <p:ext uri="{BB962C8B-B14F-4D97-AF65-F5344CB8AC3E}">
        <p14:creationId xmlns:p14="http://schemas.microsoft.com/office/powerpoint/2010/main" val="209572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Multiple Inheritance</a:t>
            </a:r>
            <a:endParaRPr lang="en-US" dirty="0"/>
          </a:p>
        </p:txBody>
      </p:sp>
      <p:sp>
        <p:nvSpPr>
          <p:cNvPr id="3" name="Content Placeholder 2"/>
          <p:cNvSpPr>
            <a:spLocks noGrp="1"/>
          </p:cNvSpPr>
          <p:nvPr>
            <p:ph sz="half" idx="1"/>
          </p:nvPr>
        </p:nvSpPr>
        <p:spPr>
          <a:xfrm>
            <a:off x="457200" y="1412776"/>
            <a:ext cx="8229600" cy="4713387"/>
          </a:xfrm>
        </p:spPr>
        <p:txBody>
          <a:bodyPr/>
          <a:lstStyle/>
          <a:p>
            <a:r>
              <a:rPr lang="en-US" altLang="x-none" dirty="0"/>
              <a:t>When something inherits behavior from two (or more) different objects!</a:t>
            </a:r>
          </a:p>
          <a:p>
            <a:endParaRPr lang="en-US" altLang="x-none" dirty="0"/>
          </a:p>
          <a:p>
            <a:r>
              <a:rPr lang="en-US" altLang="x-none" dirty="0"/>
              <a:t>Deriving directly from more than one class is called multiple inheritance.</a:t>
            </a:r>
          </a:p>
          <a:p>
            <a:endParaRPr lang="en-US" altLang="x-none" dirty="0"/>
          </a:p>
          <a:p>
            <a:endParaRPr lang="en-US" altLang="x-none" dirty="0"/>
          </a:p>
          <a:p>
            <a:endParaRPr lang="en-US" altLang="x-none" dirty="0"/>
          </a:p>
          <a:p>
            <a:r>
              <a:rPr lang="en-US" altLang="x-none" dirty="0"/>
              <a:t>How does this look like?</a:t>
            </a:r>
          </a:p>
          <a:p>
            <a:r>
              <a:rPr lang="en-US" altLang="x-none" dirty="0"/>
              <a:t>What are the possible problems?</a:t>
            </a:r>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17</a:t>
            </a:fld>
            <a:endParaRPr lang="en-AU"/>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429000"/>
            <a:ext cx="5400600" cy="1305817"/>
          </a:xfrm>
          <a:prstGeom prst="rect">
            <a:avLst/>
          </a:prstGeom>
        </p:spPr>
      </p:pic>
    </p:spTree>
    <p:extLst>
      <p:ext uri="{BB962C8B-B14F-4D97-AF65-F5344CB8AC3E}">
        <p14:creationId xmlns:p14="http://schemas.microsoft.com/office/powerpoint/2010/main" val="132887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sz="half" idx="1"/>
          </p:nvPr>
        </p:nvSpPr>
        <p:spPr>
          <a:xfrm>
            <a:off x="457200" y="1412776"/>
            <a:ext cx="8239944" cy="4713387"/>
          </a:xfrm>
        </p:spPr>
        <p:txBody>
          <a:bodyPr>
            <a:normAutofit/>
          </a:bodyPr>
          <a:lstStyle/>
          <a:p>
            <a:r>
              <a:rPr lang="en-US" altLang="x-none" dirty="0"/>
              <a:t>The child gets all of the parents’ behaviors.</a:t>
            </a:r>
          </a:p>
          <a:p>
            <a:r>
              <a:rPr lang="en-US" altLang="x-none" dirty="0"/>
              <a:t>The order of derivation matters only for the order of default initialization and cleanup by constructors and destructors.</a:t>
            </a:r>
          </a:p>
          <a:p>
            <a:endParaRPr lang="en-US" dirty="0"/>
          </a:p>
          <a:p>
            <a:r>
              <a:rPr lang="en-US" dirty="0"/>
              <a:t>What happens if you derive from one class more than once? I mean indirectly!</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18</a:t>
            </a:fld>
            <a:endParaRPr lang="en-AU"/>
          </a:p>
        </p:txBody>
      </p:sp>
    </p:spTree>
    <p:extLst>
      <p:ext uri="{BB962C8B-B14F-4D97-AF65-F5344CB8AC3E}">
        <p14:creationId xmlns:p14="http://schemas.microsoft.com/office/powerpoint/2010/main" val="151138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5262" y="1182762"/>
            <a:ext cx="4266778" cy="1536637"/>
          </a:xfrm>
        </p:spPr>
      </p:pic>
      <p:sp>
        <p:nvSpPr>
          <p:cNvPr id="4" name="Content Placeholder 3"/>
          <p:cNvSpPr>
            <a:spLocks noGrp="1"/>
          </p:cNvSpPr>
          <p:nvPr>
            <p:ph sz="half" idx="2"/>
          </p:nvPr>
        </p:nvSpPr>
        <p:spPr>
          <a:xfrm>
            <a:off x="899592" y="2719399"/>
            <a:ext cx="7787208" cy="3406764"/>
          </a:xfrm>
        </p:spPr>
        <p:txBody>
          <a:bodyPr/>
          <a:lstStyle/>
          <a:p>
            <a:pPr lvl="1">
              <a:spcBef>
                <a:spcPts val="2900"/>
              </a:spcBef>
            </a:pPr>
            <a:r>
              <a:rPr lang="en-US" altLang="x-none" dirty="0"/>
              <a:t>This will compile.</a:t>
            </a:r>
          </a:p>
          <a:p>
            <a:pPr>
              <a:spcBef>
                <a:spcPts val="2900"/>
              </a:spcBef>
            </a:pPr>
            <a:r>
              <a:rPr lang="en-US" altLang="x-none" dirty="0"/>
              <a:t>But we have ambiguity. Why?</a:t>
            </a:r>
          </a:p>
          <a:p>
            <a:pPr lvl="1">
              <a:spcBef>
                <a:spcPts val="2900"/>
              </a:spcBef>
            </a:pPr>
            <a:r>
              <a:rPr lang="en-US" altLang="x-none" dirty="0"/>
              <a:t>We have to refer to </a:t>
            </a:r>
            <a:r>
              <a:rPr lang="en-US" altLang="x-none" dirty="0">
                <a:solidFill>
                  <a:srgbClr val="487693"/>
                </a:solidFill>
                <a:latin typeface="Courier" charset="0"/>
                <a:ea typeface="Courier" charset="0"/>
                <a:cs typeface="Courier" charset="0"/>
                <a:sym typeface="Courier" charset="0"/>
              </a:rPr>
              <a:t>Bird::Animal </a:t>
            </a:r>
            <a:r>
              <a:rPr lang="en-US" altLang="x-none" dirty="0"/>
              <a:t>or </a:t>
            </a:r>
            <a:r>
              <a:rPr lang="en-US" altLang="x-none" dirty="0" err="1">
                <a:solidFill>
                  <a:srgbClr val="487693"/>
                </a:solidFill>
                <a:latin typeface="Courier" charset="0"/>
                <a:ea typeface="Courier" charset="0"/>
                <a:cs typeface="Courier" charset="0"/>
                <a:sym typeface="Courier" charset="0"/>
              </a:rPr>
              <a:t>SeaC</a:t>
            </a:r>
            <a:r>
              <a:rPr lang="en-US" altLang="x-none" dirty="0">
                <a:solidFill>
                  <a:srgbClr val="487693"/>
                </a:solidFill>
                <a:latin typeface="Courier" charset="0"/>
                <a:ea typeface="Courier" charset="0"/>
                <a:cs typeface="Courier" charset="0"/>
                <a:sym typeface="Courier" charset="0"/>
              </a:rPr>
              <a:t>::Animal</a:t>
            </a:r>
            <a:r>
              <a:rPr lang="en-US" altLang="x-none" dirty="0"/>
              <a:t>.</a:t>
            </a:r>
          </a:p>
          <a:p>
            <a:pPr lvl="1">
              <a:spcBef>
                <a:spcPts val="2900"/>
              </a:spcBef>
            </a:pPr>
            <a:r>
              <a:rPr lang="en-US" altLang="x-none" dirty="0"/>
              <a:t>This is called a qualified class name.</a:t>
            </a:r>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19</a:t>
            </a:fld>
            <a:endParaRPr lang="en-AU"/>
          </a:p>
        </p:txBody>
      </p:sp>
    </p:spTree>
    <p:extLst>
      <p:ext uri="{BB962C8B-B14F-4D97-AF65-F5344CB8AC3E}">
        <p14:creationId xmlns:p14="http://schemas.microsoft.com/office/powerpoint/2010/main" val="24061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Previously on ADDS</a:t>
            </a:r>
          </a:p>
        </p:txBody>
      </p:sp>
      <p:sp>
        <p:nvSpPr>
          <p:cNvPr id="3" name="Content Placeholder 2"/>
          <p:cNvSpPr>
            <a:spLocks noGrp="1"/>
          </p:cNvSpPr>
          <p:nvPr>
            <p:ph sz="half" idx="1"/>
          </p:nvPr>
        </p:nvSpPr>
        <p:spPr>
          <a:xfrm>
            <a:off x="457200" y="1412776"/>
            <a:ext cx="8229600" cy="4713387"/>
          </a:xfrm>
        </p:spPr>
        <p:txBody>
          <a:bodyPr/>
          <a:lstStyle/>
          <a:p>
            <a:pPr lvl="0"/>
            <a:r>
              <a:rPr lang="en-US" altLang="x-none" dirty="0">
                <a:solidFill>
                  <a:prstClr val="black"/>
                </a:solidFill>
              </a:rPr>
              <a:t>Class Hierarchies</a:t>
            </a:r>
          </a:p>
          <a:p>
            <a:pPr lvl="1"/>
            <a:r>
              <a:rPr lang="en-US" altLang="x-none" dirty="0">
                <a:solidFill>
                  <a:prstClr val="black"/>
                </a:solidFill>
              </a:rPr>
              <a:t>Behavior Separation</a:t>
            </a:r>
          </a:p>
          <a:p>
            <a:pPr lvl="1"/>
            <a:r>
              <a:rPr lang="en-US" altLang="x-none" dirty="0">
                <a:solidFill>
                  <a:prstClr val="black"/>
                </a:solidFill>
              </a:rPr>
              <a:t>How to build a good class hierarchy? Focus on the requirements</a:t>
            </a:r>
          </a:p>
          <a:p>
            <a:pPr lvl="0"/>
            <a:r>
              <a:rPr lang="en-US" dirty="0">
                <a:solidFill>
                  <a:prstClr val="black"/>
                </a:solidFill>
              </a:rPr>
              <a:t>Inheritance</a:t>
            </a:r>
          </a:p>
          <a:p>
            <a:pPr lvl="1"/>
            <a:r>
              <a:rPr lang="en-US" altLang="x-none" dirty="0"/>
              <a:t>Build classes from other classes </a:t>
            </a:r>
          </a:p>
          <a:p>
            <a:pPr lvl="1"/>
            <a:r>
              <a:rPr lang="en-US" dirty="0">
                <a:solidFill>
                  <a:prstClr val="black"/>
                </a:solidFill>
              </a:rPr>
              <a:t>Why do we need inheritance?</a:t>
            </a:r>
          </a:p>
          <a:p>
            <a:pPr lvl="1"/>
            <a:r>
              <a:rPr lang="en-US" dirty="0">
                <a:solidFill>
                  <a:prstClr val="black"/>
                </a:solidFill>
              </a:rPr>
              <a:t>Benefits</a:t>
            </a:r>
          </a:p>
          <a:p>
            <a:pPr lvl="1"/>
            <a:r>
              <a:rPr lang="en-US" altLang="x-none" dirty="0"/>
              <a:t>The derived class and the base class have an IS-A relationship</a:t>
            </a:r>
            <a:endParaRPr lang="en-US" dirty="0"/>
          </a:p>
          <a:p>
            <a:pPr lvl="1"/>
            <a:r>
              <a:rPr lang="en-US" altLang="x-none" dirty="0"/>
              <a:t>We don’t actually inherit the constructors but we can (and should) use them in our own.</a:t>
            </a:r>
            <a:endParaRPr lang="en-US" dirty="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pPr/>
              <a:t>2</a:t>
            </a:fld>
            <a:endParaRPr lang="en-AU" dirty="0"/>
          </a:p>
        </p:txBody>
      </p:sp>
    </p:spTree>
    <p:extLst>
      <p:ext uri="{BB962C8B-B14F-4D97-AF65-F5344CB8AC3E}">
        <p14:creationId xmlns:p14="http://schemas.microsoft.com/office/powerpoint/2010/main" val="214590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Using </a:t>
            </a:r>
            <a:r>
              <a:rPr lang="en-US" altLang="x-none" dirty="0">
                <a:latin typeface="Courier" charset="0"/>
                <a:ea typeface="Courier" charset="0"/>
                <a:cs typeface="Courier" charset="0"/>
                <a:sym typeface="Courier" charset="0"/>
              </a:rPr>
              <a:t>virtual</a:t>
            </a:r>
            <a:endParaRPr lang="en-US" dirty="0"/>
          </a:p>
        </p:txBody>
      </p:sp>
      <p:sp>
        <p:nvSpPr>
          <p:cNvPr id="3" name="Content Placeholder 2"/>
          <p:cNvSpPr>
            <a:spLocks noGrp="1"/>
          </p:cNvSpPr>
          <p:nvPr>
            <p:ph sz="half" idx="1"/>
          </p:nvPr>
        </p:nvSpPr>
        <p:spPr>
          <a:xfrm>
            <a:off x="457200" y="1412776"/>
            <a:ext cx="8075240" cy="4713387"/>
          </a:xfrm>
        </p:spPr>
        <p:txBody>
          <a:bodyPr>
            <a:normAutofit/>
          </a:bodyPr>
          <a:lstStyle/>
          <a:p>
            <a:r>
              <a:rPr lang="en-US" altLang="x-none" dirty="0"/>
              <a:t>Referring to the same base class through different inheritance pathways is ambiguous if we are referring to </a:t>
            </a:r>
            <a:r>
              <a:rPr lang="en-US" altLang="x-none" b="1" dirty="0"/>
              <a:t>two </a:t>
            </a:r>
            <a:r>
              <a:rPr lang="en-US" altLang="x-none" b="1" i="1" dirty="0"/>
              <a:t>different </a:t>
            </a:r>
            <a:r>
              <a:rPr lang="en-US" altLang="x-none" b="1" dirty="0"/>
              <a:t>versions of the base class</a:t>
            </a:r>
            <a:r>
              <a:rPr lang="en-US" altLang="x-none" dirty="0"/>
              <a:t>.</a:t>
            </a:r>
          </a:p>
          <a:p>
            <a:r>
              <a:rPr lang="en-US" altLang="x-none" dirty="0"/>
              <a:t>Using </a:t>
            </a:r>
            <a:r>
              <a:rPr lang="en-US" altLang="x-none" dirty="0">
                <a:solidFill>
                  <a:srgbClr val="487693"/>
                </a:solidFill>
                <a:latin typeface="Courier" charset="0"/>
                <a:ea typeface="Courier" charset="0"/>
                <a:cs typeface="Courier" charset="0"/>
                <a:sym typeface="Courier" charset="0"/>
              </a:rPr>
              <a:t>virtual</a:t>
            </a:r>
            <a:r>
              <a:rPr lang="en-US" altLang="x-none" dirty="0"/>
              <a:t> in the declaration of inheritance means that the grand child inherit only one </a:t>
            </a:r>
            <a:r>
              <a:rPr lang="en-US" altLang="x-none" dirty="0" err="1"/>
              <a:t>subobject</a:t>
            </a:r>
            <a:r>
              <a:rPr lang="en-US" altLang="x-none" dirty="0"/>
              <a:t> of the base class.</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20</a:t>
            </a:fld>
            <a:endParaRPr lang="en-AU"/>
          </a:p>
        </p:txBody>
      </p:sp>
      <p:pic>
        <p:nvPicPr>
          <p:cNvPr id="7" name="Picture 2" descr="Screenshot - 170315 - 23:59:5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59832" y="3516034"/>
            <a:ext cx="4005527" cy="2596416"/>
          </a:xfrm>
          <a:noFill/>
          <a:ln/>
        </p:spPr>
      </p:pic>
      <p:sp>
        <p:nvSpPr>
          <p:cNvPr id="8" name="Content Placeholder 3"/>
          <p:cNvSpPr>
            <a:spLocks noGrp="1"/>
          </p:cNvSpPr>
          <p:nvPr>
            <p:ph sz="half" idx="2"/>
          </p:nvPr>
        </p:nvSpPr>
        <p:spPr>
          <a:xfrm>
            <a:off x="3391325" y="6016955"/>
            <a:ext cx="5550768" cy="540504"/>
          </a:xfrm>
        </p:spPr>
        <p:txBody>
          <a:bodyPr/>
          <a:lstStyle/>
          <a:p>
            <a:r>
              <a:rPr lang="en-US" dirty="0"/>
              <a:t>Problem solved by </a:t>
            </a:r>
            <a:r>
              <a:rPr lang="en-US"/>
              <a:t>using virtual</a:t>
            </a:r>
          </a:p>
        </p:txBody>
      </p:sp>
    </p:spTree>
    <p:extLst>
      <p:ext uri="{BB962C8B-B14F-4D97-AF65-F5344CB8AC3E}">
        <p14:creationId xmlns:p14="http://schemas.microsoft.com/office/powerpoint/2010/main" val="2009296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Example</a:t>
            </a:r>
            <a:endParaRPr lang="en-US" dirty="0"/>
          </a:p>
        </p:txBody>
      </p:sp>
      <p:sp>
        <p:nvSpPr>
          <p:cNvPr id="3" name="Content Placeholder 2"/>
          <p:cNvSpPr>
            <a:spLocks noGrp="1"/>
          </p:cNvSpPr>
          <p:nvPr>
            <p:ph sz="half" idx="1"/>
          </p:nvPr>
        </p:nvSpPr>
        <p:spPr>
          <a:xfrm>
            <a:off x="457200" y="3284985"/>
            <a:ext cx="8229600" cy="2304256"/>
          </a:xfrm>
        </p:spPr>
        <p:txBody>
          <a:bodyPr>
            <a:normAutofit fontScale="85000" lnSpcReduction="10000"/>
          </a:bodyPr>
          <a:lstStyle/>
          <a:p>
            <a:pPr lvl="1">
              <a:spcBef>
                <a:spcPts val="2588"/>
              </a:spcBef>
            </a:pPr>
            <a:r>
              <a:rPr lang="en-US" altLang="x-none" sz="2500" dirty="0"/>
              <a:t>This will compile.</a:t>
            </a:r>
          </a:p>
          <a:p>
            <a:pPr>
              <a:spcBef>
                <a:spcPts val="2588"/>
              </a:spcBef>
            </a:pPr>
            <a:r>
              <a:rPr lang="en-US" altLang="x-none" sz="2900" dirty="0"/>
              <a:t>We no longer have ambiguity because all references to</a:t>
            </a:r>
            <a:br>
              <a:rPr lang="en-US" altLang="x-none" sz="2900" dirty="0"/>
            </a:br>
            <a:r>
              <a:rPr lang="en-US" altLang="x-none" sz="2900" dirty="0">
                <a:solidFill>
                  <a:srgbClr val="487693"/>
                </a:solidFill>
                <a:latin typeface="Courier" charset="0"/>
                <a:ea typeface="Courier" charset="0"/>
                <a:cs typeface="Courier" charset="0"/>
                <a:sym typeface="Courier" charset="0"/>
              </a:rPr>
              <a:t>Animal</a:t>
            </a:r>
            <a:r>
              <a:rPr lang="en-US" altLang="x-none" sz="2900" dirty="0"/>
              <a:t> in </a:t>
            </a:r>
            <a:r>
              <a:rPr lang="en-US" altLang="x-none" sz="2900" dirty="0">
                <a:solidFill>
                  <a:srgbClr val="487693"/>
                </a:solidFill>
                <a:latin typeface="Courier" charset="0"/>
                <a:ea typeface="Courier" charset="0"/>
                <a:cs typeface="Courier" charset="0"/>
                <a:sym typeface="Courier" charset="0"/>
              </a:rPr>
              <a:t>Penguin</a:t>
            </a:r>
            <a:r>
              <a:rPr lang="en-US" altLang="x-none" sz="2900" dirty="0"/>
              <a:t> go to the same class.</a:t>
            </a:r>
          </a:p>
          <a:p>
            <a:pPr>
              <a:spcBef>
                <a:spcPts val="2588"/>
              </a:spcBef>
            </a:pPr>
            <a:r>
              <a:rPr lang="en-US" altLang="x-none" sz="2900" dirty="0"/>
              <a:t>Look carefully at where we use virtual to control this.</a:t>
            </a:r>
          </a:p>
          <a:p>
            <a:pPr>
              <a:spcBef>
                <a:spcPts val="2588"/>
              </a:spcBef>
            </a:pPr>
            <a:endParaRPr lang="en-US" altLang="x-none" sz="2900"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21</a:t>
            </a:fld>
            <a:endParaRPr lang="en-AU"/>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1182762"/>
            <a:ext cx="5487386" cy="1780134"/>
          </a:xfrm>
          <a:prstGeom prst="rect">
            <a:avLst/>
          </a:prstGeom>
        </p:spPr>
      </p:pic>
    </p:spTree>
    <p:extLst>
      <p:ext uri="{BB962C8B-B14F-4D97-AF65-F5344CB8AC3E}">
        <p14:creationId xmlns:p14="http://schemas.microsoft.com/office/powerpoint/2010/main" val="117283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sz="half" idx="1"/>
          </p:nvPr>
        </p:nvSpPr>
        <p:spPr>
          <a:xfrm>
            <a:off x="457200" y="1412776"/>
            <a:ext cx="8075240" cy="4713387"/>
          </a:xfrm>
        </p:spPr>
        <p:txBody>
          <a:bodyPr/>
          <a:lstStyle/>
          <a:p>
            <a:r>
              <a:rPr lang="en-US" altLang="x-none" dirty="0"/>
              <a:t>It’s possible to mix up the use of </a:t>
            </a:r>
            <a:r>
              <a:rPr lang="en-US" altLang="x-none" dirty="0">
                <a:solidFill>
                  <a:srgbClr val="487693"/>
                </a:solidFill>
                <a:latin typeface="Courier" charset="0"/>
                <a:ea typeface="Courier" charset="0"/>
                <a:cs typeface="Courier" charset="0"/>
                <a:sym typeface="Courier" charset="0"/>
              </a:rPr>
              <a:t>virtual</a:t>
            </a:r>
            <a:r>
              <a:rPr lang="en-US" altLang="x-none" dirty="0"/>
              <a:t> and have some derived classes sharing a base class and some not.</a:t>
            </a:r>
          </a:p>
          <a:p>
            <a:r>
              <a:rPr lang="en-US" altLang="x-none" dirty="0"/>
              <a:t>Always make sure you understand why you are using a keyword!</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22</a:t>
            </a:fld>
            <a:endParaRPr lang="en-AU"/>
          </a:p>
        </p:txBody>
      </p:sp>
    </p:spTree>
    <p:extLst>
      <p:ext uri="{BB962C8B-B14F-4D97-AF65-F5344CB8AC3E}">
        <p14:creationId xmlns:p14="http://schemas.microsoft.com/office/powerpoint/2010/main" val="1006888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Summary</a:t>
            </a:r>
            <a:endParaRPr lang="en-US" dirty="0"/>
          </a:p>
        </p:txBody>
      </p:sp>
      <p:sp>
        <p:nvSpPr>
          <p:cNvPr id="3" name="Content Placeholder 2"/>
          <p:cNvSpPr>
            <a:spLocks noGrp="1"/>
          </p:cNvSpPr>
          <p:nvPr>
            <p:ph sz="half" idx="1"/>
          </p:nvPr>
        </p:nvSpPr>
        <p:spPr>
          <a:xfrm>
            <a:off x="457200" y="1412776"/>
            <a:ext cx="8229600" cy="4713387"/>
          </a:xfrm>
        </p:spPr>
        <p:txBody>
          <a:bodyPr/>
          <a:lstStyle/>
          <a:p>
            <a:r>
              <a:rPr lang="en-US" altLang="x-none" dirty="0"/>
              <a:t>Inheritance is a very useful technique but you need to know how to use it effectively.</a:t>
            </a:r>
          </a:p>
          <a:p>
            <a:pPr lvl="1"/>
            <a:r>
              <a:rPr lang="en-US" altLang="x-none" dirty="0"/>
              <a:t>Behaviors are inherited.</a:t>
            </a:r>
          </a:p>
          <a:p>
            <a:pPr lvl="1"/>
            <a:r>
              <a:rPr lang="en-US" altLang="x-none" dirty="0"/>
              <a:t>Access modifiers.</a:t>
            </a:r>
          </a:p>
          <a:p>
            <a:pPr lvl="1"/>
            <a:r>
              <a:rPr lang="en-US" altLang="x-none" dirty="0"/>
              <a:t>When should I overload?</a:t>
            </a:r>
          </a:p>
          <a:p>
            <a:pPr lvl="1"/>
            <a:r>
              <a:rPr lang="en-US" altLang="x-none" dirty="0"/>
              <a:t>Multiple inheritance</a:t>
            </a:r>
          </a:p>
          <a:p>
            <a:pPr lvl="1"/>
            <a:endParaRPr lang="en-US" altLang="x-none" dirty="0"/>
          </a:p>
          <a:p>
            <a:r>
              <a:rPr lang="en-US" altLang="x-none" dirty="0"/>
              <a:t>We’ll talk about this more in Polymorphism.</a:t>
            </a:r>
          </a:p>
          <a:p>
            <a:pPr lvl="1"/>
            <a:r>
              <a:rPr lang="en-US" altLang="x-none" dirty="0"/>
              <a:t>When should I redefine/override?</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23</a:t>
            </a:fld>
            <a:endParaRPr lang="en-AU"/>
          </a:p>
        </p:txBody>
      </p:sp>
    </p:spTree>
    <p:extLst>
      <p:ext uri="{BB962C8B-B14F-4D97-AF65-F5344CB8AC3E}">
        <p14:creationId xmlns:p14="http://schemas.microsoft.com/office/powerpoint/2010/main" val="404991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24</a:t>
            </a:fld>
            <a:endParaRPr lang="en-AU" dirty="0"/>
          </a:p>
        </p:txBody>
      </p:sp>
      <p:sp>
        <p:nvSpPr>
          <p:cNvPr id="3" name="Title 2">
            <a:extLst>
              <a:ext uri="{FF2B5EF4-FFF2-40B4-BE49-F238E27FC236}">
                <a16:creationId xmlns:a16="http://schemas.microsoft.com/office/drawing/2014/main" id="{3E44D90C-0F0E-0B46-902B-00A14642246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2424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half" idx="1"/>
          </p:nvPr>
        </p:nvSpPr>
        <p:spPr>
          <a:xfrm>
            <a:off x="457200" y="1412776"/>
            <a:ext cx="8229600" cy="4713387"/>
          </a:xfrm>
        </p:spPr>
        <p:txBody>
          <a:bodyPr>
            <a:normAutofit/>
          </a:bodyPr>
          <a:lstStyle/>
          <a:p>
            <a:endParaRPr lang="en-US" altLang="x-none" dirty="0"/>
          </a:p>
          <a:p>
            <a:endParaRPr lang="en-US" altLang="x-none" dirty="0"/>
          </a:p>
          <a:p>
            <a:endParaRPr lang="en-US" altLang="x-none" dirty="0"/>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3</a:t>
            </a:fld>
            <a:endParaRPr lang="en-AU"/>
          </a:p>
        </p:txBody>
      </p:sp>
      <p:grpSp>
        <p:nvGrpSpPr>
          <p:cNvPr id="4" name="Group 3"/>
          <p:cNvGrpSpPr/>
          <p:nvPr/>
        </p:nvGrpSpPr>
        <p:grpSpPr>
          <a:xfrm>
            <a:off x="676435" y="1510935"/>
            <a:ext cx="2686709" cy="1441887"/>
            <a:chOff x="4695613" y="3940920"/>
            <a:chExt cx="2686709" cy="1441887"/>
          </a:xfrm>
        </p:grpSpPr>
        <p:sp>
          <p:nvSpPr>
            <p:cNvPr id="8" name="TextBox 7"/>
            <p:cNvSpPr txBox="1"/>
            <p:nvPr/>
          </p:nvSpPr>
          <p:spPr>
            <a:xfrm>
              <a:off x="6690978" y="4954700"/>
              <a:ext cx="691344"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Bird</a:t>
              </a:r>
            </a:p>
          </p:txBody>
        </p:sp>
        <p:sp>
          <p:nvSpPr>
            <p:cNvPr id="9" name="TextBox 8"/>
            <p:cNvSpPr txBox="1"/>
            <p:nvPr/>
          </p:nvSpPr>
          <p:spPr>
            <a:xfrm>
              <a:off x="5353939" y="3940920"/>
              <a:ext cx="1080120"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Animal</a:t>
              </a:r>
            </a:p>
          </p:txBody>
        </p:sp>
        <p:sp>
          <p:nvSpPr>
            <p:cNvPr id="10" name="TextBox 9"/>
            <p:cNvSpPr txBox="1"/>
            <p:nvPr/>
          </p:nvSpPr>
          <p:spPr>
            <a:xfrm>
              <a:off x="4695613" y="4982697"/>
              <a:ext cx="864096" cy="400110"/>
            </a:xfrm>
            <a:prstGeom prst="rect">
              <a:avLst/>
            </a:prstGeom>
            <a:solidFill>
              <a:srgbClr val="00B0F0"/>
            </a:solidFill>
            <a:ln>
              <a:solidFill>
                <a:srgbClr val="0070C0"/>
              </a:solidFill>
            </a:ln>
          </p:spPr>
          <p:txBody>
            <a:bodyPr wrap="square" rtlCol="0">
              <a:spAutoFit/>
            </a:bodyPr>
            <a:lstStyle/>
            <a:p>
              <a:r>
                <a:rPr lang="en-US" sz="2000" dirty="0">
                  <a:solidFill>
                    <a:schemeClr val="bg1"/>
                  </a:solidFill>
                </a:rPr>
                <a:t>Ape</a:t>
              </a:r>
            </a:p>
          </p:txBody>
        </p:sp>
        <p:cxnSp>
          <p:nvCxnSpPr>
            <p:cNvPr id="13" name="Straight Arrow Connector 12"/>
            <p:cNvCxnSpPr/>
            <p:nvPr/>
          </p:nvCxnSpPr>
          <p:spPr>
            <a:xfrm>
              <a:off x="5142737" y="4719625"/>
              <a:ext cx="1" cy="2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5650" y="4696496"/>
              <a:ext cx="0" cy="2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643228" y="4341030"/>
              <a:ext cx="0" cy="377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35570" y="4341030"/>
              <a:ext cx="0" cy="369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35570" y="4696496"/>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142737" y="4710083"/>
              <a:ext cx="500491" cy="873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9393DA24-F517-824C-98A3-F917AEAA0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356992"/>
            <a:ext cx="3395943" cy="2702148"/>
          </a:xfrm>
          <a:prstGeom prst="rect">
            <a:avLst/>
          </a:prstGeom>
        </p:spPr>
      </p:pic>
      <p:pic>
        <p:nvPicPr>
          <p:cNvPr id="15" name="Picture 14">
            <a:extLst>
              <a:ext uri="{FF2B5EF4-FFF2-40B4-BE49-F238E27FC236}">
                <a16:creationId xmlns:a16="http://schemas.microsoft.com/office/drawing/2014/main" id="{B70DEE70-D0FD-A247-879D-24B851BCD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431" y="1637994"/>
            <a:ext cx="3670053" cy="1502974"/>
          </a:xfrm>
          <a:prstGeom prst="rect">
            <a:avLst/>
          </a:prstGeom>
        </p:spPr>
      </p:pic>
      <p:pic>
        <p:nvPicPr>
          <p:cNvPr id="17" name="Picture 16">
            <a:extLst>
              <a:ext uri="{FF2B5EF4-FFF2-40B4-BE49-F238E27FC236}">
                <a16:creationId xmlns:a16="http://schemas.microsoft.com/office/drawing/2014/main" id="{3E130CA9-9F36-9A4E-946A-E4757EC22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826" y="4005064"/>
            <a:ext cx="4352484" cy="576064"/>
          </a:xfrm>
          <a:prstGeom prst="rect">
            <a:avLst/>
          </a:prstGeom>
        </p:spPr>
      </p:pic>
    </p:spTree>
    <p:extLst>
      <p:ext uri="{BB962C8B-B14F-4D97-AF65-F5344CB8AC3E}">
        <p14:creationId xmlns:p14="http://schemas.microsoft.com/office/powerpoint/2010/main" val="50946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Specifiers</a:t>
            </a:r>
          </a:p>
        </p:txBody>
      </p:sp>
      <p:sp>
        <p:nvSpPr>
          <p:cNvPr id="3" name="Content Placeholder 2"/>
          <p:cNvSpPr>
            <a:spLocks noGrp="1"/>
          </p:cNvSpPr>
          <p:nvPr>
            <p:ph sz="half" idx="1"/>
          </p:nvPr>
        </p:nvSpPr>
        <p:spPr>
          <a:xfrm>
            <a:off x="457200" y="1412776"/>
            <a:ext cx="8229600" cy="4713387"/>
          </a:xfrm>
        </p:spPr>
        <p:txBody>
          <a:bodyPr>
            <a:normAutofit/>
          </a:bodyPr>
          <a:lstStyle/>
          <a:p>
            <a:r>
              <a:rPr lang="en-US" altLang="x-none" dirty="0" err="1"/>
              <a:t>getLocation</a:t>
            </a:r>
            <a:r>
              <a:rPr lang="en-US" altLang="x-none" dirty="0"/>
              <a:t> method in Animal is </a:t>
            </a:r>
            <a:r>
              <a:rPr lang="en-US" altLang="x-none" b="1" dirty="0"/>
              <a:t>public</a:t>
            </a:r>
            <a:r>
              <a:rPr lang="en-US" altLang="x-none" dirty="0"/>
              <a:t> -&gt; All of its children can use it.</a:t>
            </a:r>
          </a:p>
          <a:p>
            <a:r>
              <a:rPr lang="en-US" altLang="x-none" dirty="0"/>
              <a:t>Animal may have </a:t>
            </a:r>
            <a:r>
              <a:rPr lang="en-US" altLang="x-none" b="1" dirty="0"/>
              <a:t>private</a:t>
            </a:r>
            <a:r>
              <a:rPr lang="en-US" altLang="x-none" dirty="0"/>
              <a:t> methods, e.g. </a:t>
            </a:r>
            <a:r>
              <a:rPr lang="en-US" altLang="x-none" dirty="0" err="1"/>
              <a:t>idHash</a:t>
            </a:r>
            <a:r>
              <a:rPr lang="en-US" altLang="x-none" dirty="0"/>
              <a:t> method that it uses for internal tracking -&gt; Only Animal can access it.</a:t>
            </a:r>
          </a:p>
          <a:p>
            <a:r>
              <a:rPr lang="en-US" altLang="x-none" dirty="0"/>
              <a:t>What about something like </a:t>
            </a:r>
            <a:br>
              <a:rPr lang="en-US" altLang="x-none" dirty="0"/>
            </a:br>
            <a:r>
              <a:rPr lang="en-US" altLang="x-none" dirty="0"/>
              <a:t>Chromosome information?</a:t>
            </a:r>
          </a:p>
          <a:p>
            <a:pPr lvl="1"/>
            <a:r>
              <a:rPr lang="en-US" altLang="x-none" dirty="0"/>
              <a:t>Animal AND its children </a:t>
            </a:r>
            <a:br>
              <a:rPr lang="en-US" altLang="x-none" dirty="0"/>
            </a:br>
            <a:r>
              <a:rPr lang="en-US" altLang="x-none" dirty="0"/>
              <a:t>should be able to use it, </a:t>
            </a:r>
            <a:br>
              <a:rPr lang="en-US" altLang="x-none" dirty="0"/>
            </a:br>
            <a:r>
              <a:rPr lang="en-US" altLang="x-none" dirty="0"/>
              <a:t>but not anyone else</a:t>
            </a:r>
          </a:p>
          <a:p>
            <a:pPr lvl="1"/>
            <a:r>
              <a:rPr lang="en-US" b="1" dirty="0"/>
              <a:t>Protected</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4</a:t>
            </a:fld>
            <a:endParaRPr lang="en-AU"/>
          </a:p>
        </p:txBody>
      </p:sp>
      <p:pic>
        <p:nvPicPr>
          <p:cNvPr id="11" name="Picture 10">
            <a:extLst>
              <a:ext uri="{FF2B5EF4-FFF2-40B4-BE49-F238E27FC236}">
                <a16:creationId xmlns:a16="http://schemas.microsoft.com/office/drawing/2014/main" id="{FFE62020-64D6-1340-A1DA-4BD889ACB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3136055"/>
            <a:ext cx="3069648" cy="3220121"/>
          </a:xfrm>
          <a:prstGeom prst="rect">
            <a:avLst/>
          </a:prstGeom>
        </p:spPr>
      </p:pic>
    </p:spTree>
    <p:extLst>
      <p:ext uri="{BB962C8B-B14F-4D97-AF65-F5344CB8AC3E}">
        <p14:creationId xmlns:p14="http://schemas.microsoft.com/office/powerpoint/2010/main" val="191782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Specifiers</a:t>
            </a:r>
          </a:p>
        </p:txBody>
      </p:sp>
      <p:sp>
        <p:nvSpPr>
          <p:cNvPr id="3" name="Content Placeholder 2"/>
          <p:cNvSpPr>
            <a:spLocks noGrp="1"/>
          </p:cNvSpPr>
          <p:nvPr>
            <p:ph sz="half" idx="1"/>
          </p:nvPr>
        </p:nvSpPr>
        <p:spPr>
          <a:xfrm>
            <a:off x="457200" y="1412776"/>
            <a:ext cx="8229600" cy="4713387"/>
          </a:xfrm>
        </p:spPr>
        <p:txBody>
          <a:bodyPr/>
          <a:lstStyle/>
          <a:p>
            <a:r>
              <a:rPr lang="en-US" b="1" dirty="0"/>
              <a:t>Private members</a:t>
            </a:r>
            <a:r>
              <a:rPr lang="en-US" dirty="0"/>
              <a:t> can only be accessed from the inside of the class. (default for objects)</a:t>
            </a:r>
          </a:p>
          <a:p>
            <a:r>
              <a:rPr lang="en-US" b="1" dirty="0"/>
              <a:t>Public members </a:t>
            </a:r>
            <a:r>
              <a:rPr lang="en-US" dirty="0"/>
              <a:t>can be accessed from any other classes.</a:t>
            </a:r>
          </a:p>
          <a:p>
            <a:r>
              <a:rPr lang="en-US" dirty="0"/>
              <a:t>A </a:t>
            </a:r>
            <a:r>
              <a:rPr lang="en-US" b="1" dirty="0"/>
              <a:t>protected member </a:t>
            </a:r>
            <a:r>
              <a:rPr lang="en-US" dirty="0"/>
              <a:t>(data field or function)</a:t>
            </a:r>
            <a:r>
              <a:rPr lang="en-US" b="1" dirty="0"/>
              <a:t> </a:t>
            </a:r>
            <a:r>
              <a:rPr lang="en-US" dirty="0"/>
              <a:t>in a base class can be accessed in its derived classes.</a:t>
            </a:r>
          </a:p>
          <a:p>
            <a:endParaRPr lang="en-US" dirty="0"/>
          </a:p>
          <a:p>
            <a:r>
              <a:rPr lang="en-US" altLang="x-none" dirty="0"/>
              <a:t>While, technically, we inherit almost everything from a parent, we can’t USE everything from the parent, unless it’s set up correctly.</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5</a:t>
            </a:fld>
            <a:endParaRPr lang="en-AU"/>
          </a:p>
        </p:txBody>
      </p:sp>
    </p:spTree>
    <p:extLst>
      <p:ext uri="{BB962C8B-B14F-4D97-AF65-F5344CB8AC3E}">
        <p14:creationId xmlns:p14="http://schemas.microsoft.com/office/powerpoint/2010/main" val="1197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Specifier on Inheritance</a:t>
            </a:r>
          </a:p>
        </p:txBody>
      </p:sp>
      <p:sp>
        <p:nvSpPr>
          <p:cNvPr id="3" name="Content Placeholder 2"/>
          <p:cNvSpPr>
            <a:spLocks noGrp="1"/>
          </p:cNvSpPr>
          <p:nvPr>
            <p:ph sz="half" idx="1"/>
          </p:nvPr>
        </p:nvSpPr>
        <p:spPr>
          <a:xfrm>
            <a:off x="457200" y="1412776"/>
            <a:ext cx="8229600" cy="4713387"/>
          </a:xfrm>
        </p:spPr>
        <p:txBody>
          <a:bodyPr/>
          <a:lstStyle/>
          <a:p>
            <a:r>
              <a:rPr lang="en-US" altLang="x-none" dirty="0"/>
              <a:t>Things that we inherit and use from a parent, are not necessarily visible from outside our class.</a:t>
            </a:r>
          </a:p>
          <a:p>
            <a:endParaRPr lang="en-US" altLang="x-none"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6</a:t>
            </a:fld>
            <a:endParaRPr lang="en-AU"/>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3688631"/>
            <a:ext cx="5557540" cy="1440160"/>
          </a:xfrm>
          <a:prstGeom prst="rect">
            <a:avLst/>
          </a:prstGeom>
        </p:spPr>
      </p:pic>
      <p:sp>
        <p:nvSpPr>
          <p:cNvPr id="8" name="TextBox 7"/>
          <p:cNvSpPr txBox="1"/>
          <p:nvPr/>
        </p:nvSpPr>
        <p:spPr>
          <a:xfrm>
            <a:off x="1547664" y="2996952"/>
            <a:ext cx="5464968" cy="461665"/>
          </a:xfrm>
          <a:prstGeom prst="rect">
            <a:avLst/>
          </a:prstGeom>
          <a:noFill/>
        </p:spPr>
        <p:txBody>
          <a:bodyPr wrap="square" rtlCol="0">
            <a:spAutoFit/>
          </a:bodyPr>
          <a:lstStyle/>
          <a:p>
            <a:r>
              <a:rPr lang="en-US" sz="2400" dirty="0"/>
              <a:t>class Child : [access specifier] Parent { </a:t>
            </a:r>
            <a:r>
              <a:rPr lang="mr-IN" sz="2400" dirty="0"/>
              <a:t>…</a:t>
            </a:r>
            <a:r>
              <a:rPr lang="en-US" sz="2400" dirty="0"/>
              <a:t> }; </a:t>
            </a:r>
          </a:p>
        </p:txBody>
      </p:sp>
    </p:spTree>
    <p:extLst>
      <p:ext uri="{BB962C8B-B14F-4D97-AF65-F5344CB8AC3E}">
        <p14:creationId xmlns:p14="http://schemas.microsoft.com/office/powerpoint/2010/main" val="10230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A5B3-49EA-0B41-8901-DD9035CD5892}"/>
              </a:ext>
            </a:extLst>
          </p:cNvPr>
          <p:cNvSpPr>
            <a:spLocks noGrp="1"/>
          </p:cNvSpPr>
          <p:nvPr>
            <p:ph type="title"/>
          </p:nvPr>
        </p:nvSpPr>
        <p:spPr/>
        <p:txBody>
          <a:bodyPr/>
          <a:lstStyle/>
          <a:p>
            <a:r>
              <a:rPr lang="en-US" dirty="0"/>
              <a:t>Types of Inheritance (continue)</a:t>
            </a:r>
          </a:p>
        </p:txBody>
      </p:sp>
      <p:sp>
        <p:nvSpPr>
          <p:cNvPr id="3" name="Content Placeholder 2">
            <a:extLst>
              <a:ext uri="{FF2B5EF4-FFF2-40B4-BE49-F238E27FC236}">
                <a16:creationId xmlns:a16="http://schemas.microsoft.com/office/drawing/2014/main" id="{C36F1461-E89E-9F4A-B832-DCCA8F417BED}"/>
              </a:ext>
            </a:extLst>
          </p:cNvPr>
          <p:cNvSpPr>
            <a:spLocks noGrp="1"/>
          </p:cNvSpPr>
          <p:nvPr>
            <p:ph sz="half" idx="1"/>
          </p:nvPr>
        </p:nvSpPr>
        <p:spPr>
          <a:xfrm>
            <a:off x="450911" y="1182762"/>
            <a:ext cx="4038600" cy="5342582"/>
          </a:xfrm>
        </p:spPr>
        <p:txBody>
          <a:bodyPr>
            <a:normAutofit fontScale="92500" lnSpcReduction="10000"/>
          </a:bodyPr>
          <a:lstStyle/>
          <a:p>
            <a:r>
              <a:rPr lang="en-US" dirty="0"/>
              <a:t>With public inheritance</a:t>
            </a:r>
          </a:p>
          <a:p>
            <a:pPr lvl="1"/>
            <a:r>
              <a:rPr lang="en-US" dirty="0"/>
              <a:t>Public members of parent</a:t>
            </a:r>
            <a:br>
              <a:rPr lang="en-US" dirty="0"/>
            </a:br>
            <a:r>
              <a:rPr lang="en-US" dirty="0"/>
              <a:t>become    public   members of child</a:t>
            </a:r>
          </a:p>
          <a:p>
            <a:pPr lvl="1"/>
            <a:r>
              <a:rPr lang="en-US" dirty="0"/>
              <a:t>Protected members of base</a:t>
            </a:r>
            <a:br>
              <a:rPr lang="en-US" dirty="0"/>
            </a:br>
            <a:r>
              <a:rPr lang="en-US" dirty="0"/>
              <a:t>become protected members of child</a:t>
            </a:r>
          </a:p>
          <a:p>
            <a:r>
              <a:rPr lang="en-US" dirty="0"/>
              <a:t>With protected inheritance</a:t>
            </a:r>
          </a:p>
          <a:p>
            <a:pPr lvl="1"/>
            <a:r>
              <a:rPr lang="en-US" dirty="0"/>
              <a:t>Public and protected members of parent</a:t>
            </a:r>
            <a:br>
              <a:rPr lang="en-US" dirty="0"/>
            </a:br>
            <a:r>
              <a:rPr lang="en-US" dirty="0"/>
              <a:t>become protected members of child</a:t>
            </a:r>
          </a:p>
          <a:p>
            <a:r>
              <a:rPr lang="en-US" dirty="0"/>
              <a:t>With private inheritance</a:t>
            </a:r>
          </a:p>
          <a:p>
            <a:pPr lvl="1"/>
            <a:r>
              <a:rPr lang="en-US" dirty="0"/>
              <a:t>Public and protected members of parent</a:t>
            </a:r>
            <a:br>
              <a:rPr lang="en-US" dirty="0"/>
            </a:br>
            <a:r>
              <a:rPr lang="en-US" dirty="0"/>
              <a:t>become    private   members of child</a:t>
            </a:r>
          </a:p>
        </p:txBody>
      </p:sp>
      <p:sp>
        <p:nvSpPr>
          <p:cNvPr id="4" name="Content Placeholder 3">
            <a:extLst>
              <a:ext uri="{FF2B5EF4-FFF2-40B4-BE49-F238E27FC236}">
                <a16:creationId xmlns:a16="http://schemas.microsoft.com/office/drawing/2014/main" id="{BEA05A1B-F6CC-3E4B-A88A-5349F7830E0C}"/>
              </a:ext>
            </a:extLst>
          </p:cNvPr>
          <p:cNvSpPr>
            <a:spLocks noGrp="1"/>
          </p:cNvSpPr>
          <p:nvPr>
            <p:ph sz="half" idx="2"/>
          </p:nvPr>
        </p:nvSpPr>
        <p:spPr/>
        <p:txBody>
          <a:bodyPr>
            <a:normAutofit fontScale="92500" lnSpcReduction="10000"/>
          </a:bodyPr>
          <a:lstStyle/>
          <a:p>
            <a:r>
              <a:rPr lang="en-US" b="1" dirty="0">
                <a:solidFill>
                  <a:srgbClr val="FF0000"/>
                </a:solidFill>
              </a:rPr>
              <a:t>Quick Quiz</a:t>
            </a:r>
          </a:p>
          <a:p>
            <a:endParaRPr lang="en-US" dirty="0"/>
          </a:p>
          <a:p>
            <a:pPr marL="0" indent="0">
              <a:buNone/>
            </a:pPr>
            <a:r>
              <a:rPr lang="en-US" dirty="0"/>
              <a:t>True or false?</a:t>
            </a:r>
          </a:p>
          <a:p>
            <a:endParaRPr lang="en-US" dirty="0"/>
          </a:p>
          <a:p>
            <a:pPr marL="0" indent="0">
              <a:buNone/>
            </a:pPr>
            <a:r>
              <a:rPr lang="en-US" dirty="0"/>
              <a:t>Grand children always have access to protected members of grand parents.</a:t>
            </a:r>
          </a:p>
          <a:p>
            <a:pPr marL="0" indent="0">
              <a:buNone/>
            </a:pPr>
            <a:endParaRPr lang="en-US" dirty="0"/>
          </a:p>
          <a:p>
            <a:pPr marL="0" indent="0">
              <a:buNone/>
            </a:pPr>
            <a:r>
              <a:rPr lang="en-US" dirty="0"/>
              <a:t>False.</a:t>
            </a:r>
          </a:p>
        </p:txBody>
      </p:sp>
      <p:sp>
        <p:nvSpPr>
          <p:cNvPr id="5" name="Footer Placeholder 4">
            <a:extLst>
              <a:ext uri="{FF2B5EF4-FFF2-40B4-BE49-F238E27FC236}">
                <a16:creationId xmlns:a16="http://schemas.microsoft.com/office/drawing/2014/main" id="{4BFF8DE0-00F0-054A-9D45-543C3E3F809F}"/>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196954A0-A1AC-A245-93C0-0FBDA3A78C08}"/>
              </a:ext>
            </a:extLst>
          </p:cNvPr>
          <p:cNvSpPr>
            <a:spLocks noGrp="1"/>
          </p:cNvSpPr>
          <p:nvPr>
            <p:ph type="sldNum" sz="quarter" idx="12"/>
          </p:nvPr>
        </p:nvSpPr>
        <p:spPr/>
        <p:txBody>
          <a:bodyPr/>
          <a:lstStyle/>
          <a:p>
            <a:fld id="{7E8AFECB-488C-4862-A863-69DB259C81CD}" type="slidenum">
              <a:rPr lang="en-AU" smtClean="0"/>
              <a:t>7</a:t>
            </a:fld>
            <a:endParaRPr lang="en-AU"/>
          </a:p>
        </p:txBody>
      </p:sp>
    </p:spTree>
    <p:extLst>
      <p:ext uri="{BB962C8B-B14F-4D97-AF65-F5344CB8AC3E}">
        <p14:creationId xmlns:p14="http://schemas.microsoft.com/office/powerpoint/2010/main" val="34025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8</a:t>
            </a:fld>
            <a:endParaRPr lang="en-AU"/>
          </a:p>
        </p:txBody>
      </p:sp>
      <p:pic>
        <p:nvPicPr>
          <p:cNvPr id="7" name="Picture 2" descr="Screenshot - 170315 - 23:4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7545" y="1161929"/>
            <a:ext cx="7078968" cy="1618999"/>
          </a:xfrm>
          <a:prstGeom prst="rect">
            <a:avLst/>
          </a:prstGeom>
          <a:noFill/>
          <a:ln/>
        </p:spPr>
      </p:pic>
      <p:pic>
        <p:nvPicPr>
          <p:cNvPr id="8" name="Picture 4" descr="Screenshot - 170315 - 23:46:31"/>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1236982" y="2924944"/>
            <a:ext cx="7007426" cy="1656184"/>
          </a:xfrm>
          <a:prstGeom prst="rect">
            <a:avLst/>
          </a:prstGeom>
          <a:noFill/>
          <a:ln/>
        </p:spPr>
      </p:pic>
      <p:pic>
        <p:nvPicPr>
          <p:cNvPr id="9" name="Picture 3" descr="Screenshot - 170315 - 23:46:20"/>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1811516" y="4797152"/>
            <a:ext cx="7080964" cy="1584176"/>
          </a:xfrm>
          <a:noFill/>
          <a:ln/>
        </p:spPr>
      </p:pic>
      <p:sp>
        <p:nvSpPr>
          <p:cNvPr id="3" name="Rectangle 2">
            <a:extLst>
              <a:ext uri="{FF2B5EF4-FFF2-40B4-BE49-F238E27FC236}">
                <a16:creationId xmlns:a16="http://schemas.microsoft.com/office/drawing/2014/main" id="{5CE6C021-DD32-1A4F-B739-120A1FEE940A}"/>
              </a:ext>
            </a:extLst>
          </p:cNvPr>
          <p:cNvSpPr/>
          <p:nvPr/>
        </p:nvSpPr>
        <p:spPr>
          <a:xfrm>
            <a:off x="2339752" y="1821629"/>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6C0BCC-01F3-8F46-A2B9-E255C4D7A097}"/>
              </a:ext>
            </a:extLst>
          </p:cNvPr>
          <p:cNvSpPr/>
          <p:nvPr/>
        </p:nvSpPr>
        <p:spPr>
          <a:xfrm>
            <a:off x="2339752" y="2108449"/>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5E755B-18F5-BF45-91F7-E47A45C45393}"/>
              </a:ext>
            </a:extLst>
          </p:cNvPr>
          <p:cNvSpPr/>
          <p:nvPr/>
        </p:nvSpPr>
        <p:spPr>
          <a:xfrm>
            <a:off x="2339752" y="2420050"/>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9B4FEE-4849-F247-882E-7B211895BAAD}"/>
              </a:ext>
            </a:extLst>
          </p:cNvPr>
          <p:cNvSpPr/>
          <p:nvPr/>
        </p:nvSpPr>
        <p:spPr>
          <a:xfrm>
            <a:off x="4308647" y="1814633"/>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143B57-C6BF-7343-AB7E-EDCCA7033E4F}"/>
              </a:ext>
            </a:extLst>
          </p:cNvPr>
          <p:cNvSpPr/>
          <p:nvPr/>
        </p:nvSpPr>
        <p:spPr>
          <a:xfrm>
            <a:off x="4308647" y="2108962"/>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DAC8473-E082-E043-8810-51020AC8C92F}"/>
              </a:ext>
            </a:extLst>
          </p:cNvPr>
          <p:cNvSpPr/>
          <p:nvPr/>
        </p:nvSpPr>
        <p:spPr>
          <a:xfrm>
            <a:off x="4308647" y="2403291"/>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60C7F6-EA4E-314B-9113-64F9E2B0832B}"/>
              </a:ext>
            </a:extLst>
          </p:cNvPr>
          <p:cNvSpPr/>
          <p:nvPr/>
        </p:nvSpPr>
        <p:spPr>
          <a:xfrm>
            <a:off x="6121152" y="1813864"/>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CF2CCA-5413-814D-8817-6802E9D5BFCD}"/>
              </a:ext>
            </a:extLst>
          </p:cNvPr>
          <p:cNvSpPr/>
          <p:nvPr/>
        </p:nvSpPr>
        <p:spPr>
          <a:xfrm>
            <a:off x="6084168" y="2120006"/>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8D541AD-6455-D249-953A-DC28701F363B}"/>
              </a:ext>
            </a:extLst>
          </p:cNvPr>
          <p:cNvSpPr/>
          <p:nvPr/>
        </p:nvSpPr>
        <p:spPr>
          <a:xfrm>
            <a:off x="6108124" y="2419281"/>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BE50D0F-F5CF-EA4B-909F-4A4776AB0193}"/>
              </a:ext>
            </a:extLst>
          </p:cNvPr>
          <p:cNvSpPr/>
          <p:nvPr/>
        </p:nvSpPr>
        <p:spPr>
          <a:xfrm>
            <a:off x="3129980" y="3608081"/>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8E0CD3-D221-A944-BF23-3444683BD1C0}"/>
              </a:ext>
            </a:extLst>
          </p:cNvPr>
          <p:cNvSpPr/>
          <p:nvPr/>
        </p:nvSpPr>
        <p:spPr>
          <a:xfrm>
            <a:off x="3129980" y="3927971"/>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C3B77A-2EAF-6F4A-B694-063DF2953450}"/>
              </a:ext>
            </a:extLst>
          </p:cNvPr>
          <p:cNvSpPr/>
          <p:nvPr/>
        </p:nvSpPr>
        <p:spPr>
          <a:xfrm>
            <a:off x="3129980" y="4234113"/>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8425D07-E723-6C48-B742-A2FBC3535305}"/>
              </a:ext>
            </a:extLst>
          </p:cNvPr>
          <p:cNvSpPr/>
          <p:nvPr/>
        </p:nvSpPr>
        <p:spPr>
          <a:xfrm>
            <a:off x="5022978" y="3618840"/>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9A1B291-7A0F-A843-B317-B19B8C998E3E}"/>
              </a:ext>
            </a:extLst>
          </p:cNvPr>
          <p:cNvSpPr/>
          <p:nvPr/>
        </p:nvSpPr>
        <p:spPr>
          <a:xfrm>
            <a:off x="5022978" y="3927202"/>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DE86DD4-573D-914C-A8CA-85A1DF79832C}"/>
              </a:ext>
            </a:extLst>
          </p:cNvPr>
          <p:cNvSpPr/>
          <p:nvPr/>
        </p:nvSpPr>
        <p:spPr>
          <a:xfrm>
            <a:off x="5022978" y="4233344"/>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4579BA7-A379-B445-B49E-97F6C15C40DD}"/>
              </a:ext>
            </a:extLst>
          </p:cNvPr>
          <p:cNvSpPr/>
          <p:nvPr/>
        </p:nvSpPr>
        <p:spPr>
          <a:xfrm>
            <a:off x="6915976" y="3616720"/>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7BA537C-100C-5441-B4BA-CBD99F35D9A4}"/>
              </a:ext>
            </a:extLst>
          </p:cNvPr>
          <p:cNvSpPr/>
          <p:nvPr/>
        </p:nvSpPr>
        <p:spPr>
          <a:xfrm>
            <a:off x="6915976" y="3922862"/>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EB91181-6557-6049-97D7-B2590287AA97}"/>
              </a:ext>
            </a:extLst>
          </p:cNvPr>
          <p:cNvSpPr/>
          <p:nvPr/>
        </p:nvSpPr>
        <p:spPr>
          <a:xfrm>
            <a:off x="6915976" y="4233343"/>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A481A9E-7E2B-2C4E-8AE1-8E5E9CAFDAF5}"/>
              </a:ext>
            </a:extLst>
          </p:cNvPr>
          <p:cNvSpPr/>
          <p:nvPr/>
        </p:nvSpPr>
        <p:spPr>
          <a:xfrm>
            <a:off x="3705295" y="5429023"/>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5AA295C-D7B5-E945-94CF-248A5D2EA3A4}"/>
              </a:ext>
            </a:extLst>
          </p:cNvPr>
          <p:cNvSpPr/>
          <p:nvPr/>
        </p:nvSpPr>
        <p:spPr>
          <a:xfrm>
            <a:off x="3705295" y="5723352"/>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C4EFF4-DDF4-B64B-9131-B5D1A187E50D}"/>
              </a:ext>
            </a:extLst>
          </p:cNvPr>
          <p:cNvSpPr/>
          <p:nvPr/>
        </p:nvSpPr>
        <p:spPr>
          <a:xfrm>
            <a:off x="3705295" y="6028440"/>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903A2DE-4B26-8241-B9F4-3264D8B32DFB}"/>
              </a:ext>
            </a:extLst>
          </p:cNvPr>
          <p:cNvSpPr/>
          <p:nvPr/>
        </p:nvSpPr>
        <p:spPr>
          <a:xfrm>
            <a:off x="5701908" y="5429023"/>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51254C5-60EC-284C-962C-13B4A087AED3}"/>
              </a:ext>
            </a:extLst>
          </p:cNvPr>
          <p:cNvSpPr/>
          <p:nvPr/>
        </p:nvSpPr>
        <p:spPr>
          <a:xfrm>
            <a:off x="5701908" y="5735678"/>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DD9B25E-900B-874E-A9A2-60D2633F5E08}"/>
              </a:ext>
            </a:extLst>
          </p:cNvPr>
          <p:cNvSpPr/>
          <p:nvPr/>
        </p:nvSpPr>
        <p:spPr>
          <a:xfrm>
            <a:off x="5701908" y="6028439"/>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700F0E5-6D40-AC4F-A648-B7DF8B078B6C}"/>
              </a:ext>
            </a:extLst>
          </p:cNvPr>
          <p:cNvSpPr/>
          <p:nvPr/>
        </p:nvSpPr>
        <p:spPr>
          <a:xfrm>
            <a:off x="7533560" y="5429023"/>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16F89E5-1839-F74A-B4A7-3C31FBDBFFCA}"/>
              </a:ext>
            </a:extLst>
          </p:cNvPr>
          <p:cNvSpPr/>
          <p:nvPr/>
        </p:nvSpPr>
        <p:spPr>
          <a:xfrm>
            <a:off x="7546513" y="5723351"/>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5F0F1A1-FCF6-E649-8657-E4217B3D5F3E}"/>
              </a:ext>
            </a:extLst>
          </p:cNvPr>
          <p:cNvSpPr/>
          <p:nvPr/>
        </p:nvSpPr>
        <p:spPr>
          <a:xfrm>
            <a:off x="7533560" y="6017679"/>
            <a:ext cx="864096" cy="23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81E2256-F7A4-664F-8AAD-40349818D0F7}"/>
              </a:ext>
            </a:extLst>
          </p:cNvPr>
          <p:cNvSpPr/>
          <p:nvPr/>
        </p:nvSpPr>
        <p:spPr>
          <a:xfrm>
            <a:off x="204690" y="4648051"/>
            <a:ext cx="1606826" cy="78097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What else can you guess?</a:t>
            </a:r>
          </a:p>
        </p:txBody>
      </p:sp>
      <p:sp>
        <p:nvSpPr>
          <p:cNvPr id="38" name="Rectangle 37">
            <a:extLst>
              <a:ext uri="{FF2B5EF4-FFF2-40B4-BE49-F238E27FC236}">
                <a16:creationId xmlns:a16="http://schemas.microsoft.com/office/drawing/2014/main" id="{F26DEE3B-CB3B-D740-9E77-072AFBF83798}"/>
              </a:ext>
            </a:extLst>
          </p:cNvPr>
          <p:cNvSpPr/>
          <p:nvPr/>
        </p:nvSpPr>
        <p:spPr>
          <a:xfrm>
            <a:off x="1" y="5514688"/>
            <a:ext cx="1979712" cy="86663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Hint: protected inheritance vs private inheritance</a:t>
            </a:r>
          </a:p>
        </p:txBody>
      </p:sp>
    </p:spTree>
    <p:extLst>
      <p:ext uri="{BB962C8B-B14F-4D97-AF65-F5344CB8AC3E}">
        <p14:creationId xmlns:p14="http://schemas.microsoft.com/office/powerpoint/2010/main" val="57671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0" nodeType="clickEffect">
                                  <p:stCondLst>
                                    <p:cond delay="0"/>
                                  </p:stCondLst>
                                  <p:childTnLst>
                                    <p:animEffect transition="out" filter="blinds(horizontal)">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0" nodeType="clickEffect">
                                  <p:stCondLst>
                                    <p:cond delay="0"/>
                                  </p:stCondLst>
                                  <p:childTnLst>
                                    <p:animEffect transition="out" filter="blinds(horizontal)">
                                      <p:cBhvr>
                                        <p:cTn id="51" dur="500"/>
                                        <p:tgtEl>
                                          <p:spTgt spid="19"/>
                                        </p:tgtEl>
                                      </p:cBhvr>
                                    </p:animEffect>
                                    <p:set>
                                      <p:cBhvr>
                                        <p:cTn id="52" dur="1" fill="hold">
                                          <p:stCondLst>
                                            <p:cond delay="499"/>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0" nodeType="clickEffect">
                                  <p:stCondLst>
                                    <p:cond delay="0"/>
                                  </p:stCondLst>
                                  <p:childTnLst>
                                    <p:animEffect transition="out" filter="blinds(horizontal)">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0" nodeType="clickEffect">
                                  <p:stCondLst>
                                    <p:cond delay="0"/>
                                  </p:stCondLst>
                                  <p:childTnLst>
                                    <p:animEffect transition="out" filter="blinds(horizontal)">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0" nodeType="clickEffect">
                                  <p:stCondLst>
                                    <p:cond delay="0"/>
                                  </p:stCondLst>
                                  <p:childTnLst>
                                    <p:animEffect transition="out" filter="blinds(horizontal)">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0" nodeType="clickEffect">
                                  <p:stCondLst>
                                    <p:cond delay="0"/>
                                  </p:stCondLst>
                                  <p:childTnLst>
                                    <p:animEffect transition="out" filter="blinds(horizontal)">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0" nodeType="clickEffect">
                                  <p:stCondLst>
                                    <p:cond delay="0"/>
                                  </p:stCondLst>
                                  <p:childTnLst>
                                    <p:animEffect transition="out" filter="blinds(horizontal)">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0" nodeType="clickEffect">
                                  <p:stCondLst>
                                    <p:cond delay="0"/>
                                  </p:stCondLst>
                                  <p:childTnLst>
                                    <p:animEffect transition="out" filter="blinds(horizontal)">
                                      <p:cBhvr>
                                        <p:cTn id="81" dur="500"/>
                                        <p:tgtEl>
                                          <p:spTgt spid="25"/>
                                        </p:tgtEl>
                                      </p:cBhvr>
                                    </p:animEffect>
                                    <p:set>
                                      <p:cBhvr>
                                        <p:cTn id="82" dur="1" fill="hold">
                                          <p:stCondLst>
                                            <p:cond delay="499"/>
                                          </p:stCondLst>
                                        </p:cTn>
                                        <p:tgtEl>
                                          <p:spTgt spid="2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0" nodeType="clickEffect">
                                  <p:stCondLst>
                                    <p:cond delay="0"/>
                                  </p:stCondLst>
                                  <p:childTnLst>
                                    <p:animEffect transition="out" filter="blinds(horizontal)">
                                      <p:cBhvr>
                                        <p:cTn id="86" dur="500"/>
                                        <p:tgtEl>
                                          <p:spTgt spid="26"/>
                                        </p:tgtEl>
                                      </p:cBhvr>
                                    </p:animEffect>
                                    <p:set>
                                      <p:cBhvr>
                                        <p:cTn id="87" dur="1" fill="hold">
                                          <p:stCondLst>
                                            <p:cond delay="499"/>
                                          </p:stCondLst>
                                        </p:cTn>
                                        <p:tgtEl>
                                          <p:spTgt spid="2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0" nodeType="clickEffect">
                                  <p:stCondLst>
                                    <p:cond delay="0"/>
                                  </p:stCondLst>
                                  <p:childTnLst>
                                    <p:animEffect transition="out" filter="blinds(horizontal)">
                                      <p:cBhvr>
                                        <p:cTn id="91" dur="500"/>
                                        <p:tgtEl>
                                          <p:spTgt spid="27"/>
                                        </p:tgtEl>
                                      </p:cBhvr>
                                    </p:animEffect>
                                    <p:set>
                                      <p:cBhvr>
                                        <p:cTn id="92" dur="1" fill="hold">
                                          <p:stCondLst>
                                            <p:cond delay="499"/>
                                          </p:stCondLst>
                                        </p:cTn>
                                        <p:tgtEl>
                                          <p:spTgt spid="2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0" nodeType="clickEffect">
                                  <p:stCondLst>
                                    <p:cond delay="0"/>
                                  </p:stCondLst>
                                  <p:childTnLst>
                                    <p:animEffect transition="out" filter="blinds(horizontal)">
                                      <p:cBhvr>
                                        <p:cTn id="96" dur="500"/>
                                        <p:tgtEl>
                                          <p:spTgt spid="28"/>
                                        </p:tgtEl>
                                      </p:cBhvr>
                                    </p:animEffect>
                                    <p:set>
                                      <p:cBhvr>
                                        <p:cTn id="97" dur="1" fill="hold">
                                          <p:stCondLst>
                                            <p:cond delay="499"/>
                                          </p:stCondLst>
                                        </p:cTn>
                                        <p:tgtEl>
                                          <p:spTgt spid="2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0" nodeType="clickEffect">
                                  <p:stCondLst>
                                    <p:cond delay="0"/>
                                  </p:stCondLst>
                                  <p:childTnLst>
                                    <p:animEffect transition="out" filter="blinds(horizontal)">
                                      <p:cBhvr>
                                        <p:cTn id="101" dur="500"/>
                                        <p:tgtEl>
                                          <p:spTgt spid="29"/>
                                        </p:tgtEl>
                                      </p:cBhvr>
                                    </p:animEffect>
                                    <p:set>
                                      <p:cBhvr>
                                        <p:cTn id="102" dur="1" fill="hold">
                                          <p:stCondLst>
                                            <p:cond delay="499"/>
                                          </p:stCondLst>
                                        </p:cTn>
                                        <p:tgtEl>
                                          <p:spTgt spid="2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xit" presetSubtype="10" fill="hold" grpId="0" nodeType="clickEffect">
                                  <p:stCondLst>
                                    <p:cond delay="0"/>
                                  </p:stCondLst>
                                  <p:childTnLst>
                                    <p:animEffect transition="out" filter="blinds(horizontal)">
                                      <p:cBhvr>
                                        <p:cTn id="106" dur="500"/>
                                        <p:tgtEl>
                                          <p:spTgt spid="30"/>
                                        </p:tgtEl>
                                      </p:cBhvr>
                                    </p:animEffect>
                                    <p:set>
                                      <p:cBhvr>
                                        <p:cTn id="107" dur="1" fill="hold">
                                          <p:stCondLst>
                                            <p:cond delay="499"/>
                                          </p:stCondLst>
                                        </p:cTn>
                                        <p:tgtEl>
                                          <p:spTgt spid="30"/>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0" nodeType="clickEffect">
                                  <p:stCondLst>
                                    <p:cond delay="0"/>
                                  </p:stCondLst>
                                  <p:childTnLst>
                                    <p:animEffect transition="out" filter="blinds(horizontal)">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0" nodeType="clickEffect">
                                  <p:stCondLst>
                                    <p:cond delay="0"/>
                                  </p:stCondLst>
                                  <p:childTnLst>
                                    <p:animEffect transition="out" filter="blinds(horizontal)">
                                      <p:cBhvr>
                                        <p:cTn id="116" dur="500"/>
                                        <p:tgtEl>
                                          <p:spTgt spid="32"/>
                                        </p:tgtEl>
                                      </p:cBhvr>
                                    </p:animEffect>
                                    <p:set>
                                      <p:cBhvr>
                                        <p:cTn id="117" dur="1" fill="hold">
                                          <p:stCondLst>
                                            <p:cond delay="499"/>
                                          </p:stCondLst>
                                        </p:cTn>
                                        <p:tgtEl>
                                          <p:spTgt spid="3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grpId="0" nodeType="clickEffect">
                                  <p:stCondLst>
                                    <p:cond delay="0"/>
                                  </p:stCondLst>
                                  <p:childTnLst>
                                    <p:animEffect transition="out" filter="blinds(horizontal)">
                                      <p:cBhvr>
                                        <p:cTn id="121" dur="500"/>
                                        <p:tgtEl>
                                          <p:spTgt spid="33"/>
                                        </p:tgtEl>
                                      </p:cBhvr>
                                    </p:animEffect>
                                    <p:set>
                                      <p:cBhvr>
                                        <p:cTn id="122" dur="1" fill="hold">
                                          <p:stCondLst>
                                            <p:cond delay="499"/>
                                          </p:stCondLst>
                                        </p:cTn>
                                        <p:tgtEl>
                                          <p:spTgt spid="3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xit" presetSubtype="10" fill="hold" grpId="0" nodeType="clickEffect">
                                  <p:stCondLst>
                                    <p:cond delay="0"/>
                                  </p:stCondLst>
                                  <p:childTnLst>
                                    <p:animEffect transition="out" filter="blinds(horizontal)">
                                      <p:cBhvr>
                                        <p:cTn id="126" dur="500"/>
                                        <p:tgtEl>
                                          <p:spTgt spid="34"/>
                                        </p:tgtEl>
                                      </p:cBhvr>
                                    </p:animEffect>
                                    <p:set>
                                      <p:cBhvr>
                                        <p:cTn id="127" dur="1" fill="hold">
                                          <p:stCondLst>
                                            <p:cond delay="499"/>
                                          </p:stCondLst>
                                        </p:cTn>
                                        <p:tgtEl>
                                          <p:spTgt spid="3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xit" presetSubtype="10" fill="hold" grpId="0" nodeType="clickEffect">
                                  <p:stCondLst>
                                    <p:cond delay="0"/>
                                  </p:stCondLst>
                                  <p:childTnLst>
                                    <p:animEffect transition="out" filter="blinds(horizontal)">
                                      <p:cBhvr>
                                        <p:cTn id="131" dur="500"/>
                                        <p:tgtEl>
                                          <p:spTgt spid="35"/>
                                        </p:tgtEl>
                                      </p:cBhvr>
                                    </p:animEffect>
                                    <p:set>
                                      <p:cBhvr>
                                        <p:cTn id="132" dur="1" fill="hold">
                                          <p:stCondLst>
                                            <p:cond delay="499"/>
                                          </p:stCondLst>
                                        </p:cTn>
                                        <p:tgtEl>
                                          <p:spTgt spid="35"/>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0" nodeType="clickEffect">
                                  <p:stCondLst>
                                    <p:cond delay="0"/>
                                  </p:stCondLst>
                                  <p:childTnLst>
                                    <p:animEffect transition="out" filter="blinds(horizontal)">
                                      <p:cBhvr>
                                        <p:cTn id="136" dur="500"/>
                                        <p:tgtEl>
                                          <p:spTgt spid="36"/>
                                        </p:tgtEl>
                                      </p:cBhvr>
                                    </p:animEffect>
                                    <p:set>
                                      <p:cBhvr>
                                        <p:cTn id="137" dur="1" fill="hold">
                                          <p:stCondLst>
                                            <p:cond delay="499"/>
                                          </p:stCondLst>
                                        </p:cTn>
                                        <p:tgtEl>
                                          <p:spTgt spid="36"/>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blinds(horizontal)">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38"/>
                                        </p:tgtEl>
                                        <p:attrNameLst>
                                          <p:attrName>style.visibility</p:attrName>
                                        </p:attrNameLst>
                                      </p:cBhvr>
                                      <p:to>
                                        <p:strVal val="visible"/>
                                      </p:to>
                                    </p:set>
                                    <p:animEffect transition="in" filter="blinds(horizontal)">
                                      <p:cBhvr>
                                        <p:cTn id="1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some points</a:t>
            </a:r>
          </a:p>
        </p:txBody>
      </p:sp>
      <p:sp>
        <p:nvSpPr>
          <p:cNvPr id="3" name="Content Placeholder 2"/>
          <p:cNvSpPr>
            <a:spLocks noGrp="1"/>
          </p:cNvSpPr>
          <p:nvPr>
            <p:ph sz="half" idx="1"/>
          </p:nvPr>
        </p:nvSpPr>
        <p:spPr>
          <a:xfrm>
            <a:off x="457200" y="1412776"/>
            <a:ext cx="8229600" cy="4713387"/>
          </a:xfrm>
        </p:spPr>
        <p:txBody>
          <a:bodyPr/>
          <a:lstStyle/>
          <a:p>
            <a:r>
              <a:rPr lang="en-US" dirty="0"/>
              <a:t>Regardless of access specifier:</a:t>
            </a:r>
          </a:p>
          <a:p>
            <a:pPr lvl="1"/>
            <a:r>
              <a:rPr lang="en-US" dirty="0"/>
              <a:t>The derived class inherits access to all public and protected members from the base class</a:t>
            </a:r>
          </a:p>
          <a:p>
            <a:pPr lvl="1"/>
            <a:r>
              <a:rPr lang="en-US" dirty="0"/>
              <a:t>The derived class has no access to the private members of the base class</a:t>
            </a:r>
          </a:p>
          <a:p>
            <a:pPr lvl="1"/>
            <a:r>
              <a:rPr lang="en-US" dirty="0"/>
              <a:t>The </a:t>
            </a:r>
            <a:r>
              <a:rPr lang="en-US" b="1" dirty="0"/>
              <a:t>constructors and destructors </a:t>
            </a:r>
            <a:r>
              <a:rPr lang="en-US" dirty="0"/>
              <a:t>of the base class are </a:t>
            </a:r>
            <a:r>
              <a:rPr lang="en-US" b="1" dirty="0"/>
              <a:t>not</a:t>
            </a:r>
            <a:r>
              <a:rPr lang="en-US" dirty="0"/>
              <a:t> members and therefore are not inherited</a:t>
            </a:r>
          </a:p>
          <a:p>
            <a:pPr lvl="1"/>
            <a:r>
              <a:rPr lang="en-US" dirty="0"/>
              <a:t>The </a:t>
            </a:r>
            <a:r>
              <a:rPr lang="en-US" b="1" dirty="0"/>
              <a:t>assignment operator</a:t>
            </a:r>
            <a:r>
              <a:rPr lang="en-US" dirty="0"/>
              <a:t>, while inherited, is hidden and can </a:t>
            </a:r>
            <a:r>
              <a:rPr lang="en-US" b="1" dirty="0"/>
              <a:t>not</a:t>
            </a:r>
            <a:r>
              <a:rPr lang="en-US" dirty="0"/>
              <a:t> be accessed.</a:t>
            </a:r>
          </a:p>
          <a:p>
            <a:pPr lvl="1"/>
            <a:r>
              <a:rPr lang="en-US" dirty="0"/>
              <a:t>The </a:t>
            </a:r>
            <a:r>
              <a:rPr lang="en-US" b="1" dirty="0"/>
              <a:t>friend</a:t>
            </a:r>
            <a:r>
              <a:rPr lang="en-US" dirty="0"/>
              <a:t> functions and classes of the base class are </a:t>
            </a:r>
            <a:r>
              <a:rPr lang="en-US" b="1" dirty="0"/>
              <a:t>not</a:t>
            </a:r>
            <a:r>
              <a:rPr lang="en-US" dirty="0"/>
              <a:t> inherited</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t>9</a:t>
            </a:fld>
            <a:endParaRPr lang="en-AU"/>
          </a:p>
        </p:txBody>
      </p:sp>
    </p:spTree>
    <p:extLst>
      <p:ext uri="{BB962C8B-B14F-4D97-AF65-F5344CB8AC3E}">
        <p14:creationId xmlns:p14="http://schemas.microsoft.com/office/powerpoint/2010/main" val="9117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Course name]  Expectations &amp;amp; Roles&amp;quot;&quot;/&gt;&lt;property id=&quot;20307&quot; value=&quot;262&quot;/&gt;&lt;/object&gt;&lt;object type=&quot;3&quot; unique_id=&quot;10005&quot;&gt;&lt;property id=&quot;20148&quot; value=&quot;5&quot;/&gt;&lt;property id=&quot;20300&quot; value=&quot;Slide 2 - &amp;quot;Welcome&amp;quot;&quot;/&gt;&lt;property id=&quot;20307&quot; value=&quot;263&quot;/&gt;&lt;/object&gt;&lt;object type=&quot;3&quot; unique_id=&quot;10006&quot;&gt;&lt;property id=&quot;20148&quot; value=&quot;5&quot;/&gt;&lt;property id=&quot;20300&quot; value=&quot;Slide 3 - &amp;quot;Teaching Staff&amp;quot;&quot;/&gt;&lt;property id=&quot;20307&quot; value=&quot;297&quot;/&gt;&lt;/object&gt;&lt;object type=&quot;3&quot; unique_id=&quot;10007&quot;&gt;&lt;property id=&quot;20148&quot; value=&quot;5&quot;/&gt;&lt;property id=&quot;20300&quot; value=&quot;Slide 4 - &amp;quot;Course organisation&amp;quot;&quot;/&gt;&lt;property id=&quot;20307&quot; value=&quot;287&quot;/&gt;&lt;/object&gt;&lt;object type=&quot;3&quot; unique_id=&quot;10008&quot;&gt;&lt;property id=&quot;20148&quot; value=&quot;5&quot;/&gt;&lt;property id=&quot;20300&quot; value=&quot;Slide 5 - &amp;quot;&amp;lt;name of course&amp;gt; &amp;quot;&quot;/&gt;&lt;property id=&quot;20307&quot; value=&quot;264&quot;/&gt;&lt;/object&gt;&lt;object type=&quot;3&quot; unique_id=&quot;10009&quot;&gt;&lt;property id=&quot;20148&quot; value=&quot;5&quot;/&gt;&lt;property id=&quot;20300&quot; value=&quot;Slide 6 - &amp;quot;Face to Face&amp;quot;&quot;/&gt;&lt;property id=&quot;20307&quot; value=&quot;298&quot;/&gt;&lt;/object&gt;&lt;object type=&quot;3&quot; unique_id=&quot;10010&quot;&gt;&lt;property id=&quot;20148&quot; value=&quot;5&quot;/&gt;&lt;property id=&quot;20300&quot; value=&quot;Slide 7 - &amp;quot;MyUni: online component&amp;quot;&quot;/&gt;&lt;property id=&quot;20307&quot; value=&quot;265&quot;/&gt;&lt;/object&gt;&lt;object type=&quot;3&quot; unique_id=&quot;10011&quot;&gt;&lt;property id=&quot;20148&quot; value=&quot;5&quot;/&gt;&lt;property id=&quot;20300&quot; value=&quot;Slide 8 - &amp;quot;Assessment&amp;quot;&quot;/&gt;&lt;property id=&quot;20307&quot; value=&quot;288&quot;/&gt;&lt;/object&gt;&lt;object type=&quot;3&quot; unique_id=&quot;10012&quot;&gt;&lt;property id=&quot;20148&quot; value=&quot;5&quot;/&gt;&lt;property id=&quot;20300&quot; value=&quot;Slide 9 - &amp;quot;Assessment&amp;quot;&quot;/&gt;&lt;property id=&quot;20307&quot; value=&quot;266&quot;/&gt;&lt;/object&gt;&lt;object type=&quot;3&quot; unique_id=&quot;10013&quot;&gt;&lt;property id=&quot;20148&quot; value=&quot;5&quot;/&gt;&lt;property id=&quot;20300&quot; value=&quot;Slide 10 - &amp;quot;How to submit your online assessments&amp;quot;&quot;/&gt;&lt;property id=&quot;20307&quot; value=&quot;267&quot;/&gt;&lt;/object&gt;&lt;object type=&quot;3&quot; unique_id=&quot;10014&quot;&gt;&lt;property id=&quot;20148&quot; value=&quot;5&quot;/&gt;&lt;property id=&quot;20300&quot; value=&quot;Slide 11 - &amp;quot;Problems with submitting your assignments online &amp;quot;&quot;/&gt;&lt;property id=&quot;20307&quot; value=&quot;269&quot;/&gt;&lt;/object&gt;&lt;object type=&quot;3&quot; unique_id=&quot;10015&quot;&gt;&lt;property id=&quot;20148&quot; value=&quot;5&quot;/&gt;&lt;property id=&quot;20300&quot; value=&quot;Slide 12 - &amp;quot;Late Submissions&amp;quot;&quot;/&gt;&lt;property id=&quot;20307&quot; value=&quot;268&quot;/&gt;&lt;/object&gt;&lt;object type=&quot;3&quot; unique_id=&quot;10016&quot;&gt;&lt;property id=&quot;20148&quot; value=&quot;5&quot;/&gt;&lt;property id=&quot;20300&quot; value=&quot;Slide 13 - &amp;quot;Participation in Discussion Forums&amp;quot;&quot;/&gt;&lt;property id=&quot;20307&quot; value=&quot;299&quot;/&gt;&lt;/object&gt;&lt;object type=&quot;3&quot; unique_id=&quot;10017&quot;&gt;&lt;property id=&quot;20148&quot; value=&quot;5&quot;/&gt;&lt;property id=&quot;20300&quot; value=&quot;Slide 14 - &amp;quot;Participation in Discussion Forums&amp;quot;&quot;/&gt;&lt;property id=&quot;20307&quot; value=&quot;272&quot;/&gt;&lt;/object&gt;&lt;object type=&quot;3&quot; unique_id=&quot;10018&quot;&gt;&lt;property id=&quot;20148&quot; value=&quot;5&quot;/&gt;&lt;property id=&quot;20300&quot; value=&quot;Slide 15 - &amp;quot;Example rubric for discussion board assessment&amp;quot;&quot;/&gt;&lt;property id=&quot;20307&quot; value=&quot;273&quot;/&gt;&lt;/object&gt;&lt;object type=&quot;3&quot; unique_id=&quot;10019&quot;&gt;&lt;property id=&quot;20148&quot; value=&quot;5&quot;/&gt;&lt;property id=&quot;20300&quot; value=&quot;Slide 16 - &amp;quot;Course &amp;amp; Assessment questions: Q&amp;amp;A Discussion Board &amp;quot;&quot;/&gt;&lt;property id=&quot;20307&quot; value=&quot;289&quot;/&gt;&lt;/object&gt;&lt;object type=&quot;3&quot; unique_id=&quot;10020&quot;&gt;&lt;property id=&quot;20148&quot; value=&quot;5&quot;/&gt;&lt;property id=&quot;20300&quot; value=&quot;Slide 17 - &amp;quot;Questions &amp;amp; Answers&amp;quot;&quot;/&gt;&lt;property id=&quot;20307&quot; value=&quot;270&quot;/&gt;&lt;/object&gt;&lt;object type=&quot;3&quot; unique_id=&quot;10021&quot;&gt;&lt;property id=&quot;20148&quot; value=&quot;5&quot;/&gt;&lt;property id=&quot;20300&quot; value=&quot;Slide 18 - &amp;quot;Netiquette &amp;quot;&quot;/&gt;&lt;property id=&quot;20307&quot; value=&quot;271&quot;/&gt;&lt;/object&gt;&lt;object type=&quot;3&quot; unique_id=&quot;10022&quot;&gt;&lt;property id=&quot;20148&quot; value=&quot;5&quot;/&gt;&lt;property id=&quot;20300&quot; value=&quot;Slide 19 - &amp;quot;Learning Support&amp;quot;&quot;/&gt;&lt;property id=&quot;20307&quot; value=&quot;290&quot;/&gt;&lt;/object&gt;&lt;object type=&quot;3&quot; unique_id=&quot;10023&quot;&gt;&lt;property id=&quot;20148&quot; value=&quot;5&quot;/&gt;&lt;property id=&quot;20300&quot; value=&quot;Slide 20 - &amp;quot;University Library &amp;quot;&quot;/&gt;&lt;property id=&quot;20307&quot; value=&quot;274&quot;/&gt;&lt;/object&gt;&lt;object type=&quot;3&quot; unique_id=&quot;10024&quot;&gt;&lt;property id=&quot;20148&quot; value=&quot;5&quot;/&gt;&lt;property id=&quot;20300&quot; value=&quot;Slide 21 - &amp;quot;Academic Writing: The Writing Centre&amp;quot;&quot;/&gt;&lt;property id=&quot;20307&quot; value=&quot;276&quot;/&gt;&lt;/object&gt;&lt;object type=&quot;3&quot; unique_id=&quot;10025&quot;&gt;&lt;property id=&quot;20148&quot; value=&quot;5&quot;/&gt;&lt;property id=&quot;20300&quot; value=&quot;Slide 22 - &amp;quot;Academic Skills&amp;quot;&quot;/&gt;&lt;property id=&quot;20307&quot; value=&quot;295&quot;/&gt;&lt;/object&gt;&lt;object type=&quot;3&quot; unique_id=&quot;10026&quot;&gt;&lt;property id=&quot;20148&quot; value=&quot;5&quot;/&gt;&lt;property id=&quot;20300&quot; value=&quot;Slide 23 - &amp;quot;English for Uni&amp;quot;&quot;/&gt;&lt;property id=&quot;20307&quot; value=&quot;279&quot;/&gt;&lt;/object&gt;&lt;object type=&quot;3&quot; unique_id=&quot;10027&quot;&gt;&lt;property id=&quot;20148&quot; value=&quot;5&quot;/&gt;&lt;property id=&quot;20300&quot; value=&quot;Slide 24 - &amp;quot;The Maths Learning Centre&amp;quot;&quot;/&gt;&lt;property id=&quot;20307&quot; value=&quot;278&quot;/&gt;&lt;/object&gt;&lt;object type=&quot;3&quot; unique_id=&quot;10028&quot;&gt;&lt;property id=&quot;20148&quot; value=&quot;5&quot;/&gt;&lt;property id=&quot;20300&quot; value=&quot;Slide 25 - &amp;quot;Academic Integrity&amp;quot;&quot;/&gt;&lt;property id=&quot;20307&quot; value=&quot;291&quot;/&gt;&lt;/object&gt;&lt;object type=&quot;3&quot; unique_id=&quot;10029&quot;&gt;&lt;property id=&quot;20148&quot; value=&quot;5&quot;/&gt;&lt;property id=&quot;20300&quot; value=&quot;Slide 26 - &amp;quot;Academic Integrity&amp;quot;&quot;/&gt;&lt;property id=&quot;20307&quot; value=&quot;275&quot;/&gt;&lt;/object&gt;&lt;object type=&quot;3&quot; unique_id=&quot;10030&quot;&gt;&lt;property id=&quot;20148&quot; value=&quot;5&quot;/&gt;&lt;property id=&quot;20300&quot; value=&quot;Slide 27 - &amp;quot;Student Support &amp;amp; Resources&amp;quot;&quot;/&gt;&lt;property id=&quot;20307&quot; value=&quot;292&quot;/&gt;&lt;/object&gt;&lt;object type=&quot;3&quot; unique_id=&quot;10031&quot;&gt;&lt;property id=&quot;20148&quot; value=&quot;5&quot;/&gt;&lt;property id=&quot;20300&quot; value=&quot;Slide 28 - &amp;quot;‘Digital Toolkit’ MyUni course&amp;quot;&quot;/&gt;&lt;property id=&quot;20307&quot; value=&quot;280&quot;/&gt;&lt;/object&gt;&lt;object type=&quot;3&quot; unique_id=&quot;10032&quot;&gt;&lt;property id=&quot;20148&quot; value=&quot;5&quot;/&gt;&lt;property id=&quot;20300&quot; value=&quot;Slide 29 - &amp;quot;Getting HELP in the Faculty&amp;quot;&quot;/&gt;&lt;property id=&quot;20307&quot; value=&quot;293&quot;/&gt;&lt;/object&gt;&lt;object type=&quot;3&quot; unique_id=&quot;10033&quot;&gt;&lt;property id=&quot;20148&quot; value=&quot;5&quot;/&gt;&lt;property id=&quot;20300&quot; value=&quot;Slide 30 - &amp;quot;MyUni Support&amp;quot;&quot;/&gt;&lt;property id=&quot;20307&quot; value=&quot;294&quot;/&gt;&lt;/object&gt;&lt;object type=&quot;3&quot; unique_id=&quot;10034&quot;&gt;&lt;property id=&quot;20148&quot; value=&quot;5&quot;/&gt;&lt;property id=&quot;20300&quot; value=&quot;Slide 31 - &amp;quot;We hope you enjoy this course&amp;quot;&quot;/&gt;&lt;property id=&quot;20307&quot; value=&quot;283&quot;/&gt;&lt;/object&gt;&lt;/object&gt;&lt;object type=&quot;8&quot; unique_id=&quot;10068&quot;&gt;&lt;/object&gt;&lt;/object&gt;&lt;/database&gt;"/>
  <p:tag name="SECTOMILLISECCONVERTED" val="1"/>
</p:tagLst>
</file>

<file path=ppt/theme/theme1.xml><?xml version="1.0" encoding="utf-8"?>
<a:theme xmlns:a="http://schemas.openxmlformats.org/drawingml/2006/main" name="UoA_PPT2">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UoA_PPT2.potx</Template>
  <TotalTime>26017</TotalTime>
  <Words>1607</Words>
  <Application>Microsoft Macintosh PowerPoint</Application>
  <PresentationFormat>On-screen Show (4:3)</PresentationFormat>
  <Paragraphs>270</Paragraphs>
  <Slides>24</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Courier</vt:lpstr>
      <vt:lpstr>Georgia</vt:lpstr>
      <vt:lpstr>Lucida Grande</vt:lpstr>
      <vt:lpstr>UoA_PPT2</vt:lpstr>
      <vt:lpstr>COMP SCI 1103/2103 Algorithm Design &amp; Data Structure  More about Inheritance</vt:lpstr>
      <vt:lpstr>Previously on ADDS</vt:lpstr>
      <vt:lpstr>Example</vt:lpstr>
      <vt:lpstr>Access Specifiers</vt:lpstr>
      <vt:lpstr>Access Specifiers</vt:lpstr>
      <vt:lpstr>Access Specifier on Inheritance</vt:lpstr>
      <vt:lpstr>Types of Inheritance (continue)</vt:lpstr>
      <vt:lpstr>Types of Inheritance</vt:lpstr>
      <vt:lpstr>Inheritance: some points</vt:lpstr>
      <vt:lpstr>Motivation for friends</vt:lpstr>
      <vt:lpstr>Friend</vt:lpstr>
      <vt:lpstr>Friend Class</vt:lpstr>
      <vt:lpstr>Friend</vt:lpstr>
      <vt:lpstr>Overloading</vt:lpstr>
      <vt:lpstr>Overloading Operators</vt:lpstr>
      <vt:lpstr>Friends and operators</vt:lpstr>
      <vt:lpstr>Multiple Inheritance</vt:lpstr>
      <vt:lpstr>Multiple Inheritance</vt:lpstr>
      <vt:lpstr>Example</vt:lpstr>
      <vt:lpstr>Using virtual</vt:lpstr>
      <vt:lpstr>Example</vt:lpstr>
      <vt:lpstr>Multiple Inheritance</vt:lpstr>
      <vt:lpstr>Summary</vt:lpstr>
      <vt:lpstr>PowerPoint Presentation</vt:lpstr>
    </vt:vector>
  </TitlesOfParts>
  <Company>The University of Adelaide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a1013432</dc:creator>
  <cp:lastModifiedBy>Cheryl Pope</cp:lastModifiedBy>
  <cp:revision>246</cp:revision>
  <cp:lastPrinted>2020-08-02T05:49:07Z</cp:lastPrinted>
  <dcterms:created xsi:type="dcterms:W3CDTF">2012-09-13T03:45:37Z</dcterms:created>
  <dcterms:modified xsi:type="dcterms:W3CDTF">2020-08-08T12:35:20Z</dcterms:modified>
</cp:coreProperties>
</file>