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3" r:id="rId3"/>
    <p:sldId id="305" r:id="rId4"/>
    <p:sldId id="307" r:id="rId5"/>
    <p:sldId id="306" r:id="rId6"/>
    <p:sldId id="289" r:id="rId7"/>
    <p:sldId id="290" r:id="rId8"/>
    <p:sldId id="291" r:id="rId9"/>
    <p:sldId id="292" r:id="rId10"/>
    <p:sldId id="300" r:id="rId11"/>
    <p:sldId id="294" r:id="rId12"/>
    <p:sldId id="295" r:id="rId13"/>
    <p:sldId id="304" r:id="rId14"/>
    <p:sldId id="296" r:id="rId15"/>
    <p:sldId id="297" r:id="rId16"/>
    <p:sldId id="303" r:id="rId17"/>
    <p:sldId id="301" r:id="rId18"/>
    <p:sldId id="302" r:id="rId19"/>
    <p:sldId id="298" r:id="rId20"/>
    <p:sldId id="283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0060A8"/>
    <a:srgbClr val="FF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 autoAdjust="0"/>
    <p:restoredTop sz="87149" autoAdjust="0"/>
  </p:normalViewPr>
  <p:slideViewPr>
    <p:cSldViewPr>
      <p:cViewPr varScale="1">
        <p:scale>
          <a:sx n="107" d="100"/>
          <a:sy n="107" d="100"/>
        </p:scale>
        <p:origin x="11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381" y="-10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t>8/8/20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17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t>8/8/20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0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Save as</a:t>
            </a:r>
            <a:r>
              <a:rPr lang="en-US" baseline="0" dirty="0"/>
              <a:t> a PowerPoint Show and upload to your MyUni course.</a:t>
            </a:r>
          </a:p>
          <a:p>
            <a:endParaRPr lang="en-US" sz="1400" b="1" i="1" baseline="0" dirty="0"/>
          </a:p>
          <a:p>
            <a:r>
              <a:rPr lang="en-US" sz="1400" b="1" i="1" baseline="0" dirty="0"/>
              <a:t>Before you upload the PPS customise slides and indicate where students will find them.</a:t>
            </a: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79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07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Late/dynamic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4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compiler makes the decision during compilation</a:t>
            </a:r>
          </a:p>
          <a:p>
            <a:endParaRPr lang="en-US" baseline="0" dirty="0"/>
          </a:p>
          <a:p>
            <a:r>
              <a:rPr lang="en-US" baseline="0" dirty="0"/>
              <a:t>Matching a function signature and binding a function implementation are two separate issues. The declared type of the variable decides which function to match at compile time. The compiler finds a matching function according to parameter type, number of parameters and the order of the parameters.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78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functions are the way </a:t>
            </a:r>
            <a:r>
              <a:rPr lang="en-US" dirty="0" err="1"/>
              <a:t>c++</a:t>
            </a:r>
            <a:r>
              <a:rPr lang="en-US" dirty="0"/>
              <a:t> provides late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92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virtual function is one that,</a:t>
            </a:r>
            <a:r>
              <a:rPr lang="en-US" baseline="0" dirty="0"/>
              <a:t> in some sense, may be used before it is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63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aseline="0" dirty="0"/>
              <a:t> : must have different parameter lists. The compiler makes the decision based on the arguments used</a:t>
            </a:r>
          </a:p>
          <a:p>
            <a:endParaRPr lang="en-US" baseline="0" dirty="0"/>
          </a:p>
          <a:p>
            <a:r>
              <a:rPr lang="en-US" baseline="0" dirty="0"/>
              <a:t>Redefined : compiler decides based on the static type of the object reference rather the actual type of the object</a:t>
            </a:r>
          </a:p>
          <a:p>
            <a:endParaRPr lang="en-US" baseline="0" dirty="0"/>
          </a:p>
          <a:p>
            <a:r>
              <a:rPr lang="en-US" baseline="0" dirty="0"/>
              <a:t>Overridden: redefining a virtual function in a derived class is called overriding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89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compiler and the run-time environment</a:t>
            </a:r>
            <a:r>
              <a:rPr lang="en-US" baseline="0" dirty="0"/>
              <a:t> need to do much more work for virtual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1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it is legal to assign a derived class object</a:t>
            </a:r>
            <a:r>
              <a:rPr lang="en-US" baseline="0" dirty="0"/>
              <a:t> to a base class variable, the assignment slices off data.</a:t>
            </a:r>
          </a:p>
          <a:p>
            <a:endParaRPr lang="en-US" baseline="0" dirty="0"/>
          </a:p>
          <a:p>
            <a:r>
              <a:rPr lang="en-US" baseline="0" dirty="0"/>
              <a:t>Any data members and functions only in the derived class will be lost or </a:t>
            </a:r>
            <a:r>
              <a:rPr lang="en-US" baseline="0" dirty="0" err="1"/>
              <a:t>unvavilable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8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941169"/>
            <a:ext cx="7772400" cy="720080"/>
          </a:xfrm>
        </p:spPr>
        <p:txBody>
          <a:bodyPr>
            <a:normAutofit/>
          </a:bodyPr>
          <a:lstStyle>
            <a:lvl1pPr algn="r">
              <a:defRPr sz="3400">
                <a:solidFill>
                  <a:srgbClr val="0060A8"/>
                </a:solidFill>
                <a:latin typeface="Georgia" pitchFamily="18" charset="0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534272"/>
            <a:ext cx="6400800" cy="40689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80828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-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9" name="Picture 8" descr="UoA_logo_vert_cmyk_midbg.png"/>
          <p:cNvPicPr/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10772" y="318199"/>
            <a:ext cx="1107584" cy="821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869161"/>
            <a:ext cx="8964488" cy="1440159"/>
          </a:xfrm>
        </p:spPr>
        <p:txBody>
          <a:bodyPr>
            <a:normAutofit/>
          </a:bodyPr>
          <a:lstStyle/>
          <a:p>
            <a:r>
              <a:rPr lang="en-AU" sz="2700" dirty="0"/>
              <a:t>COMP SCI 1103/2103 Algorithm Design &amp; Data Structure</a:t>
            </a:r>
            <a:r>
              <a:rPr lang="en-AU" dirty="0"/>
              <a:t> </a:t>
            </a:r>
            <a:br>
              <a:rPr lang="en-AU" dirty="0"/>
            </a:br>
            <a:r>
              <a:rPr lang="en-AU" sz="2200" dirty="0"/>
              <a:t>Polymorphism and Summary of OOP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606280"/>
            <a:ext cx="6400800" cy="478904"/>
          </a:xfrm>
        </p:spPr>
        <p:txBody>
          <a:bodyPr>
            <a:normAutofit/>
          </a:bodyPr>
          <a:lstStyle/>
          <a:p>
            <a:r>
              <a:rPr lang="en-US" sz="2400" dirty="0"/>
              <a:t>School of Computer Science</a:t>
            </a:r>
            <a:endParaRPr lang="en-AU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3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Overloading, Overriding &amp; Redefining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They are all based on sharing the same function name.</a:t>
            </a:r>
          </a:p>
          <a:p>
            <a:endParaRPr lang="en-US" dirty="0"/>
          </a:p>
          <a:p>
            <a:r>
              <a:rPr lang="en-US" dirty="0"/>
              <a:t>Overloaded functions </a:t>
            </a:r>
          </a:p>
          <a:p>
            <a:pPr lvl="1"/>
            <a:r>
              <a:rPr lang="en-US" dirty="0"/>
              <a:t>Same function name but different parameter list</a:t>
            </a:r>
          </a:p>
          <a:p>
            <a:pPr lvl="1"/>
            <a:r>
              <a:rPr lang="en-US" dirty="0"/>
              <a:t>Quite irrelevant to our topic today!!</a:t>
            </a:r>
          </a:p>
          <a:p>
            <a:r>
              <a:rPr lang="en-US" dirty="0"/>
              <a:t>Redefined functions </a:t>
            </a:r>
          </a:p>
          <a:p>
            <a:pPr lvl="1"/>
            <a:r>
              <a:rPr lang="en-US" dirty="0"/>
              <a:t>Same function signature but different implementation in derived and based classes. Called in the same way as ordinary functions.</a:t>
            </a:r>
          </a:p>
          <a:p>
            <a:r>
              <a:rPr lang="en-US" dirty="0"/>
              <a:t>Overridden functions </a:t>
            </a:r>
          </a:p>
          <a:p>
            <a:pPr lvl="1"/>
            <a:r>
              <a:rPr lang="en-US" dirty="0"/>
              <a:t>Virtual keyword</a:t>
            </a:r>
          </a:p>
          <a:p>
            <a:pPr lvl="1"/>
            <a:r>
              <a:rPr lang="en-US" dirty="0"/>
              <a:t>Same function signature but different implementation in derived and based classes. Call by a reference to the </a:t>
            </a:r>
            <a:r>
              <a:rPr lang="en-US" i="1" dirty="0"/>
              <a:t>virtual method table</a:t>
            </a:r>
            <a:r>
              <a:rPr lang="en-US" dirty="0"/>
              <a:t>: Which function to call? decided at runtime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3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virtual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147248" cy="4713387"/>
          </a:xfrm>
        </p:spPr>
        <p:txBody>
          <a:bodyPr/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If you make something virtual in the base class, it is automatically virtual when declared in the children. (It would be better to still label it virtual).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You add the reserved word </a:t>
            </a:r>
            <a:r>
              <a:rPr lang="en-AU" altLang="x-none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AU" altLang="x-none" dirty="0"/>
              <a:t> to the declaration, not the implementation.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When we change a virtual function’s implementation, we are </a:t>
            </a:r>
            <a:r>
              <a:rPr lang="en-AU" altLang="x-none" b="1" dirty="0"/>
              <a:t>overriding</a:t>
            </a:r>
            <a:r>
              <a:rPr lang="en-AU" altLang="x-none" dirty="0"/>
              <a:t>. If we change the definition without </a:t>
            </a:r>
            <a:r>
              <a:rPr lang="en-AU" altLang="x-none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AU" altLang="x-none" dirty="0"/>
              <a:t>, it’s </a:t>
            </a:r>
            <a:r>
              <a:rPr lang="en-AU" altLang="x-none" b="1" dirty="0"/>
              <a:t>redefining</a:t>
            </a:r>
            <a:r>
              <a:rPr lang="en-AU" altLang="x-none" dirty="0"/>
              <a:t>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0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virtual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147248" cy="4713387"/>
          </a:xfrm>
        </p:spPr>
        <p:txBody>
          <a:bodyPr/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If virtual functions are so handy, why not use them for all member functions?</a:t>
            </a:r>
          </a:p>
          <a:p>
            <a:pPr marL="874713" lvl="1" indent="-431800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Efficiency! your program risks being a lot slower if you use it for everything.</a:t>
            </a:r>
          </a:p>
          <a:p>
            <a:pPr marL="874713" lvl="1" indent="-431800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It’s a lot more work to correctly track virtual functions.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3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Does the virtual keyword solve our problem?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72" y="198670"/>
            <a:ext cx="3955617" cy="611064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86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The slicing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5746750" cy="4713387"/>
          </a:xfrm>
        </p:spPr>
        <p:txBody>
          <a:bodyPr/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We can assign an instance of the derived class to a variable of parent class.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But we ‘slice off’ the added fields and functions.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What does this code print?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We can use pointers to get it right.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61765"/>
            <a:ext cx="3309511" cy="46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Pointers to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5328592"/>
          </a:xfrm>
        </p:spPr>
        <p:txBody>
          <a:bodyPr>
            <a:normAutofit lnSpcReduction="10000"/>
          </a:bodyPr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We have a Parent and a Child. 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Child has an additional variable, </a:t>
            </a:r>
            <a:r>
              <a:rPr lang="en-AU" altLang="x-none" dirty="0" err="1"/>
              <a:t>addField</a:t>
            </a:r>
            <a:r>
              <a:rPr lang="en-AU" altLang="x-none" dirty="0"/>
              <a:t>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They share a virtual </a:t>
            </a:r>
            <a:r>
              <a:rPr lang="en-AU" altLang="x-none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print()</a:t>
            </a:r>
            <a:r>
              <a:rPr lang="en-AU" altLang="x-none" dirty="0"/>
              <a:t> function, that the Child class overrides:</a:t>
            </a:r>
            <a:br>
              <a:rPr lang="en-AU" altLang="x-none" dirty="0"/>
            </a:b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Late binding happens!</a:t>
            </a:r>
            <a:br>
              <a:rPr lang="en-AU" altLang="x-none" dirty="0">
                <a:solidFill>
                  <a:srgbClr val="4C7593"/>
                </a:solidFill>
                <a:latin typeface="Courier New" charset="0"/>
              </a:rPr>
            </a:br>
            <a:br>
              <a:rPr lang="en-AU" altLang="x-none" dirty="0">
                <a:solidFill>
                  <a:srgbClr val="4C7593"/>
                </a:solidFill>
                <a:latin typeface="Courier New" charset="0"/>
              </a:rPr>
            </a:br>
            <a:endParaRPr lang="en-AU" altLang="x-none" dirty="0">
              <a:solidFill>
                <a:srgbClr val="4C7593"/>
              </a:solidFill>
              <a:latin typeface="Courier New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80928"/>
            <a:ext cx="3096344" cy="24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16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88" y="476672"/>
            <a:ext cx="4236700" cy="5908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84" y="260648"/>
            <a:ext cx="4438228" cy="64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17</a:t>
            </a:fld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4624"/>
            <a:ext cx="3453117" cy="67054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635BF-AD34-FA4C-9E4D-49B6EA950529}"/>
              </a:ext>
            </a:extLst>
          </p:cNvPr>
          <p:cNvSpPr txBox="1"/>
          <p:nvPr/>
        </p:nvSpPr>
        <p:spPr>
          <a:xfrm>
            <a:off x="672952" y="1628800"/>
            <a:ext cx="2088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virtual keyword is necessary (if any) if we want this to output: “An animal A bird A sea creature”?</a:t>
            </a:r>
          </a:p>
          <a:p>
            <a:endParaRPr lang="en-US" dirty="0"/>
          </a:p>
          <a:p>
            <a:r>
              <a:rPr lang="en-US" dirty="0"/>
              <a:t>What will be the output if we remove the </a:t>
            </a:r>
            <a:r>
              <a:rPr lang="en-US"/>
              <a:t>keyword virtual?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To enable late/dynamic binding for a function, we need to guarantee:</a:t>
            </a:r>
          </a:p>
          <a:p>
            <a:pPr lvl="1"/>
            <a:r>
              <a:rPr lang="en-US" dirty="0"/>
              <a:t>The function must be declared with the virtual keyword in the base class.</a:t>
            </a:r>
          </a:p>
          <a:p>
            <a:pPr lvl="1"/>
            <a:r>
              <a:rPr lang="en-US" dirty="0"/>
              <a:t>The variable that references the object for the function must contain the address of the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4713387"/>
          </a:xfrm>
        </p:spPr>
        <p:txBody>
          <a:bodyPr>
            <a:normAutofit/>
          </a:bodyPr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We covered polymorphism.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You should now know the difference between overloading, redefining and overriding.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You should also understand the different roles of compile-time and run-time checking, as well as what dynamic or late binding means.</a:t>
            </a:r>
            <a:br>
              <a:rPr lang="en-AU" altLang="x-none" dirty="0"/>
            </a:br>
            <a:endParaRPr lang="en-AU" altLang="x-none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33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5"/>
            <a:ext cx="8229600" cy="5035475"/>
          </a:xfrm>
        </p:spPr>
        <p:txBody>
          <a:bodyPr>
            <a:normAutofit/>
          </a:bodyPr>
          <a:lstStyle/>
          <a:p>
            <a:pPr lvl="0"/>
            <a:r>
              <a:rPr lang="en-US" altLang="x-none" dirty="0">
                <a:solidFill>
                  <a:prstClr val="black"/>
                </a:solidFill>
              </a:rPr>
              <a:t>Inheritance</a:t>
            </a:r>
          </a:p>
          <a:p>
            <a:pPr lvl="1"/>
            <a:r>
              <a:rPr lang="en-US" altLang="x-none" dirty="0">
                <a:solidFill>
                  <a:prstClr val="black"/>
                </a:solidFill>
              </a:rPr>
              <a:t>Three accessibility keywords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Friend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Overloading functions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Multiple Inheritance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Virtual keyword</a:t>
            </a:r>
          </a:p>
          <a:p>
            <a:pPr lvl="1"/>
            <a:endParaRPr lang="en-US" dirty="0"/>
          </a:p>
          <a:p>
            <a:r>
              <a:rPr lang="en-US" sz="1800" dirty="0"/>
              <a:t>By the way! You don’t need to work with c-strings anymore in this course. Work with “</a:t>
            </a:r>
            <a:r>
              <a:rPr lang="en-US" sz="1800" dirty="0" err="1"/>
              <a:t>string”s</a:t>
            </a:r>
            <a:r>
              <a:rPr lang="en-US" sz="1800" dirty="0"/>
              <a:t> which is more advanced library in </a:t>
            </a:r>
            <a:r>
              <a:rPr lang="en-US" sz="1800" dirty="0" err="1"/>
              <a:t>c++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http://www.cplusplus.com/reference/string/string/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Few more minutes on ambiguity…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59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8425"/>
            <a:ext cx="2133600" cy="365125"/>
          </a:xfrm>
        </p:spPr>
        <p:txBody>
          <a:bodyPr/>
          <a:lstStyle/>
          <a:p>
            <a:fld id="{7E8AFECB-488C-4862-A863-69DB259C81CD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60A06-884F-EA4F-BBEB-6DDA1441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B7F-0DFD-7845-8725-D69107E8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on Multiple Inheritance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57EE-FB8F-BD4B-948C-0A31573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BFAF-8C95-F147-A78B-E1CD99B0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3</a:t>
            </a:fld>
            <a:endParaRPr lang="en-AU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F046B0-EAD6-8944-A2ED-FB5088AAF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807369"/>
            <a:ext cx="3378200" cy="3924300"/>
          </a:xfrm>
        </p:spPr>
      </p:pic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CF04C726-F7C0-694D-B142-0FF2FF3AF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00" y="4077072"/>
            <a:ext cx="3136900" cy="123190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1139997-7EC6-B14D-9D21-438722561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50" y="2223935"/>
            <a:ext cx="2997200" cy="1181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3916E-69C9-514F-9B79-36E3EEF55FAA}"/>
              </a:ext>
            </a:extLst>
          </p:cNvPr>
          <p:cNvSpPr txBox="1"/>
          <p:nvPr/>
        </p:nvSpPr>
        <p:spPr>
          <a:xfrm>
            <a:off x="7575008" y="4263479"/>
            <a:ext cx="16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virtual inheritance for fixing this ambiguity</a:t>
            </a:r>
          </a:p>
        </p:txBody>
      </p:sp>
    </p:spTree>
    <p:extLst>
      <p:ext uri="{BB962C8B-B14F-4D97-AF65-F5344CB8AC3E}">
        <p14:creationId xmlns:p14="http://schemas.microsoft.com/office/powerpoint/2010/main" val="4247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B7F-0DFD-7845-8725-D69107E8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on defined names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57EE-FB8F-BD4B-948C-0A31573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BFAF-8C95-F147-A78B-E1CD99B0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0F1A4-131B-B244-8E81-A00AA55AB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7904088" cy="1440159"/>
          </a:xfrm>
        </p:spPr>
        <p:txBody>
          <a:bodyPr/>
          <a:lstStyle/>
          <a:p>
            <a:r>
              <a:rPr lang="en-US" dirty="0"/>
              <a:t>Names must be unique in their space.</a:t>
            </a:r>
          </a:p>
          <a:p>
            <a:r>
              <a:rPr lang="en-US" dirty="0"/>
              <a:t>You can declare namespaces to provide a scope for variables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333CB61-3688-A648-874F-707D54E3D1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4" y="4293096"/>
            <a:ext cx="2273300" cy="14605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68CC27-37F5-1D4E-8B07-CC6054728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4" y="2708920"/>
            <a:ext cx="2222500" cy="149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BC0C8B-D9C0-B44B-A5D5-65923552A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36" y="2420888"/>
            <a:ext cx="3403600" cy="139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0CE334-1DB1-BF48-B8B2-87B3F191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36" y="4005064"/>
            <a:ext cx="3454400" cy="1282700"/>
          </a:xfrm>
          <a:prstGeom prst="rect">
            <a:avLst/>
          </a:prstGeom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A28CE422-3AE9-EB4C-A31F-7BFF8CF9EE92}"/>
              </a:ext>
            </a:extLst>
          </p:cNvPr>
          <p:cNvSpPr txBox="1">
            <a:spLocks/>
          </p:cNvSpPr>
          <p:nvPr/>
        </p:nvSpPr>
        <p:spPr>
          <a:xfrm>
            <a:off x="467544" y="5798052"/>
            <a:ext cx="7904088" cy="833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how the scope resolution operator (::) is used.</a:t>
            </a:r>
          </a:p>
        </p:txBody>
      </p:sp>
    </p:spTree>
    <p:extLst>
      <p:ext uri="{BB962C8B-B14F-4D97-AF65-F5344CB8AC3E}">
        <p14:creationId xmlns:p14="http://schemas.microsoft.com/office/powerpoint/2010/main" val="5272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D877-95CD-C74A-874D-D7E94A0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37CF-77DA-8648-A7DC-591A44F2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7571184" cy="4713387"/>
          </a:xfrm>
        </p:spPr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Overriding</a:t>
            </a:r>
          </a:p>
          <a:p>
            <a:r>
              <a:rPr lang="en-US" dirty="0"/>
              <a:t>Redefining</a:t>
            </a:r>
          </a:p>
          <a:p>
            <a:r>
              <a:rPr lang="en-US" dirty="0"/>
              <a:t>Which version of the function should be called?!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F471-DE68-5C49-976C-3540F64D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90D9-E0D4-534C-B893-9F46F843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45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What is Polymorphism?</a:t>
            </a:r>
          </a:p>
          <a:p>
            <a:endParaRPr lang="en-US" dirty="0"/>
          </a:p>
          <a:p>
            <a:r>
              <a:rPr lang="en-US" dirty="0"/>
              <a:t>The provision of a single interface to entities of different types </a:t>
            </a:r>
            <a:r>
              <a:rPr lang="en-US" sz="1400" dirty="0"/>
              <a:t>(From Wikipedia!)</a:t>
            </a:r>
          </a:p>
          <a:p>
            <a:endParaRPr lang="en-US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We need to associate multiple meanings with one function name.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In what ways can we do this in C++?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1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Compile-time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412776"/>
            <a:ext cx="5077644" cy="5094060"/>
          </a:xfrm>
        </p:spPr>
        <p:txBody>
          <a:bodyPr>
            <a:normAutofit/>
          </a:bodyPr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How is it compiled? 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What do we need?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Here, the C++ compiler decides which function to call before the program starts running.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This is Redefinition (note that it uses compile-time checking).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There’s another way: run-time checking.</a:t>
            </a:r>
          </a:p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endParaRPr lang="en-AU" altLang="x-none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3600400" cy="61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dirty="0"/>
              <a:t>Run-time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430213" indent="-430213">
              <a:buClr>
                <a:srgbClr val="646461"/>
              </a:buClr>
              <a:buSzPct val="77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C++ uses a mechanism </a:t>
            </a:r>
            <a:r>
              <a:rPr lang="en-AU" altLang="x-none" b="1" dirty="0"/>
              <a:t>called </a:t>
            </a:r>
            <a:r>
              <a:rPr lang="en-AU" altLang="x-none" b="1" i="1" dirty="0"/>
              <a:t>late binding  or dynamic binding</a:t>
            </a:r>
            <a:r>
              <a:rPr lang="en-AU" altLang="x-none" dirty="0"/>
              <a:t> to determine which version of a function it calls at any particular time.</a:t>
            </a:r>
          </a:p>
          <a:p>
            <a:pPr marL="430213" indent="-430213">
              <a:buClr>
                <a:srgbClr val="646461"/>
              </a:buClr>
              <a:buSzPct val="77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This happens when the code is being executed and the system can determine which function to call, based on the subclass that is being used.</a:t>
            </a:r>
          </a:p>
          <a:p>
            <a:pPr marL="430213" indent="-430213">
              <a:buClr>
                <a:srgbClr val="646461"/>
              </a:buClr>
              <a:buSzPct val="77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This allows us to </a:t>
            </a:r>
            <a:r>
              <a:rPr lang="en-AU" altLang="x-none" i="1" dirty="0"/>
              <a:t>really use</a:t>
            </a:r>
            <a:r>
              <a:rPr lang="en-AU" altLang="x-none" dirty="0"/>
              <a:t> polymorphism.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keyword and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147248" cy="4713387"/>
          </a:xfrm>
        </p:spPr>
        <p:txBody>
          <a:bodyPr>
            <a:normAutofit/>
          </a:bodyPr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How is it done in </a:t>
            </a:r>
            <a:r>
              <a:rPr lang="en-AU" altLang="x-none" dirty="0" err="1"/>
              <a:t>c++</a:t>
            </a:r>
            <a:r>
              <a:rPr lang="en-AU" altLang="x-none" dirty="0"/>
              <a:t>?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sz="2200" dirty="0"/>
              <a:t>Declare the function in the parent class with keyword “virtual”</a:t>
            </a:r>
            <a:br>
              <a:rPr lang="en-AU" altLang="x-none" sz="2200" dirty="0"/>
            </a:br>
            <a:r>
              <a:rPr lang="en-AU" altLang="x-none" sz="2200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en-AU" altLang="x-none" sz="2200" dirty="0" err="1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AU" altLang="x-none" sz="2200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 test(</a:t>
            </a:r>
            <a:r>
              <a:rPr lang="en-AU" altLang="x-none" sz="2200" dirty="0" err="1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AU" altLang="x-none" sz="2200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 n, </a:t>
            </a:r>
            <a:r>
              <a:rPr lang="en-AU" altLang="x-none" sz="2200" dirty="0" err="1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AU" altLang="x-none" sz="2200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AU" altLang="x-none" sz="2200" dirty="0" err="1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AU" altLang="x-none" sz="2200" dirty="0">
                <a:solidFill>
                  <a:srgbClr val="4C7593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AU" altLang="x-none" sz="2200" dirty="0"/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sz="2200" dirty="0"/>
              <a:t>C++ makes a virtual table for that class.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sz="2200" dirty="0"/>
              <a:t>The table is copied for a child class, and the addresses are overridden, as the functions are re-implemented in child. At compile time.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sz="2200" dirty="0"/>
              <a:t>Whenever an object of one of child class is constructed, a pointer to the table of that class is also stored in it. 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sz="2200" dirty="0"/>
              <a:t>Which code to execute? Decided at runtime.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1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Course name]  Expectations &amp;amp; Roles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Welcome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eaching Staff&amp;quot;&quot;/&gt;&lt;property id=&quot;20307&quot; value=&quot;297&quot;/&gt;&lt;/object&gt;&lt;object type=&quot;3&quot; unique_id=&quot;10007&quot;&gt;&lt;property id=&quot;20148&quot; value=&quot;5&quot;/&gt;&lt;property id=&quot;20300&quot; value=&quot;Slide 4 - &amp;quot;Course organisation&amp;quot;&quot;/&gt;&lt;property id=&quot;20307&quot; value=&quot;287&quot;/&gt;&lt;/object&gt;&lt;object type=&quot;3&quot; unique_id=&quot;10008&quot;&gt;&lt;property id=&quot;20148&quot; value=&quot;5&quot;/&gt;&lt;property id=&quot;20300&quot; value=&quot;Slide 5 - &amp;quot;&amp;lt;name of course&amp;gt; 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Face to Face&amp;quot;&quot;/&gt;&lt;property id=&quot;20307&quot; value=&quot;298&quot;/&gt;&lt;/object&gt;&lt;object type=&quot;3&quot; unique_id=&quot;10010&quot;&gt;&lt;property id=&quot;20148&quot; value=&quot;5&quot;/&gt;&lt;property id=&quot;20300&quot; value=&quot;Slide 7 - &amp;quot;MyUni: online component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Assessment&amp;quot;&quot;/&gt;&lt;property id=&quot;20307&quot; value=&quot;288&quot;/&gt;&lt;/object&gt;&lt;object type=&quot;3&quot; unique_id=&quot;10012&quot;&gt;&lt;property id=&quot;20148&quot; value=&quot;5&quot;/&gt;&lt;property id=&quot;20300&quot; value=&quot;Slide 9 - &amp;quot;Assessment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How to submit your online assessments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Problems with submitting your assignments online 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Late Submissions&amp;quot;&quot;/&gt;&lt;property id=&quot;20307&quot; value=&quot;268&quot;/&gt;&lt;/object&gt;&lt;object type=&quot;3&quot; unique_id=&quot;10016&quot;&gt;&lt;property id=&quot;20148&quot; value=&quot;5&quot;/&gt;&lt;property id=&quot;20300&quot; value=&quot;Slide 13 - &amp;quot;Participation in Discussion Forums&amp;quot;&quot;/&gt;&lt;property id=&quot;20307&quot; value=&quot;299&quot;/&gt;&lt;/object&gt;&lt;object type=&quot;3&quot; unique_id=&quot;10017&quot;&gt;&lt;property id=&quot;20148&quot; value=&quot;5&quot;/&gt;&lt;property id=&quot;20300&quot; value=&quot;Slide 14 - &amp;quot;Participation in Discussion Forums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Example rubric for discussion board assessment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Course &amp;amp; Assessment questions: Q&amp;amp;A Discussion Board &amp;quot;&quot;/&gt;&lt;property id=&quot;20307&quot; value=&quot;289&quot;/&gt;&lt;/object&gt;&lt;object type=&quot;3&quot; unique_id=&quot;10020&quot;&gt;&lt;property id=&quot;20148&quot; value=&quot;5&quot;/&gt;&lt;property id=&quot;20300&quot; value=&quot;Slide 17 - &amp;quot;Questions &amp;amp; Answers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Netiquette &amp;quot;&quot;/&gt;&lt;property id=&quot;20307&quot; value=&quot;271&quot;/&gt;&lt;/object&gt;&lt;object type=&quot;3&quot; unique_id=&quot;10022&quot;&gt;&lt;property id=&quot;20148&quot; value=&quot;5&quot;/&gt;&lt;property id=&quot;20300&quot; value=&quot;Slide 19 - &amp;quot;Learning Support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University Library 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Academic Writing: The Writing Centre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Academic Skills&amp;quot;&quot;/&gt;&lt;property id=&quot;20307&quot; value=&quot;295&quot;/&gt;&lt;/object&gt;&lt;object type=&quot;3&quot; unique_id=&quot;10026&quot;&gt;&lt;property id=&quot;20148&quot; value=&quot;5&quot;/&gt;&lt;property id=&quot;20300&quot; value=&quot;Slide 23 - &amp;quot;English for Uni&amp;quot;&quot;/&gt;&lt;property id=&quot;20307&quot; value=&quot;279&quot;/&gt;&lt;/object&gt;&lt;object type=&quot;3&quot; unique_id=&quot;10027&quot;&gt;&lt;property id=&quot;20148&quot; value=&quot;5&quot;/&gt;&lt;property id=&quot;20300&quot; value=&quot;Slide 24 - &amp;quot;The Maths Learning Centre&amp;quot;&quot;/&gt;&lt;property id=&quot;20307&quot; value=&quot;278&quot;/&gt;&lt;/object&gt;&lt;object type=&quot;3&quot; unique_id=&quot;10028&quot;&gt;&lt;property id=&quot;20148&quot; value=&quot;5&quot;/&gt;&lt;property id=&quot;20300&quot; value=&quot;Slide 25 - &amp;quot;Academic Integrity&amp;quot;&quot;/&gt;&lt;property id=&quot;20307&quot; value=&quot;291&quot;/&gt;&lt;/object&gt;&lt;object type=&quot;3&quot; unique_id=&quot;10029&quot;&gt;&lt;property id=&quot;20148&quot; value=&quot;5&quot;/&gt;&lt;property id=&quot;20300&quot; value=&quot;Slide 26 - &amp;quot;Academic Integrity&amp;quot;&quot;/&gt;&lt;property id=&quot;20307&quot; value=&quot;275&quot;/&gt;&lt;/object&gt;&lt;object type=&quot;3&quot; unique_id=&quot;10030&quot;&gt;&lt;property id=&quot;20148&quot; value=&quot;5&quot;/&gt;&lt;property id=&quot;20300&quot; value=&quot;Slide 27 - &amp;quot;Student Support &amp;amp; Resources&amp;quot;&quot;/&gt;&lt;property id=&quot;20307&quot; value=&quot;292&quot;/&gt;&lt;/object&gt;&lt;object type=&quot;3&quot; unique_id=&quot;10031&quot;&gt;&lt;property id=&quot;20148&quot; value=&quot;5&quot;/&gt;&lt;property id=&quot;20300&quot; value=&quot;Slide 28 - &amp;quot;‘Digital Toolkit’ MyUni course&amp;quot;&quot;/&gt;&lt;property id=&quot;20307&quot; value=&quot;280&quot;/&gt;&lt;/object&gt;&lt;object type=&quot;3&quot; unique_id=&quot;10032&quot;&gt;&lt;property id=&quot;20148&quot; value=&quot;5&quot;/&gt;&lt;property id=&quot;20300&quot; value=&quot;Slide 29 - &amp;quot;Getting HELP in the Faculty&amp;quot;&quot;/&gt;&lt;property id=&quot;20307&quot; value=&quot;293&quot;/&gt;&lt;/object&gt;&lt;object type=&quot;3&quot; unique_id=&quot;10033&quot;&gt;&lt;property id=&quot;20148&quot; value=&quot;5&quot;/&gt;&lt;property id=&quot;20300&quot; value=&quot;Slide 30 - &amp;quot;MyUni Support&amp;quot;&quot;/&gt;&lt;property id=&quot;20307&quot; value=&quot;294&quot;/&gt;&lt;/object&gt;&lt;object type=&quot;3&quot; unique_id=&quot;10034&quot;&gt;&lt;property id=&quot;20148&quot; value=&quot;5&quot;/&gt;&lt;property id=&quot;20300&quot; value=&quot;Slide 31 - &amp;quot;We hope you enjoy this course&amp;quot;&quot;/&gt;&lt;property id=&quot;20307&quot; value=&quot;283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A_PPT2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UoA_PPT2.potx</Template>
  <TotalTime>17754</TotalTime>
  <Words>1133</Words>
  <Application>Microsoft Macintosh PowerPoint</Application>
  <PresentationFormat>On-screen Show (4:3)</PresentationFormat>
  <Paragraphs>168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Times New Roman</vt:lpstr>
      <vt:lpstr>UoA_PPT2</vt:lpstr>
      <vt:lpstr>COMP SCI 1103/2103 Algorithm Design &amp; Data Structure  Polymorphism and Summary of OOP Concepts</vt:lpstr>
      <vt:lpstr>Review</vt:lpstr>
      <vt:lpstr>Ambiguity on Multiple Inheritance</vt:lpstr>
      <vt:lpstr>Ambiguity on defined names</vt:lpstr>
      <vt:lpstr>This session</vt:lpstr>
      <vt:lpstr>Polymorphism</vt:lpstr>
      <vt:lpstr>Compile-time checking</vt:lpstr>
      <vt:lpstr>Run-time checking</vt:lpstr>
      <vt:lpstr>The virtual keyword and the process</vt:lpstr>
      <vt:lpstr>Overloading, Overriding &amp; Redefining</vt:lpstr>
      <vt:lpstr>The virtual keyword</vt:lpstr>
      <vt:lpstr>The virtual keyword</vt:lpstr>
      <vt:lpstr>Example</vt:lpstr>
      <vt:lpstr>The slicing problem</vt:lpstr>
      <vt:lpstr>Pointers to instances</vt:lpstr>
      <vt:lpstr>Example</vt:lpstr>
      <vt:lpstr>Example</vt:lpstr>
      <vt:lpstr>Dynamic binding</vt:lpstr>
      <vt:lpstr>Summary</vt:lpstr>
      <vt:lpstr>PowerPoint Presentation</vt:lpstr>
    </vt:vector>
  </TitlesOfParts>
  <Company>The University of Adelaide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a1013432</dc:creator>
  <cp:lastModifiedBy>Cheryl Pope</cp:lastModifiedBy>
  <cp:revision>331</cp:revision>
  <cp:lastPrinted>2018-03-18T15:37:32Z</cp:lastPrinted>
  <dcterms:created xsi:type="dcterms:W3CDTF">2012-09-13T03:45:37Z</dcterms:created>
  <dcterms:modified xsi:type="dcterms:W3CDTF">2020-08-08T12:45:16Z</dcterms:modified>
</cp:coreProperties>
</file>