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62" r:id="rId2"/>
    <p:sldId id="294" r:id="rId3"/>
    <p:sldId id="263" r:id="rId4"/>
    <p:sldId id="295" r:id="rId5"/>
    <p:sldId id="284" r:id="rId6"/>
    <p:sldId id="296" r:id="rId7"/>
    <p:sldId id="285" r:id="rId8"/>
    <p:sldId id="286" r:id="rId9"/>
    <p:sldId id="287" r:id="rId10"/>
    <p:sldId id="297" r:id="rId11"/>
    <p:sldId id="288" r:id="rId12"/>
    <p:sldId id="291" r:id="rId13"/>
    <p:sldId id="290" r:id="rId14"/>
    <p:sldId id="292" r:id="rId15"/>
    <p:sldId id="299" r:id="rId16"/>
    <p:sldId id="293" r:id="rId17"/>
    <p:sldId id="283" r:id="rId18"/>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285"/>
    <a:srgbClr val="0060A8"/>
    <a:srgbClr val="FF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4" autoAdjust="0"/>
    <p:restoredTop sz="87149" autoAdjust="0"/>
  </p:normalViewPr>
  <p:slideViewPr>
    <p:cSldViewPr>
      <p:cViewPr varScale="1">
        <p:scale>
          <a:sx n="107" d="100"/>
          <a:sy n="107" d="100"/>
        </p:scale>
        <p:origin x="1304" y="168"/>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381" y="-10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9D7332B-1442-4F8C-A160-0D5EB57A24C0}" type="datetimeFigureOut">
              <a:rPr lang="en-AU" smtClean="0"/>
              <a:pPr/>
              <a:t>15/8/20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256F71-1FE9-4811-833E-31A9A4F69AB8}" type="slidenum">
              <a:rPr lang="en-AU" smtClean="0"/>
              <a:pPr/>
              <a:t>‹#›</a:t>
            </a:fld>
            <a:endParaRPr lang="en-AU"/>
          </a:p>
        </p:txBody>
      </p:sp>
    </p:spTree>
    <p:extLst>
      <p:ext uri="{BB962C8B-B14F-4D97-AF65-F5344CB8AC3E}">
        <p14:creationId xmlns:p14="http://schemas.microsoft.com/office/powerpoint/2010/main" val="22231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744820-F59C-490B-A624-3CEFDFE2581B}" type="datetimeFigureOut">
              <a:rPr lang="en-AU" smtClean="0"/>
              <a:pPr/>
              <a:t>15/8/20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FE650-C70C-4B1D-9166-83BB00854515}" type="slidenum">
              <a:rPr lang="en-AU" smtClean="0"/>
              <a:pPr/>
              <a:t>‹#›</a:t>
            </a:fld>
            <a:endParaRPr lang="en-AU"/>
          </a:p>
        </p:txBody>
      </p:sp>
    </p:spTree>
    <p:extLst>
      <p:ext uri="{BB962C8B-B14F-4D97-AF65-F5344CB8AC3E}">
        <p14:creationId xmlns:p14="http://schemas.microsoft.com/office/powerpoint/2010/main" val="30420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repeatedly do something,</a:t>
            </a:r>
            <a:r>
              <a:rPr lang="en-US" baseline="0" dirty="0"/>
              <a:t> we can use for-loop and while-loop or calling the function itself again and again, which is recursion</a:t>
            </a:r>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3</a:t>
            </a:fld>
            <a:endParaRPr lang="en-AU" dirty="0"/>
          </a:p>
        </p:txBody>
      </p:sp>
    </p:spTree>
    <p:extLst>
      <p:ext uri="{BB962C8B-B14F-4D97-AF65-F5344CB8AC3E}">
        <p14:creationId xmlns:p14="http://schemas.microsoft.com/office/powerpoint/2010/main" val="131707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Factorial number example 0!</a:t>
            </a:r>
            <a:r>
              <a:rPr lang="en-US" altLang="zh-CN" baseline="0" dirty="0"/>
              <a:t> = 1!=1</a:t>
            </a:r>
          </a:p>
          <a:p>
            <a:endParaRPr lang="en-US" altLang="zh-CN" baseline="0" dirty="0"/>
          </a:p>
          <a:p>
            <a:r>
              <a:rPr lang="en-US" altLang="zh-CN" baseline="0" dirty="0"/>
              <a:t>The function knows how to solve the simplest case, which is referred to as the base case. </a:t>
            </a:r>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5</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recursive function to terminate, the problem must eventually be reduced to a stopping case.</a:t>
            </a:r>
          </a:p>
          <a:p>
            <a:endParaRPr lang="en-US" dirty="0"/>
          </a:p>
          <a:p>
            <a:pPr marL="228600" indent="-228600">
              <a:buAutoNum type="arabicPeriod"/>
            </a:pPr>
            <a:r>
              <a:rPr lang="en-US" dirty="0"/>
              <a:t>One or more cases</a:t>
            </a:r>
            <a:r>
              <a:rPr lang="en-US" baseline="0" dirty="0"/>
              <a:t> that include no recursive calls</a:t>
            </a:r>
          </a:p>
          <a:p>
            <a:pPr marL="228600" indent="-228600">
              <a:buAutoNum type="arabicPeriod"/>
            </a:pPr>
            <a:r>
              <a:rPr lang="en-US" baseline="0" dirty="0"/>
              <a:t>One or more cases that include on or more recursive calls to the function itself.</a:t>
            </a:r>
          </a:p>
          <a:p>
            <a:pPr marL="228600" indent="-228600">
              <a:buAutoNum type="arabicPeriod"/>
            </a:pPr>
            <a:endParaRPr lang="en-US" baseline="0" dirty="0"/>
          </a:p>
          <a:p>
            <a:pPr marL="0" indent="0">
              <a:buNone/>
            </a:pPr>
            <a:r>
              <a:rPr lang="en-US" baseline="0" dirty="0"/>
              <a:t>Infinite recursion: In practice, such a function will typically run until the computer runs out of resources.</a:t>
            </a:r>
          </a:p>
          <a:p>
            <a:pPr marL="0" indent="0">
              <a:buNone/>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Recursion is a useful programming technique. In</a:t>
            </a:r>
            <a:r>
              <a:rPr lang="en-US" altLang="zh-CN" baseline="0" dirty="0"/>
              <a:t> some cases, using recursion enables you to develop a natural, straightforward, simple solution to a problem that would otherwise be difficult to solve.</a:t>
            </a:r>
            <a:endParaRPr lang="en-US" altLang="zh-CN" dirty="0"/>
          </a:p>
          <a:p>
            <a:endParaRPr lang="en-US"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7</a:t>
            </a:fld>
            <a:endParaRPr lang="en-AU"/>
          </a:p>
        </p:txBody>
      </p:sp>
    </p:spTree>
    <p:extLst>
      <p:ext uri="{BB962C8B-B14F-4D97-AF65-F5344CB8AC3E}">
        <p14:creationId xmlns:p14="http://schemas.microsoft.com/office/powerpoint/2010/main" val="19779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8</a:t>
            </a:fld>
            <a:endParaRPr lang="en-AU"/>
          </a:p>
        </p:txBody>
      </p:sp>
    </p:spTree>
    <p:extLst>
      <p:ext uri="{BB962C8B-B14F-4D97-AF65-F5344CB8AC3E}">
        <p14:creationId xmlns:p14="http://schemas.microsoft.com/office/powerpoint/2010/main" val="177732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12</a:t>
            </a:fld>
            <a:endParaRPr lang="en-AU"/>
          </a:p>
        </p:txBody>
      </p:sp>
    </p:spTree>
    <p:extLst>
      <p:ext uri="{BB962C8B-B14F-4D97-AF65-F5344CB8AC3E}">
        <p14:creationId xmlns:p14="http://schemas.microsoft.com/office/powerpoint/2010/main" val="583930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recursively written function will usually run slower</a:t>
            </a:r>
            <a:r>
              <a:rPr lang="en-US" altLang="zh-CN" baseline="0" dirty="0"/>
              <a:t> and use more storage than an equivalent iterative version.</a:t>
            </a:r>
          </a:p>
          <a:p>
            <a:endParaRPr lang="en-US" altLang="zh-CN" baseline="0" dirty="0"/>
          </a:p>
          <a:p>
            <a:r>
              <a:rPr lang="en-US" altLang="zh-CN" baseline="0" dirty="0"/>
              <a:t>The decision whether to use recursion or iteration should be based on the nature of the problem you are trying to solve and your understanding of the problem.</a:t>
            </a:r>
          </a:p>
          <a:p>
            <a:endParaRPr lang="en-US" altLang="zh-CN" baseline="0" dirty="0"/>
          </a:p>
          <a:p>
            <a:r>
              <a:rPr lang="en-US" altLang="zh-CN" baseline="0" dirty="0"/>
              <a:t>If an iterative solution is obvious, use it. It generally will be more efficient than the recursive option.</a:t>
            </a:r>
            <a:endParaRPr lang="zh-CN" altLang="en-US" dirty="0"/>
          </a:p>
        </p:txBody>
      </p:sp>
      <p:sp>
        <p:nvSpPr>
          <p:cNvPr id="4" name="灯片编号占位符 3"/>
          <p:cNvSpPr>
            <a:spLocks noGrp="1"/>
          </p:cNvSpPr>
          <p:nvPr>
            <p:ph type="sldNum" sz="quarter" idx="10"/>
          </p:nvPr>
        </p:nvSpPr>
        <p:spPr/>
        <p:txBody>
          <a:bodyPr/>
          <a:lstStyle/>
          <a:p>
            <a:fld id="{477FE650-C70C-4B1D-9166-83BB00854515}" type="slidenum">
              <a:rPr lang="en-AU" smtClean="0"/>
              <a:pPr/>
              <a:t>13</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x-none" dirty="0" err="1"/>
              <a:t>numTrucks</a:t>
            </a:r>
            <a:r>
              <a:rPr lang="en-AU" altLang="x-none" dirty="0"/>
              <a:t>(pile1, </a:t>
            </a:r>
            <a:r>
              <a:rPr lang="en-AU" altLang="x-none" dirty="0" err="1"/>
              <a:t>loadSize</a:t>
            </a:r>
            <a:r>
              <a:rPr lang="en-AU" altLang="x-none" dirty="0"/>
              <a:t>)+</a:t>
            </a:r>
            <a:r>
              <a:rPr lang="en-AU" altLang="x-none" dirty="0" err="1"/>
              <a:t>numTrucks</a:t>
            </a:r>
            <a:r>
              <a:rPr lang="en-AU" altLang="x-none" dirty="0"/>
              <a:t>(pile2, </a:t>
            </a:r>
            <a:r>
              <a:rPr lang="en-AU" altLang="x-none" dirty="0" err="1"/>
              <a:t>loadSize</a:t>
            </a:r>
            <a:r>
              <a:rPr lang="en-AU" altLang="x-none" dirty="0"/>
              <a:t>)</a:t>
            </a:r>
            <a:endParaRPr lang="en-US"/>
          </a:p>
          <a:p>
            <a:endParaRPr lang="en-US"/>
          </a:p>
        </p:txBody>
      </p:sp>
      <p:sp>
        <p:nvSpPr>
          <p:cNvPr id="4" name="Slide Number Placeholder 3"/>
          <p:cNvSpPr>
            <a:spLocks noGrp="1"/>
          </p:cNvSpPr>
          <p:nvPr>
            <p:ph type="sldNum" sz="quarter" idx="5"/>
          </p:nvPr>
        </p:nvSpPr>
        <p:spPr/>
        <p:txBody>
          <a:bodyPr/>
          <a:lstStyle/>
          <a:p>
            <a:fld id="{477FE650-C70C-4B1D-9166-83BB00854515}" type="slidenum">
              <a:rPr lang="en-AU" smtClean="0"/>
              <a:pPr/>
              <a:t>14</a:t>
            </a:fld>
            <a:endParaRPr lang="en-AU"/>
          </a:p>
        </p:txBody>
      </p:sp>
    </p:spTree>
    <p:extLst>
      <p:ext uri="{BB962C8B-B14F-4D97-AF65-F5344CB8AC3E}">
        <p14:creationId xmlns:p14="http://schemas.microsoft.com/office/powerpoint/2010/main" val="33140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Save as</a:t>
            </a:r>
            <a:r>
              <a:rPr lang="en-US" baseline="0" dirty="0"/>
              <a:t> a PowerPoint Show and upload to your MyUni course.</a:t>
            </a:r>
          </a:p>
          <a:p>
            <a:endParaRPr lang="en-US" sz="1400" b="1" i="1" baseline="0" dirty="0"/>
          </a:p>
          <a:p>
            <a:r>
              <a:rPr lang="en-US" sz="1400" b="1" i="1" baseline="0" dirty="0"/>
              <a:t>Before you upload the PPS customise slides and indicate where students will find them.</a:t>
            </a:r>
            <a:endParaRPr lang="en-US" sz="1400" b="1" i="1" dirty="0"/>
          </a:p>
        </p:txBody>
      </p:sp>
      <p:sp>
        <p:nvSpPr>
          <p:cNvPr id="4" name="Slide Number Placeholder 3"/>
          <p:cNvSpPr>
            <a:spLocks noGrp="1"/>
          </p:cNvSpPr>
          <p:nvPr>
            <p:ph type="sldNum" sz="quarter" idx="10"/>
          </p:nvPr>
        </p:nvSpPr>
        <p:spPr/>
        <p:txBody>
          <a:bodyPr/>
          <a:lstStyle/>
          <a:p>
            <a:fld id="{477FE650-C70C-4B1D-9166-83BB00854515}" type="slidenum">
              <a:rPr lang="en-AU" smtClean="0"/>
              <a:pPr/>
              <a:t>17</a:t>
            </a:fld>
            <a:endParaRPr lang="en-AU"/>
          </a:p>
        </p:txBody>
      </p:sp>
    </p:spTree>
    <p:extLst>
      <p:ext uri="{BB962C8B-B14F-4D97-AF65-F5344CB8AC3E}">
        <p14:creationId xmlns:p14="http://schemas.microsoft.com/office/powerpoint/2010/main" val="3125792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20080" y="4941169"/>
            <a:ext cx="7772400" cy="720080"/>
          </a:xfrm>
        </p:spPr>
        <p:txBody>
          <a:bodyPr>
            <a:normAutofit/>
          </a:bodyPr>
          <a:lstStyle>
            <a:lvl1pPr algn="r">
              <a:defRPr sz="3400">
                <a:solidFill>
                  <a:srgbClr val="0060A8"/>
                </a:solidFill>
                <a:latin typeface="Georgia" pitchFamily="18" charset="0"/>
              </a:defRPr>
            </a:lvl1pPr>
          </a:lstStyle>
          <a:p>
            <a:r>
              <a:rPr lang="en-AU"/>
              <a:t>Click to edit Master title style</a:t>
            </a:r>
            <a:endParaRPr lang="en-AU" dirty="0"/>
          </a:p>
        </p:txBody>
      </p:sp>
      <p:sp>
        <p:nvSpPr>
          <p:cNvPr id="3" name="Subtitle 2"/>
          <p:cNvSpPr>
            <a:spLocks noGrp="1"/>
          </p:cNvSpPr>
          <p:nvPr>
            <p:ph type="subTitle" idx="1"/>
          </p:nvPr>
        </p:nvSpPr>
        <p:spPr>
          <a:xfrm>
            <a:off x="2488232" y="4534272"/>
            <a:ext cx="6400800" cy="406896"/>
          </a:xfrm>
        </p:spPr>
        <p:txBody>
          <a:bodyPr>
            <a:normAutofit/>
          </a:bodyPr>
          <a:lstStyle>
            <a:lvl1pPr marL="0" indent="0" algn="r">
              <a:buNone/>
              <a:defRPr sz="1600">
                <a:solidFill>
                  <a:srgbClr val="808285"/>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A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a:p>
        </p:txBody>
      </p:sp>
      <p:cxnSp>
        <p:nvCxnSpPr>
          <p:cNvPr id="7" name="Straight Connector 6"/>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11"/>
          </p:nvPr>
        </p:nvSpPr>
        <p:spPr/>
        <p:txBody>
          <a:bodyPr/>
          <a:lstStyle/>
          <a:p>
            <a:r>
              <a:rPr lang="en-AU" dirty="0"/>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a:t>
            </a:fld>
            <a:endParaRPr lang="en-AU" dirty="0"/>
          </a:p>
        </p:txBody>
      </p:sp>
      <p:cxnSp>
        <p:nvCxnSpPr>
          <p:cNvPr id="10" name="Straight Connector 9"/>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ampus-background.jpg"/>
          <p:cNvPicPr>
            <a:picLocks noChangeAspect="1"/>
          </p:cNvPicPr>
          <p:nvPr userDrawn="1"/>
        </p:nvPicPr>
        <p:blipFill>
          <a:blip r:embed="rId2" cstate="print"/>
          <a:stretch>
            <a:fillRect/>
          </a:stretch>
        </p:blipFill>
        <p:spPr>
          <a:xfrm>
            <a:off x="0" y="0"/>
            <a:ext cx="9144000" cy="6885384"/>
          </a:xfrm>
          <a:prstGeom prst="rect">
            <a:avLst/>
          </a:prstGeom>
        </p:spPr>
      </p:pic>
      <p:sp>
        <p:nvSpPr>
          <p:cNvPr id="2" name="Title 1"/>
          <p:cNvSpPr>
            <a:spLocks noGrp="1"/>
          </p:cNvSpPr>
          <p:nvPr>
            <p:ph type="title"/>
          </p:nvPr>
        </p:nvSpPr>
        <p:spPr>
          <a:xfrm>
            <a:off x="722313" y="4406900"/>
            <a:ext cx="7772400" cy="1362075"/>
          </a:xfrm>
        </p:spPr>
        <p:txBody>
          <a:bodyPr anchor="t"/>
          <a:lstStyle>
            <a:lvl1pPr algn="r">
              <a:defRPr sz="4000" b="0" cap="none" baseline="0">
                <a:solidFill>
                  <a:schemeClr val="bg1"/>
                </a:solidFill>
              </a:defRPr>
            </a:lvl1pPr>
          </a:lstStyle>
          <a:p>
            <a:r>
              <a:rPr lang="en-AU"/>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pic>
        <p:nvPicPr>
          <p:cNvPr id="9" name="Picture 8" descr="UoA_logo_vert_cmyk_midbg.png"/>
          <p:cNvPicPr/>
          <p:nvPr userDrawn="1"/>
        </p:nvPicPr>
        <p:blipFill>
          <a:blip r:embed="rId3" cstate="screen"/>
          <a:stretch>
            <a:fillRect/>
          </a:stretch>
        </p:blipFill>
        <p:spPr>
          <a:xfrm>
            <a:off x="310772" y="318199"/>
            <a:ext cx="1107584" cy="82127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3" name="Content Placeholder 2"/>
          <p:cNvSpPr>
            <a:spLocks noGrp="1"/>
          </p:cNvSpPr>
          <p:nvPr>
            <p:ph sz="half" idx="1"/>
          </p:nvPr>
        </p:nvSpPr>
        <p:spPr>
          <a:xfrm>
            <a:off x="457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Content Placeholder 3"/>
          <p:cNvSpPr>
            <a:spLocks noGrp="1"/>
          </p:cNvSpPr>
          <p:nvPr>
            <p:ph sz="half" idx="2"/>
          </p:nvPr>
        </p:nvSpPr>
        <p:spPr>
          <a:xfrm>
            <a:off x="4648200" y="1412776"/>
            <a:ext cx="4038600" cy="471338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A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8" name="Footer Placeholder 7"/>
          <p:cNvSpPr>
            <a:spLocks noGrp="1"/>
          </p:cNvSpPr>
          <p:nvPr>
            <p:ph type="ftr" sz="quarter" idx="11"/>
          </p:nvPr>
        </p:nvSpPr>
        <p:spPr/>
        <p:txBody>
          <a:bodyPr/>
          <a:lstStyle/>
          <a:p>
            <a:r>
              <a:rPr lang="en-AU"/>
              <a:t>University of Adelaide</a:t>
            </a:r>
          </a:p>
        </p:txBody>
      </p:sp>
      <p:sp>
        <p:nvSpPr>
          <p:cNvPr id="9" name="Slide Number Placeholder 8"/>
          <p:cNvSpPr>
            <a:spLocks noGrp="1"/>
          </p:cNvSpPr>
          <p:nvPr>
            <p:ph type="sldNum" sz="quarter" idx="12"/>
          </p:nvPr>
        </p:nvSpPr>
        <p:spPr/>
        <p:txBody>
          <a:bodyPr/>
          <a:lstStyle/>
          <a:p>
            <a:fld id="{7E8AFECB-488C-4862-A863-69DB259C81CD}" type="slidenum">
              <a:rPr lang="en-AU" smtClean="0"/>
              <a:pPr/>
              <a:t>‹#›</a:t>
            </a:fld>
            <a:endParaRPr lang="en-AU"/>
          </a:p>
        </p:txBody>
      </p:sp>
      <p:cxnSp>
        <p:nvCxnSpPr>
          <p:cNvPr id="10" name="Straight Connector 9"/>
          <p:cNvCxnSpPr/>
          <p:nvPr userDrawn="1"/>
        </p:nvCxnSpPr>
        <p:spPr>
          <a:xfrm>
            <a:off x="467544"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AU"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a:t>
            </a:fld>
            <a:endParaRPr lang="en-AU"/>
          </a:p>
        </p:txBody>
      </p:sp>
      <p:cxnSp>
        <p:nvCxnSpPr>
          <p:cNvPr id="6" name="Straight Connector 5"/>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a:t>University of Adelaide</a:t>
            </a:r>
          </a:p>
        </p:txBody>
      </p:sp>
      <p:sp>
        <p:nvSpPr>
          <p:cNvPr id="4" name="Slide Number Placeholder 3"/>
          <p:cNvSpPr>
            <a:spLocks noGrp="1"/>
          </p:cNvSpPr>
          <p:nvPr>
            <p:ph type="sldNum" sz="quarter" idx="12"/>
          </p:nvPr>
        </p:nvSpPr>
        <p:spPr/>
        <p:txBody>
          <a:bodyPr/>
          <a:lstStyle/>
          <a:p>
            <a:fld id="{7E8AFECB-488C-4862-A863-69DB259C81CD}" type="slidenum">
              <a:rPr lang="en-AU" smtClean="0"/>
              <a:pPr/>
              <a:t>‹#›</a:t>
            </a:fld>
            <a:endParaRPr lang="en-AU"/>
          </a:p>
        </p:txBody>
      </p:sp>
      <p:cxnSp>
        <p:nvCxnSpPr>
          <p:cNvPr id="5" name="Straight Connector 4"/>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lvl1pPr>
          </a:lstStyle>
          <a:p>
            <a:r>
              <a:rPr lang="en-AU"/>
              <a:t>Click to edit Master title style</a:t>
            </a:r>
            <a:endParaRPr lang="en-AU"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6" name="Footer Placeholder 5"/>
          <p:cNvSpPr>
            <a:spLocks noGrp="1"/>
          </p:cNvSpPr>
          <p:nvPr>
            <p:ph type="ftr" sz="quarter" idx="11"/>
          </p:nvPr>
        </p:nvSpPr>
        <p:spPr/>
        <p:txBody>
          <a:bodyPr/>
          <a:lstStyle/>
          <a:p>
            <a:r>
              <a:rPr lang="en-AU"/>
              <a:t>University of Adelaide</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cxnSp>
        <p:nvCxnSpPr>
          <p:cNvPr id="8" name="Straight Connector 7"/>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lvl1pPr>
          </a:lstStyle>
          <a:p>
            <a:r>
              <a:rPr lang="en-AU"/>
              <a:t>Click to edit Master title style</a:t>
            </a:r>
            <a:endParaRPr lang="en-A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Slide Number Placeholder 6"/>
          <p:cNvSpPr>
            <a:spLocks noGrp="1"/>
          </p:cNvSpPr>
          <p:nvPr>
            <p:ph type="sldNum" sz="quarter" idx="12"/>
          </p:nvPr>
        </p:nvSpPr>
        <p:spPr/>
        <p:txBody>
          <a:bodyPr/>
          <a:lstStyle/>
          <a:p>
            <a:fld id="{7E8AFECB-488C-4862-A863-69DB259C81CD}" type="slidenum">
              <a:rPr lang="en-AU" smtClean="0"/>
              <a:pPr/>
              <a:t>‹#›</a:t>
            </a:fld>
            <a:endParaRPr lang="en-AU"/>
          </a:p>
        </p:txBody>
      </p:sp>
      <p:sp>
        <p:nvSpPr>
          <p:cNvPr id="8" name="Footer Placeholder 4"/>
          <p:cNvSpPr>
            <a:spLocks noGrp="1"/>
          </p:cNvSpPr>
          <p:nvPr>
            <p:ph type="ftr" sz="quarter" idx="11"/>
          </p:nvPr>
        </p:nvSpPr>
        <p:spPr>
          <a:xfrm>
            <a:off x="467544" y="6448251"/>
            <a:ext cx="2895600" cy="365125"/>
          </a:xfrm>
        </p:spPr>
        <p:txBody>
          <a:bodyPr/>
          <a:lstStyle/>
          <a:p>
            <a:r>
              <a:rPr lang="en-AU"/>
              <a:t>University of Adelaide</a:t>
            </a:r>
          </a:p>
        </p:txBody>
      </p:sp>
      <p:cxnSp>
        <p:nvCxnSpPr>
          <p:cNvPr id="9" name="Straight Connector 8"/>
          <p:cNvCxnSpPr/>
          <p:nvPr userDrawn="1"/>
        </p:nvCxnSpPr>
        <p:spPr>
          <a:xfrm>
            <a:off x="467544" y="6453336"/>
            <a:ext cx="8280920" cy="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332656"/>
            <a:ext cx="8229600" cy="850106"/>
          </a:xfrm>
          <a:prstGeom prst="rect">
            <a:avLst/>
          </a:prstGeom>
        </p:spPr>
        <p:txBody>
          <a:bodyPr vert="horz" lIns="91440" tIns="45720" rIns="91440" bIns="45720" rtlCol="0" anchor="ctr">
            <a:normAutofit/>
          </a:bodyPr>
          <a:lstStyle/>
          <a:p>
            <a:r>
              <a:rPr lang="en-AU"/>
              <a:t>Click to edit Master title style</a:t>
            </a:r>
            <a:endParaRPr lang="en-AU" dirty="0"/>
          </a:p>
        </p:txBody>
      </p:sp>
      <p:sp>
        <p:nvSpPr>
          <p:cNvPr id="3" name="Text Placeholder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Footer Placeholder 4"/>
          <p:cNvSpPr>
            <a:spLocks noGrp="1"/>
          </p:cNvSpPr>
          <p:nvPr>
            <p:ph type="ftr" sz="quarter" idx="3"/>
          </p:nvPr>
        </p:nvSpPr>
        <p:spPr>
          <a:xfrm>
            <a:off x="467544" y="6448251"/>
            <a:ext cx="2895600" cy="365125"/>
          </a:xfrm>
          <a:prstGeom prst="rect">
            <a:avLst/>
          </a:prstGeom>
        </p:spPr>
        <p:txBody>
          <a:bodyPr vert="horz" lIns="91440" tIns="45720" rIns="91440" bIns="45720" rtlCol="0" anchor="ctr"/>
          <a:lstStyle>
            <a:lvl1pPr algn="l">
              <a:defRPr sz="1100">
                <a:solidFill>
                  <a:schemeClr val="tx1">
                    <a:tint val="75000"/>
                  </a:schemeClr>
                </a:solidFill>
                <a:latin typeface="Georgia" pitchFamily="18" charset="0"/>
              </a:defRPr>
            </a:lvl1pPr>
          </a:lstStyle>
          <a:p>
            <a:r>
              <a:rPr lang="en-AU" dirty="0"/>
              <a:t>University of Adelaide</a:t>
            </a:r>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100">
                <a:solidFill>
                  <a:srgbClr val="808285"/>
                </a:solidFill>
                <a:latin typeface="Georgia" pitchFamily="18" charset="0"/>
              </a:defRPr>
            </a:lvl1pPr>
          </a:lstStyle>
          <a:p>
            <a:fld id="{95078D05-E1F1-4281-8199-8B61E9D73635}"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sz="3600" kern="1200">
          <a:solidFill>
            <a:srgbClr val="0060A8"/>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ommunity.topcoder.com/stat?c=problem_statement&amp;pm=6011"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869161"/>
            <a:ext cx="8964488" cy="1440159"/>
          </a:xfrm>
        </p:spPr>
        <p:txBody>
          <a:bodyPr>
            <a:normAutofit/>
          </a:bodyPr>
          <a:lstStyle/>
          <a:p>
            <a:r>
              <a:rPr lang="en-AU" sz="2700" dirty="0"/>
              <a:t>COMP SCI 1103/2103 Algorithm Design &amp; Data Structure</a:t>
            </a:r>
            <a:r>
              <a:rPr lang="en-AU" dirty="0"/>
              <a:t> </a:t>
            </a:r>
            <a:br>
              <a:rPr lang="en-AU" dirty="0"/>
            </a:br>
            <a:r>
              <a:rPr lang="en-AU" sz="2200" dirty="0"/>
              <a:t>Recursion</a:t>
            </a:r>
          </a:p>
        </p:txBody>
      </p:sp>
      <p:sp>
        <p:nvSpPr>
          <p:cNvPr id="3" name="Subtitle 2"/>
          <p:cNvSpPr>
            <a:spLocks noGrp="1"/>
          </p:cNvSpPr>
          <p:nvPr>
            <p:ph type="subTitle" idx="1"/>
          </p:nvPr>
        </p:nvSpPr>
        <p:spPr>
          <a:xfrm>
            <a:off x="2488232" y="4606280"/>
            <a:ext cx="6400800" cy="478904"/>
          </a:xfrm>
        </p:spPr>
        <p:txBody>
          <a:bodyPr>
            <a:normAutofit/>
          </a:bodyPr>
          <a:lstStyle/>
          <a:p>
            <a:r>
              <a:rPr lang="en-US" sz="2400" dirty="0"/>
              <a:t>School of Computer Science</a:t>
            </a:r>
            <a:endParaRPr lang="en-AU" sz="1800" b="1" dirty="0">
              <a:solidFill>
                <a:schemeClr val="tx1"/>
              </a:solidFill>
              <a:latin typeface="Arial"/>
              <a:cs typeface="Arial"/>
            </a:endParaRPr>
          </a:p>
        </p:txBody>
      </p:sp>
    </p:spTree>
    <p:extLst>
      <p:ext uri="{BB962C8B-B14F-4D97-AF65-F5344CB8AC3E}">
        <p14:creationId xmlns:p14="http://schemas.microsoft.com/office/powerpoint/2010/main" val="68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D0F2-B2F8-384F-9B89-48311C79E98B}"/>
              </a:ext>
            </a:extLst>
          </p:cNvPr>
          <p:cNvSpPr>
            <a:spLocks noGrp="1"/>
          </p:cNvSpPr>
          <p:nvPr>
            <p:ph type="title"/>
          </p:nvPr>
        </p:nvSpPr>
        <p:spPr/>
        <p:txBody>
          <a:bodyPr>
            <a:normAutofit/>
          </a:bodyPr>
          <a:lstStyle/>
          <a:p>
            <a:r>
              <a:rPr lang="en-US" dirty="0"/>
              <a:t>Another Example</a:t>
            </a:r>
          </a:p>
        </p:txBody>
      </p:sp>
      <p:sp>
        <p:nvSpPr>
          <p:cNvPr id="5" name="Footer Placeholder 4">
            <a:extLst>
              <a:ext uri="{FF2B5EF4-FFF2-40B4-BE49-F238E27FC236}">
                <a16:creationId xmlns:a16="http://schemas.microsoft.com/office/drawing/2014/main" id="{B93D12A5-5B69-6443-A593-060C88134094}"/>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FFA15E70-53B3-8443-909F-DE6976ACC016}"/>
              </a:ext>
            </a:extLst>
          </p:cNvPr>
          <p:cNvSpPr>
            <a:spLocks noGrp="1"/>
          </p:cNvSpPr>
          <p:nvPr>
            <p:ph type="sldNum" sz="quarter" idx="12"/>
          </p:nvPr>
        </p:nvSpPr>
        <p:spPr/>
        <p:txBody>
          <a:bodyPr/>
          <a:lstStyle/>
          <a:p>
            <a:fld id="{7E8AFECB-488C-4862-A863-69DB259C81CD}" type="slidenum">
              <a:rPr lang="en-AU" smtClean="0"/>
              <a:pPr/>
              <a:t>10</a:t>
            </a:fld>
            <a:endParaRPr lang="en-AU"/>
          </a:p>
        </p:txBody>
      </p:sp>
      <p:sp>
        <p:nvSpPr>
          <p:cNvPr id="13" name="Content Placeholder 12">
            <a:extLst>
              <a:ext uri="{FF2B5EF4-FFF2-40B4-BE49-F238E27FC236}">
                <a16:creationId xmlns:a16="http://schemas.microsoft.com/office/drawing/2014/main" id="{68666BE7-88A9-4C4E-B6D7-7EBEB5D1EB9B}"/>
              </a:ext>
            </a:extLst>
          </p:cNvPr>
          <p:cNvSpPr>
            <a:spLocks noGrp="1"/>
          </p:cNvSpPr>
          <p:nvPr>
            <p:ph sz="half" idx="1"/>
          </p:nvPr>
        </p:nvSpPr>
        <p:spPr>
          <a:xfrm>
            <a:off x="457200" y="1412776"/>
            <a:ext cx="7715200" cy="4713387"/>
          </a:xfrm>
        </p:spPr>
        <p:txBody>
          <a:bodyPr/>
          <a:lstStyle/>
          <a:p>
            <a:r>
              <a:rPr lang="en-US" dirty="0"/>
              <a:t>Count people in one row</a:t>
            </a:r>
          </a:p>
          <a:p>
            <a:endParaRPr lang="en-US" dirty="0"/>
          </a:p>
          <a:p>
            <a:r>
              <a:rPr lang="en-US" dirty="0"/>
              <a:t>Idea?</a:t>
            </a:r>
          </a:p>
          <a:p>
            <a:endParaRPr lang="en-US" dirty="0"/>
          </a:p>
          <a:p>
            <a:r>
              <a:rPr lang="en-US" dirty="0"/>
              <a:t>Pseudo-Code</a:t>
            </a:r>
          </a:p>
          <a:p>
            <a:endParaRPr lang="en-US" dirty="0"/>
          </a:p>
          <a:p>
            <a:r>
              <a:rPr lang="en-US" dirty="0"/>
              <a:t>Any problems with that?!</a:t>
            </a:r>
          </a:p>
        </p:txBody>
      </p:sp>
    </p:spTree>
    <p:extLst>
      <p:ext uri="{BB962C8B-B14F-4D97-AF65-F5344CB8AC3E}">
        <p14:creationId xmlns:p14="http://schemas.microsoft.com/office/powerpoint/2010/main" val="11876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Common mistakes</a:t>
            </a:r>
            <a:endParaRPr lang="en-US" dirty="0"/>
          </a:p>
        </p:txBody>
      </p:sp>
      <p:sp>
        <p:nvSpPr>
          <p:cNvPr id="3" name="Content Placeholder 2"/>
          <p:cNvSpPr>
            <a:spLocks noGrp="1"/>
          </p:cNvSpPr>
          <p:nvPr>
            <p:ph sz="half" idx="1"/>
          </p:nvPr>
        </p:nvSpPr>
        <p:spPr>
          <a:xfrm>
            <a:off x="457200" y="1412776"/>
            <a:ext cx="8075240" cy="4713387"/>
          </a:xfrm>
        </p:spPr>
        <p:txBody>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We know we need two things to make recursion work properly. What are they?</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A very common mistake is to set a base case that is never reached!</a:t>
            </a:r>
          </a:p>
          <a:p>
            <a:pPr marL="785813" lvl="1" indent="-3429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Don’t use == when you need &lt;=, &gt;=.</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You must approach the base case steadily and not  ‘skip’ over it.</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r>
              <a:rPr lang="en-US" dirty="0"/>
              <a:t>Make sure the input value is moving towards the base case</a:t>
            </a:r>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11</a:t>
            </a:fld>
            <a:endParaRPr lang="en-AU"/>
          </a:p>
        </p:txBody>
      </p:sp>
    </p:spTree>
    <p:extLst>
      <p:ext uri="{BB962C8B-B14F-4D97-AF65-F5344CB8AC3E}">
        <p14:creationId xmlns:p14="http://schemas.microsoft.com/office/powerpoint/2010/main" val="9286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Recursion and the Stack</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Recursion makes heavy use of the stack as you will be placing lots of activation records on there.</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This is where the space usage comes from.</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Stack overflow</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Some problems just make more sense recursively.</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Easier to write</a:t>
            </a:r>
          </a:p>
          <a:p>
            <a:pPr lvl="1">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At the expense of heavy stack usage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12</a:t>
            </a:fld>
            <a:endParaRPr lang="en-AU"/>
          </a:p>
        </p:txBody>
      </p:sp>
    </p:spTree>
    <p:extLst>
      <p:ext uri="{BB962C8B-B14F-4D97-AF65-F5344CB8AC3E}">
        <p14:creationId xmlns:p14="http://schemas.microsoft.com/office/powerpoint/2010/main" val="34081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Recursion versus Iteration</a:t>
            </a:r>
            <a:endParaRPr lang="en-US" dirty="0"/>
          </a:p>
        </p:txBody>
      </p:sp>
      <p:sp>
        <p:nvSpPr>
          <p:cNvPr id="3" name="Content Placeholder 2"/>
          <p:cNvSpPr>
            <a:spLocks noGrp="1"/>
          </p:cNvSpPr>
          <p:nvPr>
            <p:ph sz="half" idx="1"/>
          </p:nvPr>
        </p:nvSpPr>
        <p:spPr>
          <a:xfrm>
            <a:off x="457200" y="1412776"/>
            <a:ext cx="8075240" cy="4713387"/>
          </a:xfrm>
        </p:spPr>
        <p:txBody>
          <a:bodyPr>
            <a:normAutofit/>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Anything you can do recursively can be done iteratively.</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Some languages don’t even allow recursion.</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Remember that everything, ultimately, gets turned into machine code</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Recursive functions are almost always slower and less efficient - but much easier to understand. </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13</a:t>
            </a:fld>
            <a:endParaRPr lang="en-AU"/>
          </a:p>
        </p:txBody>
      </p:sp>
    </p:spTree>
    <p:extLst>
      <p:ext uri="{BB962C8B-B14F-4D97-AF65-F5344CB8AC3E}">
        <p14:creationId xmlns:p14="http://schemas.microsoft.com/office/powerpoint/2010/main" val="59902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a:xfrm>
            <a:off x="457200" y="1412776"/>
            <a:ext cx="8229600" cy="4713387"/>
          </a:xfrm>
        </p:spPr>
        <p:txBody>
          <a:bodyPr>
            <a:normAutofit fontScale="85000" lnSpcReduction="10000"/>
          </a:bodyPr>
          <a:lstStyle/>
          <a:p>
            <a:r>
              <a:rPr lang="en-US" dirty="0"/>
              <a:t>Truckloads problem from </a:t>
            </a:r>
            <a:r>
              <a:rPr lang="en-US" dirty="0" err="1"/>
              <a:t>TopCoder</a:t>
            </a:r>
            <a:r>
              <a:rPr lang="en-US" dirty="0"/>
              <a:t>.</a:t>
            </a:r>
            <a:br>
              <a:rPr lang="en-US" dirty="0"/>
            </a:br>
            <a:r>
              <a:rPr lang="en-US" dirty="0">
                <a:hlinkClick r:id="rId3"/>
              </a:rPr>
              <a:t>https://community.topcoder.com/stat?c=problem_statement&amp;pm=6011</a:t>
            </a:r>
            <a:endParaRPr lang="en-US" dirty="0"/>
          </a:p>
          <a:p>
            <a:endParaRPr lang="en-US" dirty="0"/>
          </a:p>
          <a:p>
            <a:r>
              <a:rPr lang="en-US" dirty="0"/>
              <a:t>We have a pile of crates at our warehouse that we want to load onto trucks. Our plan is to divide the pile in half forming two smaller piles, then continuing dividing each of the small piles in half until we get piles that will fit on a truck. (Of course, when we divide an odd number of crates in "half", one of the resulting piles will have one more crate than the other.) Our problem is to determine how many trucks we will need to ship the crates. </a:t>
            </a:r>
          </a:p>
          <a:p>
            <a:r>
              <a:rPr lang="en-US" dirty="0"/>
              <a:t>Create a class Truckloads that contains a method </a:t>
            </a:r>
            <a:r>
              <a:rPr lang="en-US" dirty="0" err="1"/>
              <a:t>numTrucks</a:t>
            </a:r>
            <a:r>
              <a:rPr lang="en-US" dirty="0"/>
              <a:t> that is given </a:t>
            </a:r>
            <a:r>
              <a:rPr lang="en-US" b="1" dirty="0" err="1"/>
              <a:t>numCrates</a:t>
            </a:r>
            <a:r>
              <a:rPr lang="en-US" dirty="0"/>
              <a:t> (the number of crates at the warehouse) and </a:t>
            </a:r>
            <a:r>
              <a:rPr lang="en-US" b="1" dirty="0" err="1"/>
              <a:t>loadSize</a:t>
            </a:r>
            <a:r>
              <a:rPr lang="en-US" dirty="0"/>
              <a:t> (the maximum number of crates that will fit in a truck) and that returns the number of trucks required. </a:t>
            </a:r>
          </a:p>
          <a:p>
            <a:pPr>
              <a:buNone/>
            </a:pPr>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14</a:t>
            </a:fld>
            <a:endParaRPr lang="en-AU"/>
          </a:p>
        </p:txBody>
      </p:sp>
    </p:spTree>
    <p:extLst>
      <p:ext uri="{BB962C8B-B14F-4D97-AF65-F5344CB8AC3E}">
        <p14:creationId xmlns:p14="http://schemas.microsoft.com/office/powerpoint/2010/main" val="680246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504A-C8B1-9F4E-9FA8-2E726CAD71FA}"/>
              </a:ext>
            </a:extLst>
          </p:cNvPr>
          <p:cNvSpPr>
            <a:spLocks noGrp="1"/>
          </p:cNvSpPr>
          <p:nvPr>
            <p:ph type="title"/>
          </p:nvPr>
        </p:nvSpPr>
        <p:spPr/>
        <p:txBody>
          <a:bodyPr/>
          <a:lstStyle/>
          <a:p>
            <a:r>
              <a:rPr lang="en-US" dirty="0"/>
              <a:t>Truckloads problem</a:t>
            </a:r>
          </a:p>
        </p:txBody>
      </p:sp>
      <p:sp>
        <p:nvSpPr>
          <p:cNvPr id="5" name="Footer Placeholder 4">
            <a:extLst>
              <a:ext uri="{FF2B5EF4-FFF2-40B4-BE49-F238E27FC236}">
                <a16:creationId xmlns:a16="http://schemas.microsoft.com/office/drawing/2014/main" id="{98C56017-8942-AB45-BB71-870633ABAF64}"/>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019487D1-384E-0C45-81E5-AD67754E4EBD}"/>
              </a:ext>
            </a:extLst>
          </p:cNvPr>
          <p:cNvSpPr>
            <a:spLocks noGrp="1"/>
          </p:cNvSpPr>
          <p:nvPr>
            <p:ph type="sldNum" sz="quarter" idx="12"/>
          </p:nvPr>
        </p:nvSpPr>
        <p:spPr/>
        <p:txBody>
          <a:bodyPr/>
          <a:lstStyle/>
          <a:p>
            <a:fld id="{7E8AFECB-488C-4862-A863-69DB259C81CD}" type="slidenum">
              <a:rPr lang="en-AU" smtClean="0"/>
              <a:pPr/>
              <a:t>15</a:t>
            </a:fld>
            <a:endParaRPr lang="en-AU"/>
          </a:p>
        </p:txBody>
      </p:sp>
      <p:sp>
        <p:nvSpPr>
          <p:cNvPr id="10" name="Content Placeholder 9">
            <a:extLst>
              <a:ext uri="{FF2B5EF4-FFF2-40B4-BE49-F238E27FC236}">
                <a16:creationId xmlns:a16="http://schemas.microsoft.com/office/drawing/2014/main" id="{503D9D95-F9A9-C94E-A486-DE73BDCFD78B}"/>
              </a:ext>
            </a:extLst>
          </p:cNvPr>
          <p:cNvSpPr>
            <a:spLocks noGrp="1"/>
          </p:cNvSpPr>
          <p:nvPr>
            <p:ph sz="half" idx="1"/>
          </p:nvPr>
        </p:nvSpPr>
        <p:spPr>
          <a:xfrm>
            <a:off x="457200" y="1412776"/>
            <a:ext cx="8239944" cy="4713387"/>
          </a:xfrm>
        </p:spPr>
        <p:txBody>
          <a:bodyPr/>
          <a:lstStyle/>
          <a:p>
            <a:r>
              <a:rPr lang="en-US" dirty="0"/>
              <a:t>Iterative approach</a:t>
            </a:r>
          </a:p>
          <a:p>
            <a:endParaRPr lang="en-US" dirty="0"/>
          </a:p>
          <a:p>
            <a:r>
              <a:rPr lang="en-US" dirty="0"/>
              <a:t>Recursive approach</a:t>
            </a:r>
          </a:p>
        </p:txBody>
      </p:sp>
    </p:spTree>
    <p:extLst>
      <p:ext uri="{BB962C8B-B14F-4D97-AF65-F5344CB8AC3E}">
        <p14:creationId xmlns:p14="http://schemas.microsoft.com/office/powerpoint/2010/main" val="353981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457200" y="1412776"/>
            <a:ext cx="8075240" cy="4713387"/>
          </a:xfrm>
        </p:spPr>
        <p:txBody>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Recursion is defining functions in terms of themselves.</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It can be easier to understand but does come at a cost.</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Some things are naturally recursive.</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We’ll talk more about this next lecture.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16</a:t>
            </a:fld>
            <a:endParaRPr lang="en-AU"/>
          </a:p>
        </p:txBody>
      </p:sp>
    </p:spTree>
    <p:extLst>
      <p:ext uri="{BB962C8B-B14F-4D97-AF65-F5344CB8AC3E}">
        <p14:creationId xmlns:p14="http://schemas.microsoft.com/office/powerpoint/2010/main" val="19871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48425"/>
            <a:ext cx="2895600" cy="365125"/>
          </a:xfrm>
        </p:spPr>
        <p:txBody>
          <a:bodyPr/>
          <a:lstStyle/>
          <a:p>
            <a:r>
              <a:rPr lang="en-AU"/>
              <a:t>University of Adelaide</a:t>
            </a:r>
            <a:endParaRPr lang="en-AU" dirty="0"/>
          </a:p>
        </p:txBody>
      </p:sp>
      <p:sp>
        <p:nvSpPr>
          <p:cNvPr id="5" name="Slide Number Placeholder 4"/>
          <p:cNvSpPr>
            <a:spLocks noGrp="1"/>
          </p:cNvSpPr>
          <p:nvPr>
            <p:ph type="sldNum" sz="quarter" idx="4294967295"/>
          </p:nvPr>
        </p:nvSpPr>
        <p:spPr>
          <a:xfrm>
            <a:off x="7010400" y="6448425"/>
            <a:ext cx="2133600" cy="365125"/>
          </a:xfrm>
        </p:spPr>
        <p:txBody>
          <a:bodyPr/>
          <a:lstStyle/>
          <a:p>
            <a:fld id="{7E8AFECB-488C-4862-A863-69DB259C81CD}" type="slidenum">
              <a:rPr lang="en-AU" smtClean="0"/>
              <a:pPr/>
              <a:t>17</a:t>
            </a:fld>
            <a:endParaRPr lang="en-AU" dirty="0"/>
          </a:p>
        </p:txBody>
      </p:sp>
      <p:sp>
        <p:nvSpPr>
          <p:cNvPr id="3" name="Title 2">
            <a:extLst>
              <a:ext uri="{FF2B5EF4-FFF2-40B4-BE49-F238E27FC236}">
                <a16:creationId xmlns:a16="http://schemas.microsoft.com/office/drawing/2014/main" id="{59106D80-9173-C742-8A83-72C6D33B71C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424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9232-5B30-BD4C-BB10-C0B4423D22F1}"/>
              </a:ext>
            </a:extLst>
          </p:cNvPr>
          <p:cNvSpPr>
            <a:spLocks noGrp="1"/>
          </p:cNvSpPr>
          <p:nvPr>
            <p:ph type="title"/>
          </p:nvPr>
        </p:nvSpPr>
        <p:spPr/>
        <p:txBody>
          <a:bodyPr/>
          <a:lstStyle/>
          <a:p>
            <a:r>
              <a:rPr lang="en-US" dirty="0"/>
              <a:t>How do you solve this?</a:t>
            </a:r>
          </a:p>
        </p:txBody>
      </p:sp>
      <p:sp>
        <p:nvSpPr>
          <p:cNvPr id="3" name="Content Placeholder 2">
            <a:extLst>
              <a:ext uri="{FF2B5EF4-FFF2-40B4-BE49-F238E27FC236}">
                <a16:creationId xmlns:a16="http://schemas.microsoft.com/office/drawing/2014/main" id="{9A61470F-88BD-8745-9E5D-1B865F00CB27}"/>
              </a:ext>
            </a:extLst>
          </p:cNvPr>
          <p:cNvSpPr>
            <a:spLocks noGrp="1"/>
          </p:cNvSpPr>
          <p:nvPr>
            <p:ph idx="1"/>
          </p:nvPr>
        </p:nvSpPr>
        <p:spPr/>
        <p:txBody>
          <a:bodyPr/>
          <a:lstStyle/>
          <a:p>
            <a:r>
              <a:rPr lang="en-US" dirty="0"/>
              <a:t>Count the number of children + grand children + great grand children + … (successors) of one person</a:t>
            </a:r>
          </a:p>
          <a:p>
            <a:pPr marL="0" indent="0">
              <a:buNone/>
            </a:pPr>
            <a:endParaRPr lang="en-US" dirty="0"/>
          </a:p>
          <a:p>
            <a:r>
              <a:rPr lang="en-US" dirty="0"/>
              <a:t>Count the number of his/her children</a:t>
            </a:r>
          </a:p>
          <a:p>
            <a:r>
              <a:rPr lang="en-US" dirty="0"/>
              <a:t>For each child also add the number of his/her successors to what you have got so far</a:t>
            </a:r>
          </a:p>
          <a:p>
            <a:pPr lvl="1"/>
            <a:r>
              <a:rPr lang="en-US" dirty="0"/>
              <a:t>How? Same way!</a:t>
            </a:r>
          </a:p>
          <a:p>
            <a:endParaRPr lang="en-US" dirty="0"/>
          </a:p>
          <a:p>
            <a:endParaRPr lang="en-US" dirty="0"/>
          </a:p>
          <a:p>
            <a:r>
              <a:rPr lang="en-US" dirty="0"/>
              <a:t>You already know the concept of recursion!</a:t>
            </a:r>
          </a:p>
        </p:txBody>
      </p:sp>
      <p:sp>
        <p:nvSpPr>
          <p:cNvPr id="4" name="Footer Placeholder 3">
            <a:extLst>
              <a:ext uri="{FF2B5EF4-FFF2-40B4-BE49-F238E27FC236}">
                <a16:creationId xmlns:a16="http://schemas.microsoft.com/office/drawing/2014/main" id="{965C6337-FF21-C94F-821D-E2C20051CF13}"/>
              </a:ext>
            </a:extLst>
          </p:cNvPr>
          <p:cNvSpPr>
            <a:spLocks noGrp="1"/>
          </p:cNvSpPr>
          <p:nvPr>
            <p:ph type="ftr" sz="quarter" idx="11"/>
          </p:nvPr>
        </p:nvSpPr>
        <p:spPr/>
        <p:txBody>
          <a:bodyPr/>
          <a:lstStyle/>
          <a:p>
            <a:r>
              <a:rPr lang="en-AU"/>
              <a:t>University of Adelaide</a:t>
            </a:r>
            <a:endParaRPr lang="en-AU" dirty="0"/>
          </a:p>
        </p:txBody>
      </p:sp>
      <p:sp>
        <p:nvSpPr>
          <p:cNvPr id="5" name="Slide Number Placeholder 4">
            <a:extLst>
              <a:ext uri="{FF2B5EF4-FFF2-40B4-BE49-F238E27FC236}">
                <a16:creationId xmlns:a16="http://schemas.microsoft.com/office/drawing/2014/main" id="{E661AE92-7601-134E-A9F8-E27A595369A1}"/>
              </a:ext>
            </a:extLst>
          </p:cNvPr>
          <p:cNvSpPr>
            <a:spLocks noGrp="1"/>
          </p:cNvSpPr>
          <p:nvPr>
            <p:ph type="sldNum" sz="quarter" idx="12"/>
          </p:nvPr>
        </p:nvSpPr>
        <p:spPr/>
        <p:txBody>
          <a:bodyPr/>
          <a:lstStyle/>
          <a:p>
            <a:fld id="{7E8AFECB-488C-4862-A863-69DB259C81CD}" type="slidenum">
              <a:rPr lang="en-AU" smtClean="0"/>
              <a:pPr/>
              <a:t>2</a:t>
            </a:fld>
            <a:endParaRPr lang="en-AU" dirty="0"/>
          </a:p>
        </p:txBody>
      </p:sp>
    </p:spTree>
    <p:extLst>
      <p:ext uri="{BB962C8B-B14F-4D97-AF65-F5344CB8AC3E}">
        <p14:creationId xmlns:p14="http://schemas.microsoft.com/office/powerpoint/2010/main" val="35013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Solving Problems</a:t>
            </a:r>
            <a:endParaRPr lang="en-US" dirty="0"/>
          </a:p>
        </p:txBody>
      </p:sp>
      <p:sp>
        <p:nvSpPr>
          <p:cNvPr id="3" name="Content Placeholder 2"/>
          <p:cNvSpPr>
            <a:spLocks noGrp="1"/>
          </p:cNvSpPr>
          <p:nvPr>
            <p:ph sz="half" idx="1"/>
          </p:nvPr>
        </p:nvSpPr>
        <p:spPr>
          <a:xfrm>
            <a:off x="457200" y="1412776"/>
            <a:ext cx="8229600" cy="4713387"/>
          </a:xfrm>
        </p:spPr>
        <p:txBody>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Ultimately, what we want to do is solve problems.</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We must find a way of expressing the problem:</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That is easy to understand</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That allows us to produce an algorithm</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That allows us to solve the problem</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AU" dirty="0"/>
              <a:t>University of Adelaide</a:t>
            </a:r>
          </a:p>
        </p:txBody>
      </p:sp>
      <p:sp>
        <p:nvSpPr>
          <p:cNvPr id="5" name="Slide Number Placeholder 4"/>
          <p:cNvSpPr>
            <a:spLocks noGrp="1"/>
          </p:cNvSpPr>
          <p:nvPr>
            <p:ph type="sldNum" sz="quarter" idx="12"/>
          </p:nvPr>
        </p:nvSpPr>
        <p:spPr/>
        <p:txBody>
          <a:bodyPr/>
          <a:lstStyle/>
          <a:p>
            <a:fld id="{7E8AFECB-488C-4862-A863-69DB259C81CD}" type="slidenum">
              <a:rPr lang="en-AU" smtClean="0"/>
              <a:pPr/>
              <a:t>3</a:t>
            </a:fld>
            <a:endParaRPr lang="en-AU" dirty="0"/>
          </a:p>
        </p:txBody>
      </p:sp>
    </p:spTree>
    <p:extLst>
      <p:ext uri="{BB962C8B-B14F-4D97-AF65-F5344CB8AC3E}">
        <p14:creationId xmlns:p14="http://schemas.microsoft.com/office/powerpoint/2010/main" val="214590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0035-9930-B64C-AF22-A2EC501A16C3}"/>
              </a:ext>
            </a:extLst>
          </p:cNvPr>
          <p:cNvSpPr>
            <a:spLocks noGrp="1"/>
          </p:cNvSpPr>
          <p:nvPr>
            <p:ph type="title"/>
          </p:nvPr>
        </p:nvSpPr>
        <p:spPr/>
        <p:txBody>
          <a:bodyPr/>
          <a:lstStyle/>
          <a:p>
            <a:r>
              <a:rPr lang="en-US" dirty="0"/>
              <a:t>Example: Factorial </a:t>
            </a:r>
          </a:p>
        </p:txBody>
      </p:sp>
      <p:sp>
        <p:nvSpPr>
          <p:cNvPr id="3" name="Content Placeholder 2">
            <a:extLst>
              <a:ext uri="{FF2B5EF4-FFF2-40B4-BE49-F238E27FC236}">
                <a16:creationId xmlns:a16="http://schemas.microsoft.com/office/drawing/2014/main" id="{D071FF2F-713F-A149-B4B8-97576F94C2B7}"/>
              </a:ext>
            </a:extLst>
          </p:cNvPr>
          <p:cNvSpPr>
            <a:spLocks noGrp="1"/>
          </p:cNvSpPr>
          <p:nvPr>
            <p:ph sz="half" idx="1"/>
          </p:nvPr>
        </p:nvSpPr>
        <p:spPr>
          <a:xfrm>
            <a:off x="457200" y="1412776"/>
            <a:ext cx="8229600" cy="4713387"/>
          </a:xfrm>
        </p:spPr>
        <p:txBody>
          <a:bodyPr/>
          <a:lstStyle/>
          <a:p>
            <a:r>
              <a:rPr lang="en-US" dirty="0"/>
              <a:t>Find n!</a:t>
            </a:r>
          </a:p>
          <a:p>
            <a:r>
              <a:rPr lang="en-US" dirty="0"/>
              <a:t>Lets do it for some small n </a:t>
            </a:r>
          </a:p>
          <a:p>
            <a:pPr lvl="1"/>
            <a:r>
              <a:rPr lang="en-US" dirty="0"/>
              <a:t>0!=1! =1 , 2!= 2 , 3!= 6</a:t>
            </a:r>
          </a:p>
          <a:p>
            <a:pPr lvl="1"/>
            <a:r>
              <a:rPr lang="en-US" dirty="0"/>
              <a:t>4!= 4.(what we just had! i.e. 6)= 24</a:t>
            </a:r>
          </a:p>
          <a:p>
            <a:pPr lvl="1"/>
            <a:r>
              <a:rPr lang="en-US" dirty="0"/>
              <a:t>5!= 5.(4!)</a:t>
            </a:r>
          </a:p>
          <a:p>
            <a:pPr lvl="1"/>
            <a:r>
              <a:rPr lang="en-US" dirty="0"/>
              <a:t>Generally n!=n.(n-1)!</a:t>
            </a:r>
          </a:p>
          <a:p>
            <a:r>
              <a:rPr lang="en-US" dirty="0"/>
              <a:t>Recursive approach:</a:t>
            </a:r>
          </a:p>
          <a:p>
            <a:pPr lvl="1"/>
            <a:r>
              <a:rPr lang="en-US" dirty="0"/>
              <a:t>We know about a simple case (1!=1)</a:t>
            </a:r>
          </a:p>
          <a:p>
            <a:pPr lvl="1"/>
            <a:r>
              <a:rPr lang="en-US" dirty="0"/>
              <a:t>Write a function that returns n.(the result for n-1)</a:t>
            </a:r>
          </a:p>
          <a:p>
            <a:pPr lvl="1"/>
            <a:r>
              <a:rPr lang="en-US" dirty="0"/>
              <a:t>In order to find the result for n-1 it should call itself.</a:t>
            </a:r>
          </a:p>
          <a:p>
            <a:r>
              <a:rPr lang="en-US" dirty="0"/>
              <a:t>Any other approach?</a:t>
            </a:r>
          </a:p>
          <a:p>
            <a:pPr lvl="1"/>
            <a:r>
              <a:rPr lang="en-US" dirty="0"/>
              <a:t>Of course! Iterative approach!</a:t>
            </a:r>
          </a:p>
        </p:txBody>
      </p:sp>
      <p:sp>
        <p:nvSpPr>
          <p:cNvPr id="5" name="Footer Placeholder 4">
            <a:extLst>
              <a:ext uri="{FF2B5EF4-FFF2-40B4-BE49-F238E27FC236}">
                <a16:creationId xmlns:a16="http://schemas.microsoft.com/office/drawing/2014/main" id="{7EB48DB2-59BA-004A-B7C4-979CE38ABA1F}"/>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70861F87-5A6E-E24C-AD6B-05B12D07FAA7}"/>
              </a:ext>
            </a:extLst>
          </p:cNvPr>
          <p:cNvSpPr>
            <a:spLocks noGrp="1"/>
          </p:cNvSpPr>
          <p:nvPr>
            <p:ph type="sldNum" sz="quarter" idx="12"/>
          </p:nvPr>
        </p:nvSpPr>
        <p:spPr/>
        <p:txBody>
          <a:bodyPr/>
          <a:lstStyle/>
          <a:p>
            <a:fld id="{7E8AFECB-488C-4862-A863-69DB259C81CD}" type="slidenum">
              <a:rPr lang="en-AU" smtClean="0"/>
              <a:pPr/>
              <a:t>4</a:t>
            </a:fld>
            <a:endParaRPr lang="en-AU"/>
          </a:p>
        </p:txBody>
      </p:sp>
    </p:spTree>
    <p:extLst>
      <p:ext uri="{BB962C8B-B14F-4D97-AF65-F5344CB8AC3E}">
        <p14:creationId xmlns:p14="http://schemas.microsoft.com/office/powerpoint/2010/main" val="43323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Self-defined problems</a:t>
            </a:r>
            <a:endParaRPr lang="en-US" dirty="0"/>
          </a:p>
        </p:txBody>
      </p:sp>
      <p:sp>
        <p:nvSpPr>
          <p:cNvPr id="3" name="Content Placeholder 2"/>
          <p:cNvSpPr>
            <a:spLocks noGrp="1"/>
          </p:cNvSpPr>
          <p:nvPr>
            <p:ph sz="half" idx="1"/>
          </p:nvPr>
        </p:nvSpPr>
        <p:spPr>
          <a:xfrm>
            <a:off x="457200" y="1412776"/>
            <a:ext cx="8075240" cy="4713387"/>
          </a:xfrm>
        </p:spPr>
        <p:txBody>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Some problems are more easily defined in terms of themselves.</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Look at the factorial numbers: n!</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Can think of this as n*(n-1)*(n-2)*..*2*1</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OR you can think of this as n*((n-1)!)</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What’s the problem with the second?</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How can we turn a mathematical relationship such as n! = n * ((n-1)!) into code?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5</a:t>
            </a:fld>
            <a:endParaRPr lang="en-AU"/>
          </a:p>
        </p:txBody>
      </p:sp>
    </p:spTree>
    <p:extLst>
      <p:ext uri="{BB962C8B-B14F-4D97-AF65-F5344CB8AC3E}">
        <p14:creationId xmlns:p14="http://schemas.microsoft.com/office/powerpoint/2010/main" val="5650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7F68-3FDE-FF45-8649-4588A98BB461}"/>
              </a:ext>
            </a:extLst>
          </p:cNvPr>
          <p:cNvSpPr>
            <a:spLocks noGrp="1"/>
          </p:cNvSpPr>
          <p:nvPr>
            <p:ph type="title"/>
          </p:nvPr>
        </p:nvSpPr>
        <p:spPr/>
        <p:txBody>
          <a:bodyPr/>
          <a:lstStyle/>
          <a:p>
            <a:r>
              <a:rPr lang="en-US" dirty="0"/>
              <a:t>Code in </a:t>
            </a:r>
            <a:r>
              <a:rPr lang="en-US" dirty="0" err="1"/>
              <a:t>c++</a:t>
            </a:r>
            <a:r>
              <a:rPr lang="en-US" dirty="0"/>
              <a:t> for recursive factorial</a:t>
            </a:r>
          </a:p>
        </p:txBody>
      </p:sp>
      <p:sp>
        <p:nvSpPr>
          <p:cNvPr id="5" name="Footer Placeholder 4">
            <a:extLst>
              <a:ext uri="{FF2B5EF4-FFF2-40B4-BE49-F238E27FC236}">
                <a16:creationId xmlns:a16="http://schemas.microsoft.com/office/drawing/2014/main" id="{2A3A5FE3-DF61-2B4C-AE62-806F01EB91F9}"/>
              </a:ext>
            </a:extLst>
          </p:cNvPr>
          <p:cNvSpPr>
            <a:spLocks noGrp="1"/>
          </p:cNvSpPr>
          <p:nvPr>
            <p:ph type="ftr" sz="quarter" idx="11"/>
          </p:nvPr>
        </p:nvSpPr>
        <p:spPr/>
        <p:txBody>
          <a:bodyPr/>
          <a:lstStyle/>
          <a:p>
            <a:r>
              <a:rPr lang="en-AU"/>
              <a:t>University of Adelaide</a:t>
            </a:r>
          </a:p>
        </p:txBody>
      </p:sp>
      <p:sp>
        <p:nvSpPr>
          <p:cNvPr id="6" name="Slide Number Placeholder 5">
            <a:extLst>
              <a:ext uri="{FF2B5EF4-FFF2-40B4-BE49-F238E27FC236}">
                <a16:creationId xmlns:a16="http://schemas.microsoft.com/office/drawing/2014/main" id="{302D7FE3-97F0-DB49-8101-BE9F8DDDCA74}"/>
              </a:ext>
            </a:extLst>
          </p:cNvPr>
          <p:cNvSpPr>
            <a:spLocks noGrp="1"/>
          </p:cNvSpPr>
          <p:nvPr>
            <p:ph type="sldNum" sz="quarter" idx="12"/>
          </p:nvPr>
        </p:nvSpPr>
        <p:spPr/>
        <p:txBody>
          <a:bodyPr/>
          <a:lstStyle/>
          <a:p>
            <a:fld id="{7E8AFECB-488C-4862-A863-69DB259C81CD}" type="slidenum">
              <a:rPr lang="en-AU" smtClean="0"/>
              <a:pPr/>
              <a:t>6</a:t>
            </a:fld>
            <a:endParaRPr lang="en-AU"/>
          </a:p>
        </p:txBody>
      </p:sp>
      <p:sp>
        <p:nvSpPr>
          <p:cNvPr id="8" name="Rectangle 7">
            <a:extLst>
              <a:ext uri="{FF2B5EF4-FFF2-40B4-BE49-F238E27FC236}">
                <a16:creationId xmlns:a16="http://schemas.microsoft.com/office/drawing/2014/main" id="{558A60F6-9E89-A24E-9CD4-11DE2F5954F7}"/>
              </a:ext>
            </a:extLst>
          </p:cNvPr>
          <p:cNvSpPr/>
          <p:nvPr/>
        </p:nvSpPr>
        <p:spPr>
          <a:xfrm>
            <a:off x="683858" y="1556792"/>
            <a:ext cx="7416534" cy="2862322"/>
          </a:xfrm>
          <a:prstGeom prst="rect">
            <a:avLst/>
          </a:prstGeom>
        </p:spPr>
        <p:txBody>
          <a:bodyPr wrap="square">
            <a:spAutoFit/>
          </a:bodyPr>
          <a:lstStyle/>
          <a:p>
            <a:r>
              <a:rPr lang="en-AU" dirty="0" err="1">
                <a:solidFill>
                  <a:srgbClr val="BA2DA2"/>
                </a:solidFill>
                <a:latin typeface="Menlo" panose="020B0609030804020204" pitchFamily="49" charset="0"/>
              </a:rPr>
              <a:t>int</a:t>
            </a:r>
            <a:r>
              <a:rPr lang="en-AU" dirty="0">
                <a:solidFill>
                  <a:srgbClr val="000000"/>
                </a:solidFill>
                <a:latin typeface="Menlo" panose="020B0609030804020204" pitchFamily="49" charset="0"/>
              </a:rPr>
              <a:t> factorial(</a:t>
            </a:r>
            <a:r>
              <a:rPr lang="en-AU" dirty="0" err="1">
                <a:solidFill>
                  <a:srgbClr val="BA2DA2"/>
                </a:solidFill>
                <a:latin typeface="Menlo" panose="020B0609030804020204" pitchFamily="49" charset="0"/>
              </a:rPr>
              <a:t>int</a:t>
            </a:r>
            <a:r>
              <a:rPr lang="en-AU" dirty="0">
                <a:solidFill>
                  <a:srgbClr val="000000"/>
                </a:solidFill>
                <a:latin typeface="Menlo" panose="020B0609030804020204" pitchFamily="49" charset="0"/>
              </a:rPr>
              <a:t> n) {</a:t>
            </a:r>
          </a:p>
          <a:p>
            <a:r>
              <a:rPr lang="en-AU" dirty="0">
                <a:solidFill>
                  <a:srgbClr val="BA2DA2"/>
                </a:solidFill>
                <a:latin typeface="Menlo" panose="020B0609030804020204" pitchFamily="49" charset="0"/>
              </a:rPr>
              <a:t>	if</a:t>
            </a:r>
            <a:r>
              <a:rPr lang="en-AU" dirty="0">
                <a:solidFill>
                  <a:srgbClr val="000000"/>
                </a:solidFill>
                <a:latin typeface="Menlo" panose="020B0609030804020204" pitchFamily="49" charset="0"/>
              </a:rPr>
              <a:t> (n &lt; </a:t>
            </a:r>
            <a:r>
              <a:rPr lang="en-AU" dirty="0">
                <a:solidFill>
                  <a:srgbClr val="272AD8"/>
                </a:solidFill>
                <a:latin typeface="Menlo" panose="020B0609030804020204" pitchFamily="49" charset="0"/>
              </a:rPr>
              <a:t>0</a:t>
            </a:r>
            <a:r>
              <a:rPr lang="en-AU" dirty="0">
                <a:solidFill>
                  <a:srgbClr val="000000"/>
                </a:solidFill>
                <a:latin typeface="Menlo" panose="020B0609030804020204" pitchFamily="49" charset="0"/>
              </a:rPr>
              <a:t>){</a:t>
            </a:r>
          </a:p>
          <a:p>
            <a:r>
              <a:rPr lang="en-AU" dirty="0">
                <a:solidFill>
                  <a:srgbClr val="000000"/>
                </a:solidFill>
                <a:latin typeface="Menlo" panose="020B0609030804020204" pitchFamily="49" charset="0"/>
              </a:rPr>
              <a:t>		</a:t>
            </a:r>
            <a:r>
              <a:rPr lang="en-AU" dirty="0" err="1">
                <a:solidFill>
                  <a:srgbClr val="000000"/>
                </a:solidFill>
                <a:latin typeface="Menlo" panose="020B0609030804020204" pitchFamily="49" charset="0"/>
              </a:rPr>
              <a:t>cout</a:t>
            </a:r>
            <a:r>
              <a:rPr lang="en-AU" dirty="0">
                <a:solidFill>
                  <a:srgbClr val="000000"/>
                </a:solidFill>
                <a:latin typeface="Menlo" panose="020B0609030804020204" pitchFamily="49" charset="0"/>
              </a:rPr>
              <a:t> &lt;&lt; </a:t>
            </a:r>
            <a:r>
              <a:rPr lang="en-AU" dirty="0">
                <a:solidFill>
                  <a:srgbClr val="D12F1B"/>
                </a:solidFill>
                <a:latin typeface="Menlo" panose="020B0609030804020204" pitchFamily="49" charset="0"/>
              </a:rPr>
              <a:t>"ERROR!!!! Negative input\n"</a:t>
            </a:r>
            <a:r>
              <a:rPr lang="en-AU" dirty="0">
                <a:solidFill>
                  <a:srgbClr val="000000"/>
                </a:solidFill>
                <a:latin typeface="Menlo" panose="020B0609030804020204" pitchFamily="49" charset="0"/>
              </a:rPr>
              <a:t>;</a:t>
            </a:r>
            <a:endParaRPr lang="en-AU" dirty="0">
              <a:solidFill>
                <a:srgbClr val="D12F1B"/>
              </a:solidFill>
              <a:latin typeface="Menlo" panose="020B0609030804020204" pitchFamily="49" charset="0"/>
            </a:endParaRPr>
          </a:p>
          <a:p>
            <a:r>
              <a:rPr lang="en-AU" dirty="0">
                <a:solidFill>
                  <a:srgbClr val="000000"/>
                </a:solidFill>
                <a:latin typeface="Menlo" panose="020B0609030804020204" pitchFamily="49" charset="0"/>
              </a:rPr>
              <a:t>		exit(</a:t>
            </a:r>
            <a:r>
              <a:rPr lang="en-AU" dirty="0">
                <a:solidFill>
                  <a:srgbClr val="272AD8"/>
                </a:solidFill>
                <a:latin typeface="Menlo" panose="020B0609030804020204" pitchFamily="49" charset="0"/>
              </a:rPr>
              <a:t>1</a:t>
            </a:r>
            <a:r>
              <a:rPr lang="en-AU" dirty="0">
                <a:solidFill>
                  <a:srgbClr val="000000"/>
                </a:solidFill>
                <a:latin typeface="Menlo" panose="020B0609030804020204" pitchFamily="49" charset="0"/>
              </a:rPr>
              <a:t>);</a:t>
            </a:r>
          </a:p>
          <a:p>
            <a:r>
              <a:rPr lang="en-AU" dirty="0">
                <a:solidFill>
                  <a:srgbClr val="000000"/>
                </a:solidFill>
                <a:latin typeface="Menlo" panose="020B0609030804020204" pitchFamily="49" charset="0"/>
              </a:rPr>
              <a:t>	} </a:t>
            </a:r>
            <a:endParaRPr lang="en-AU" dirty="0">
              <a:solidFill>
                <a:srgbClr val="BA2DA2"/>
              </a:solidFill>
              <a:latin typeface="Menlo" panose="020B0609030804020204" pitchFamily="49" charset="0"/>
            </a:endParaRPr>
          </a:p>
          <a:p>
            <a:r>
              <a:rPr lang="en-AU" dirty="0">
                <a:solidFill>
                  <a:srgbClr val="BA2DA2"/>
                </a:solidFill>
                <a:latin typeface="Menlo" panose="020B0609030804020204" pitchFamily="49" charset="0"/>
              </a:rPr>
              <a:t>	if</a:t>
            </a:r>
            <a:r>
              <a:rPr lang="en-AU" dirty="0">
                <a:solidFill>
                  <a:srgbClr val="000000"/>
                </a:solidFill>
                <a:latin typeface="Menlo" panose="020B0609030804020204" pitchFamily="49" charset="0"/>
              </a:rPr>
              <a:t> (n == </a:t>
            </a:r>
            <a:r>
              <a:rPr lang="en-AU" dirty="0">
                <a:solidFill>
                  <a:srgbClr val="272AD8"/>
                </a:solidFill>
                <a:latin typeface="Menlo" panose="020B0609030804020204" pitchFamily="49" charset="0"/>
              </a:rPr>
              <a:t>0</a:t>
            </a:r>
            <a:r>
              <a:rPr lang="en-AU" dirty="0">
                <a:solidFill>
                  <a:srgbClr val="000000"/>
                </a:solidFill>
                <a:latin typeface="Menlo" panose="020B0609030804020204" pitchFamily="49" charset="0"/>
              </a:rPr>
              <a:t>){</a:t>
            </a:r>
          </a:p>
          <a:p>
            <a:r>
              <a:rPr lang="en-AU" dirty="0">
                <a:solidFill>
                  <a:srgbClr val="BA2DA2"/>
                </a:solidFill>
                <a:latin typeface="Menlo" panose="020B0609030804020204" pitchFamily="49" charset="0"/>
              </a:rPr>
              <a:t>		return</a:t>
            </a:r>
            <a:r>
              <a:rPr lang="en-AU" dirty="0">
                <a:solidFill>
                  <a:srgbClr val="000000"/>
                </a:solidFill>
                <a:latin typeface="Menlo" panose="020B0609030804020204" pitchFamily="49" charset="0"/>
              </a:rPr>
              <a:t> </a:t>
            </a:r>
            <a:r>
              <a:rPr lang="en-AU" dirty="0">
                <a:solidFill>
                  <a:srgbClr val="272AD8"/>
                </a:solidFill>
                <a:latin typeface="Menlo" panose="020B0609030804020204" pitchFamily="49" charset="0"/>
              </a:rPr>
              <a:t>1</a:t>
            </a:r>
            <a:r>
              <a:rPr lang="en-AU" dirty="0">
                <a:solidFill>
                  <a:srgbClr val="000000"/>
                </a:solidFill>
                <a:latin typeface="Menlo" panose="020B0609030804020204" pitchFamily="49" charset="0"/>
              </a:rPr>
              <a:t>;</a:t>
            </a:r>
            <a:endParaRPr lang="en-AU" dirty="0">
              <a:solidFill>
                <a:srgbClr val="BA2DA2"/>
              </a:solidFill>
              <a:latin typeface="Menlo" panose="020B0609030804020204" pitchFamily="49" charset="0"/>
            </a:endParaRPr>
          </a:p>
          <a:p>
            <a:r>
              <a:rPr lang="en-AU" dirty="0">
                <a:solidFill>
                  <a:srgbClr val="000000"/>
                </a:solidFill>
                <a:latin typeface="Menlo" panose="020B0609030804020204" pitchFamily="49" charset="0"/>
              </a:rPr>
              <a:t>	}</a:t>
            </a:r>
            <a:r>
              <a:rPr lang="en-AU" dirty="0">
                <a:solidFill>
                  <a:srgbClr val="BA2DA2"/>
                </a:solidFill>
                <a:latin typeface="Menlo" panose="020B0609030804020204" pitchFamily="49" charset="0"/>
              </a:rPr>
              <a:t> </a:t>
            </a:r>
          </a:p>
          <a:p>
            <a:r>
              <a:rPr lang="en-AU" dirty="0">
                <a:solidFill>
                  <a:srgbClr val="BA2DA2"/>
                </a:solidFill>
                <a:latin typeface="Menlo" panose="020B0609030804020204" pitchFamily="49" charset="0"/>
              </a:rPr>
              <a:t>	return</a:t>
            </a:r>
            <a:r>
              <a:rPr lang="en-AU" dirty="0">
                <a:solidFill>
                  <a:srgbClr val="000000"/>
                </a:solidFill>
                <a:latin typeface="Menlo" panose="020B0609030804020204" pitchFamily="49" charset="0"/>
              </a:rPr>
              <a:t> n * factorial(n-</a:t>
            </a:r>
            <a:r>
              <a:rPr lang="en-AU" dirty="0">
                <a:solidFill>
                  <a:srgbClr val="272AD8"/>
                </a:solidFill>
                <a:latin typeface="Menlo" panose="020B0609030804020204" pitchFamily="49" charset="0"/>
              </a:rPr>
              <a:t>1</a:t>
            </a:r>
            <a:r>
              <a:rPr lang="en-AU" dirty="0">
                <a:solidFill>
                  <a:srgbClr val="000000"/>
                </a:solidFill>
                <a:latin typeface="Menlo" panose="020B0609030804020204" pitchFamily="49" charset="0"/>
              </a:rPr>
              <a:t>);</a:t>
            </a:r>
          </a:p>
          <a:p>
            <a:r>
              <a:rPr lang="en-AU" dirty="0">
                <a:solidFill>
                  <a:srgbClr val="000000"/>
                </a:solidFill>
                <a:latin typeface="Menlo" panose="020B0609030804020204" pitchFamily="49" charset="0"/>
              </a:rPr>
              <a:t>}</a:t>
            </a:r>
            <a:endParaRPr lang="en-AU"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67820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Controlled Recursion</a:t>
            </a:r>
            <a:endParaRPr lang="en-US" dirty="0"/>
          </a:p>
        </p:txBody>
      </p:sp>
      <p:sp>
        <p:nvSpPr>
          <p:cNvPr id="3" name="Content Placeholder 2"/>
          <p:cNvSpPr>
            <a:spLocks noGrp="1"/>
          </p:cNvSpPr>
          <p:nvPr>
            <p:ph sz="half" idx="1"/>
          </p:nvPr>
        </p:nvSpPr>
        <p:spPr>
          <a:xfrm>
            <a:off x="457200" y="1412776"/>
            <a:ext cx="8147248" cy="4713387"/>
          </a:xfrm>
        </p:spPr>
        <p:txBody>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US" altLang="zh-CN" dirty="0"/>
              <a:t>A recursive function is a function that invokes itself directly or indirectly</a:t>
            </a:r>
            <a:endParaRPr lang="zh-CN" altLang="en-US" dirty="0"/>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Any controlled recursion is defined in terms of:</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a recurrence relationship</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a base case (or stopping condition)</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What happens in the case of uncontrolled recursion?</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Infinite recursion can occur if recursion does not reduce the problem in a manner that allows it to eventually converge to the base case.</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7</a:t>
            </a:fld>
            <a:endParaRPr lang="en-AU"/>
          </a:p>
        </p:txBody>
      </p:sp>
    </p:spTree>
    <p:extLst>
      <p:ext uri="{BB962C8B-B14F-4D97-AF65-F5344CB8AC3E}">
        <p14:creationId xmlns:p14="http://schemas.microsoft.com/office/powerpoint/2010/main" val="5713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Example</a:t>
            </a:r>
            <a:endParaRPr lang="en-US" dirty="0"/>
          </a:p>
        </p:txBody>
      </p:sp>
      <p:sp>
        <p:nvSpPr>
          <p:cNvPr id="3" name="Content Placeholder 2"/>
          <p:cNvSpPr>
            <a:spLocks noGrp="1"/>
          </p:cNvSpPr>
          <p:nvPr>
            <p:ph sz="half" idx="1"/>
          </p:nvPr>
        </p:nvSpPr>
        <p:spPr>
          <a:xfrm>
            <a:off x="457200" y="1412776"/>
            <a:ext cx="8229600" cy="4713387"/>
          </a:xfrm>
        </p:spPr>
        <p:txBody>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You want to count everyone in the lecture theatre.</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What’s an iterative way to do it?</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What’s a recursive way to do it?</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8</a:t>
            </a:fld>
            <a:endParaRPr lang="en-AU"/>
          </a:p>
        </p:txBody>
      </p:sp>
    </p:spTree>
    <p:extLst>
      <p:ext uri="{BB962C8B-B14F-4D97-AF65-F5344CB8AC3E}">
        <p14:creationId xmlns:p14="http://schemas.microsoft.com/office/powerpoint/2010/main" val="202952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x-none" dirty="0"/>
              <a:t>Recursive Counting</a:t>
            </a:r>
            <a:endParaRPr lang="en-US" dirty="0"/>
          </a:p>
        </p:txBody>
      </p:sp>
      <p:sp>
        <p:nvSpPr>
          <p:cNvPr id="3" name="Content Placeholder 2"/>
          <p:cNvSpPr>
            <a:spLocks noGrp="1"/>
          </p:cNvSpPr>
          <p:nvPr>
            <p:ph sz="half" idx="1"/>
          </p:nvPr>
        </p:nvSpPr>
        <p:spPr>
          <a:xfrm>
            <a:off x="457200" y="1412776"/>
            <a:ext cx="8147248" cy="4713387"/>
          </a:xfrm>
        </p:spPr>
        <p:txBody>
          <a:bodyPr>
            <a:normAutofit/>
          </a:bodyPr>
          <a:lstStyle/>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In the lecture theatre, we can think of the people in here as a ‘chain’ of people.</a:t>
            </a:r>
          </a:p>
          <a:p>
            <a:pPr>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The first person, or ‘head’, can ask the next person for the count ending before him or her.</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They ask the next person, until the request reaches the end of the chain.</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The end says “1”</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Everyone else adds 1 as they pass it forward</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The head of the chain is the last one who receives an answer!</a:t>
            </a:r>
          </a:p>
          <a:p>
            <a:pPr marL="874713" lvl="1"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endParaRPr lang="en-AU" altLang="x-none" dirty="0"/>
          </a:p>
          <a:p>
            <a:pPr marL="474663" indent="-431800">
              <a:buClr>
                <a:srgbClr val="646461"/>
              </a:buClr>
              <a:buSzPct val="77000"/>
              <a:tabLst>
                <a:tab pos="911225" algn="l"/>
                <a:tab pos="1825625" algn="l"/>
                <a:tab pos="2740025" algn="l"/>
                <a:tab pos="3654425" algn="l"/>
                <a:tab pos="4568825" algn="l"/>
                <a:tab pos="5483225" algn="l"/>
                <a:tab pos="6397625" algn="l"/>
                <a:tab pos="7312025" algn="l"/>
                <a:tab pos="8226425" algn="l"/>
                <a:tab pos="9140825" algn="l"/>
                <a:tab pos="10055225" algn="l"/>
                <a:tab pos="10333038" algn="l"/>
                <a:tab pos="10782300" algn="l"/>
              </a:tabLst>
            </a:pPr>
            <a:r>
              <a:rPr lang="en-AU" altLang="x-none" dirty="0"/>
              <a:t>Let’s write a pseudo-code for that!</a:t>
            </a:r>
          </a:p>
          <a:p>
            <a:endParaRPr lang="en-US" dirty="0"/>
          </a:p>
        </p:txBody>
      </p:sp>
      <p:sp>
        <p:nvSpPr>
          <p:cNvPr id="5" name="Footer Placeholder 4"/>
          <p:cNvSpPr>
            <a:spLocks noGrp="1"/>
          </p:cNvSpPr>
          <p:nvPr>
            <p:ph type="ftr" sz="quarter" idx="11"/>
          </p:nvPr>
        </p:nvSpPr>
        <p:spPr/>
        <p:txBody>
          <a:bodyPr/>
          <a:lstStyle/>
          <a:p>
            <a:r>
              <a:rPr lang="en-AU"/>
              <a:t>University of Adelaide</a:t>
            </a:r>
          </a:p>
        </p:txBody>
      </p:sp>
      <p:sp>
        <p:nvSpPr>
          <p:cNvPr id="6" name="Slide Number Placeholder 5"/>
          <p:cNvSpPr>
            <a:spLocks noGrp="1"/>
          </p:cNvSpPr>
          <p:nvPr>
            <p:ph type="sldNum" sz="quarter" idx="12"/>
          </p:nvPr>
        </p:nvSpPr>
        <p:spPr/>
        <p:txBody>
          <a:bodyPr/>
          <a:lstStyle/>
          <a:p>
            <a:fld id="{7E8AFECB-488C-4862-A863-69DB259C81CD}" type="slidenum">
              <a:rPr lang="en-AU" smtClean="0"/>
              <a:pPr/>
              <a:t>9</a:t>
            </a:fld>
            <a:endParaRPr lang="en-AU"/>
          </a:p>
        </p:txBody>
      </p:sp>
    </p:spTree>
    <p:extLst>
      <p:ext uri="{BB962C8B-B14F-4D97-AF65-F5344CB8AC3E}">
        <p14:creationId xmlns:p14="http://schemas.microsoft.com/office/powerpoint/2010/main" val="137770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Course name]  Expectations &amp;amp; Roles&amp;quot;&quot;/&gt;&lt;property id=&quot;20307&quot; value=&quot;262&quot;/&gt;&lt;/object&gt;&lt;object type=&quot;3&quot; unique_id=&quot;10005&quot;&gt;&lt;property id=&quot;20148&quot; value=&quot;5&quot;/&gt;&lt;property id=&quot;20300&quot; value=&quot;Slide 2 - &amp;quot;Welcome&amp;quot;&quot;/&gt;&lt;property id=&quot;20307&quot; value=&quot;263&quot;/&gt;&lt;/object&gt;&lt;object type=&quot;3&quot; unique_id=&quot;10006&quot;&gt;&lt;property id=&quot;20148&quot; value=&quot;5&quot;/&gt;&lt;property id=&quot;20300&quot; value=&quot;Slide 3 - &amp;quot;Teaching Staff&amp;quot;&quot;/&gt;&lt;property id=&quot;20307&quot; value=&quot;297&quot;/&gt;&lt;/object&gt;&lt;object type=&quot;3&quot; unique_id=&quot;10007&quot;&gt;&lt;property id=&quot;20148&quot; value=&quot;5&quot;/&gt;&lt;property id=&quot;20300&quot; value=&quot;Slide 4 - &amp;quot;Course organisation&amp;quot;&quot;/&gt;&lt;property id=&quot;20307&quot; value=&quot;287&quot;/&gt;&lt;/object&gt;&lt;object type=&quot;3&quot; unique_id=&quot;10008&quot;&gt;&lt;property id=&quot;20148&quot; value=&quot;5&quot;/&gt;&lt;property id=&quot;20300&quot; value=&quot;Slide 5 - &amp;quot;&amp;lt;name of course&amp;gt; &amp;quot;&quot;/&gt;&lt;property id=&quot;20307&quot; value=&quot;264&quot;/&gt;&lt;/object&gt;&lt;object type=&quot;3&quot; unique_id=&quot;10009&quot;&gt;&lt;property id=&quot;20148&quot; value=&quot;5&quot;/&gt;&lt;property id=&quot;20300&quot; value=&quot;Slide 6 - &amp;quot;Face to Face&amp;quot;&quot;/&gt;&lt;property id=&quot;20307&quot; value=&quot;298&quot;/&gt;&lt;/object&gt;&lt;object type=&quot;3&quot; unique_id=&quot;10010&quot;&gt;&lt;property id=&quot;20148&quot; value=&quot;5&quot;/&gt;&lt;property id=&quot;20300&quot; value=&quot;Slide 7 - &amp;quot;MyUni: online component&amp;quot;&quot;/&gt;&lt;property id=&quot;20307&quot; value=&quot;265&quot;/&gt;&lt;/object&gt;&lt;object type=&quot;3&quot; unique_id=&quot;10011&quot;&gt;&lt;property id=&quot;20148&quot; value=&quot;5&quot;/&gt;&lt;property id=&quot;20300&quot; value=&quot;Slide 8 - &amp;quot;Assessment&amp;quot;&quot;/&gt;&lt;property id=&quot;20307&quot; value=&quot;288&quot;/&gt;&lt;/object&gt;&lt;object type=&quot;3&quot; unique_id=&quot;10012&quot;&gt;&lt;property id=&quot;20148&quot; value=&quot;5&quot;/&gt;&lt;property id=&quot;20300&quot; value=&quot;Slide 9 - &amp;quot;Assessment&amp;quot;&quot;/&gt;&lt;property id=&quot;20307&quot; value=&quot;266&quot;/&gt;&lt;/object&gt;&lt;object type=&quot;3&quot; unique_id=&quot;10013&quot;&gt;&lt;property id=&quot;20148&quot; value=&quot;5&quot;/&gt;&lt;property id=&quot;20300&quot; value=&quot;Slide 10 - &amp;quot;How to submit your online assessments&amp;quot;&quot;/&gt;&lt;property id=&quot;20307&quot; value=&quot;267&quot;/&gt;&lt;/object&gt;&lt;object type=&quot;3&quot; unique_id=&quot;10014&quot;&gt;&lt;property id=&quot;20148&quot; value=&quot;5&quot;/&gt;&lt;property id=&quot;20300&quot; value=&quot;Slide 11 - &amp;quot;Problems with submitting your assignments online &amp;quot;&quot;/&gt;&lt;property id=&quot;20307&quot; value=&quot;269&quot;/&gt;&lt;/object&gt;&lt;object type=&quot;3&quot; unique_id=&quot;10015&quot;&gt;&lt;property id=&quot;20148&quot; value=&quot;5&quot;/&gt;&lt;property id=&quot;20300&quot; value=&quot;Slide 12 - &amp;quot;Late Submissions&amp;quot;&quot;/&gt;&lt;property id=&quot;20307&quot; value=&quot;268&quot;/&gt;&lt;/object&gt;&lt;object type=&quot;3&quot; unique_id=&quot;10016&quot;&gt;&lt;property id=&quot;20148&quot; value=&quot;5&quot;/&gt;&lt;property id=&quot;20300&quot; value=&quot;Slide 13 - &amp;quot;Participation in Discussion Forums&amp;quot;&quot;/&gt;&lt;property id=&quot;20307&quot; value=&quot;299&quot;/&gt;&lt;/object&gt;&lt;object type=&quot;3&quot; unique_id=&quot;10017&quot;&gt;&lt;property id=&quot;20148&quot; value=&quot;5&quot;/&gt;&lt;property id=&quot;20300&quot; value=&quot;Slide 14 - &amp;quot;Participation in Discussion Forums&amp;quot;&quot;/&gt;&lt;property id=&quot;20307&quot; value=&quot;272&quot;/&gt;&lt;/object&gt;&lt;object type=&quot;3&quot; unique_id=&quot;10018&quot;&gt;&lt;property id=&quot;20148&quot; value=&quot;5&quot;/&gt;&lt;property id=&quot;20300&quot; value=&quot;Slide 15 - &amp;quot;Example rubric for discussion board assessment&amp;quot;&quot;/&gt;&lt;property id=&quot;20307&quot; value=&quot;273&quot;/&gt;&lt;/object&gt;&lt;object type=&quot;3&quot; unique_id=&quot;10019&quot;&gt;&lt;property id=&quot;20148&quot; value=&quot;5&quot;/&gt;&lt;property id=&quot;20300&quot; value=&quot;Slide 16 - &amp;quot;Course &amp;amp; Assessment questions: Q&amp;amp;A Discussion Board &amp;quot;&quot;/&gt;&lt;property id=&quot;20307&quot; value=&quot;289&quot;/&gt;&lt;/object&gt;&lt;object type=&quot;3&quot; unique_id=&quot;10020&quot;&gt;&lt;property id=&quot;20148&quot; value=&quot;5&quot;/&gt;&lt;property id=&quot;20300&quot; value=&quot;Slide 17 - &amp;quot;Questions &amp;amp; Answers&amp;quot;&quot;/&gt;&lt;property id=&quot;20307&quot; value=&quot;270&quot;/&gt;&lt;/object&gt;&lt;object type=&quot;3&quot; unique_id=&quot;10021&quot;&gt;&lt;property id=&quot;20148&quot; value=&quot;5&quot;/&gt;&lt;property id=&quot;20300&quot; value=&quot;Slide 18 - &amp;quot;Netiquette &amp;quot;&quot;/&gt;&lt;property id=&quot;20307&quot; value=&quot;271&quot;/&gt;&lt;/object&gt;&lt;object type=&quot;3&quot; unique_id=&quot;10022&quot;&gt;&lt;property id=&quot;20148&quot; value=&quot;5&quot;/&gt;&lt;property id=&quot;20300&quot; value=&quot;Slide 19 - &amp;quot;Learning Support&amp;quot;&quot;/&gt;&lt;property id=&quot;20307&quot; value=&quot;290&quot;/&gt;&lt;/object&gt;&lt;object type=&quot;3&quot; unique_id=&quot;10023&quot;&gt;&lt;property id=&quot;20148&quot; value=&quot;5&quot;/&gt;&lt;property id=&quot;20300&quot; value=&quot;Slide 20 - &amp;quot;University Library &amp;quot;&quot;/&gt;&lt;property id=&quot;20307&quot; value=&quot;274&quot;/&gt;&lt;/object&gt;&lt;object type=&quot;3&quot; unique_id=&quot;10024&quot;&gt;&lt;property id=&quot;20148&quot; value=&quot;5&quot;/&gt;&lt;property id=&quot;20300&quot; value=&quot;Slide 21 - &amp;quot;Academic Writing: The Writing Centre&amp;quot;&quot;/&gt;&lt;property id=&quot;20307&quot; value=&quot;276&quot;/&gt;&lt;/object&gt;&lt;object type=&quot;3&quot; unique_id=&quot;10025&quot;&gt;&lt;property id=&quot;20148&quot; value=&quot;5&quot;/&gt;&lt;property id=&quot;20300&quot; value=&quot;Slide 22 - &amp;quot;Academic Skills&amp;quot;&quot;/&gt;&lt;property id=&quot;20307&quot; value=&quot;295&quot;/&gt;&lt;/object&gt;&lt;object type=&quot;3&quot; unique_id=&quot;10026&quot;&gt;&lt;property id=&quot;20148&quot; value=&quot;5&quot;/&gt;&lt;property id=&quot;20300&quot; value=&quot;Slide 23 - &amp;quot;English for Uni&amp;quot;&quot;/&gt;&lt;property id=&quot;20307&quot; value=&quot;279&quot;/&gt;&lt;/object&gt;&lt;object type=&quot;3&quot; unique_id=&quot;10027&quot;&gt;&lt;property id=&quot;20148&quot; value=&quot;5&quot;/&gt;&lt;property id=&quot;20300&quot; value=&quot;Slide 24 - &amp;quot;The Maths Learning Centre&amp;quot;&quot;/&gt;&lt;property id=&quot;20307&quot; value=&quot;278&quot;/&gt;&lt;/object&gt;&lt;object type=&quot;3&quot; unique_id=&quot;10028&quot;&gt;&lt;property id=&quot;20148&quot; value=&quot;5&quot;/&gt;&lt;property id=&quot;20300&quot; value=&quot;Slide 25 - &amp;quot;Academic Integrity&amp;quot;&quot;/&gt;&lt;property id=&quot;20307&quot; value=&quot;291&quot;/&gt;&lt;/object&gt;&lt;object type=&quot;3&quot; unique_id=&quot;10029&quot;&gt;&lt;property id=&quot;20148&quot; value=&quot;5&quot;/&gt;&lt;property id=&quot;20300&quot; value=&quot;Slide 26 - &amp;quot;Academic Integrity&amp;quot;&quot;/&gt;&lt;property id=&quot;20307&quot; value=&quot;275&quot;/&gt;&lt;/object&gt;&lt;object type=&quot;3&quot; unique_id=&quot;10030&quot;&gt;&lt;property id=&quot;20148&quot; value=&quot;5&quot;/&gt;&lt;property id=&quot;20300&quot; value=&quot;Slide 27 - &amp;quot;Student Support &amp;amp; Resources&amp;quot;&quot;/&gt;&lt;property id=&quot;20307&quot; value=&quot;292&quot;/&gt;&lt;/object&gt;&lt;object type=&quot;3&quot; unique_id=&quot;10031&quot;&gt;&lt;property id=&quot;20148&quot; value=&quot;5&quot;/&gt;&lt;property id=&quot;20300&quot; value=&quot;Slide 28 - &amp;quot;‘Digital Toolkit’ MyUni course&amp;quot;&quot;/&gt;&lt;property id=&quot;20307&quot; value=&quot;280&quot;/&gt;&lt;/object&gt;&lt;object type=&quot;3&quot; unique_id=&quot;10032&quot;&gt;&lt;property id=&quot;20148&quot; value=&quot;5&quot;/&gt;&lt;property id=&quot;20300&quot; value=&quot;Slide 29 - &amp;quot;Getting HELP in the Faculty&amp;quot;&quot;/&gt;&lt;property id=&quot;20307&quot; value=&quot;293&quot;/&gt;&lt;/object&gt;&lt;object type=&quot;3&quot; unique_id=&quot;10033&quot;&gt;&lt;property id=&quot;20148&quot; value=&quot;5&quot;/&gt;&lt;property id=&quot;20300&quot; value=&quot;Slide 30 - &amp;quot;MyUni Support&amp;quot;&quot;/&gt;&lt;property id=&quot;20307&quot; value=&quot;294&quot;/&gt;&lt;/object&gt;&lt;object type=&quot;3&quot; unique_id=&quot;10034&quot;&gt;&lt;property id=&quot;20148&quot; value=&quot;5&quot;/&gt;&lt;property id=&quot;20300&quot; value=&quot;Slide 31 - &amp;quot;We hope you enjoy this course&amp;quot;&quot;/&gt;&lt;property id=&quot;20307&quot; value=&quot;283&quot;/&gt;&lt;/object&gt;&lt;/object&gt;&lt;object type=&quot;8&quot; unique_id=&quot;10068&quot;&gt;&lt;/object&gt;&lt;/object&gt;&lt;/database&gt;"/>
  <p:tag name="SECTOMILLISECCONVERTED" val="1"/>
</p:tagLst>
</file>

<file path=ppt/theme/theme1.xml><?xml version="1.0" encoding="utf-8"?>
<a:theme xmlns:a="http://schemas.openxmlformats.org/drawingml/2006/main" name="UoA_PPT2">
  <a:themeElements>
    <a:clrScheme name="Custom UofA">
      <a:dk1>
        <a:sysClr val="windowText" lastClr="000000"/>
      </a:dk1>
      <a:lt1>
        <a:sysClr val="window" lastClr="FFFFFF"/>
      </a:lt1>
      <a:dk2>
        <a:srgbClr val="0F497B"/>
      </a:dk2>
      <a:lt2>
        <a:srgbClr val="EEECE1"/>
      </a:lt2>
      <a:accent1>
        <a:srgbClr val="005A9C"/>
      </a:accent1>
      <a:accent2>
        <a:srgbClr val="ED1C2E"/>
      </a:accent2>
      <a:accent3>
        <a:srgbClr val="B38808"/>
      </a:accent3>
      <a:accent4>
        <a:srgbClr val="4391CA"/>
      </a:accent4>
      <a:accent5>
        <a:srgbClr val="C7DAEA"/>
      </a:accent5>
      <a:accent6>
        <a:srgbClr val="D6B400"/>
      </a:accent6>
      <a:hlink>
        <a:srgbClr val="0070C0"/>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UoA_PPT2.potx</Template>
  <TotalTime>18115</TotalTime>
  <Words>1280</Words>
  <Application>Microsoft Macintosh PowerPoint</Application>
  <PresentationFormat>On-screen Show (4:3)</PresentationFormat>
  <Paragraphs>177</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Georgia</vt:lpstr>
      <vt:lpstr>Menlo</vt:lpstr>
      <vt:lpstr>UoA_PPT2</vt:lpstr>
      <vt:lpstr>COMP SCI 1103/2103 Algorithm Design &amp; Data Structure  Recursion</vt:lpstr>
      <vt:lpstr>How do you solve this?</vt:lpstr>
      <vt:lpstr>Solving Problems</vt:lpstr>
      <vt:lpstr>Example: Factorial </vt:lpstr>
      <vt:lpstr>Self-defined problems</vt:lpstr>
      <vt:lpstr>Code in c++ for recursive factorial</vt:lpstr>
      <vt:lpstr>Controlled Recursion</vt:lpstr>
      <vt:lpstr>Example</vt:lpstr>
      <vt:lpstr>Recursive Counting</vt:lpstr>
      <vt:lpstr>Another Example</vt:lpstr>
      <vt:lpstr>Common mistakes</vt:lpstr>
      <vt:lpstr>Recursion and the Stack</vt:lpstr>
      <vt:lpstr>Recursion versus Iteration</vt:lpstr>
      <vt:lpstr>Example</vt:lpstr>
      <vt:lpstr>Truckloads problem</vt:lpstr>
      <vt:lpstr>Summary</vt:lpstr>
      <vt:lpstr>PowerPoint Presentation</vt:lpstr>
    </vt:vector>
  </TitlesOfParts>
  <Company>The University of Adelaide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a1013432</dc:creator>
  <cp:lastModifiedBy>Cheryl Pope</cp:lastModifiedBy>
  <cp:revision>274</cp:revision>
  <cp:lastPrinted>2018-03-20T23:23:42Z</cp:lastPrinted>
  <dcterms:created xsi:type="dcterms:W3CDTF">2012-09-13T03:45:37Z</dcterms:created>
  <dcterms:modified xsi:type="dcterms:W3CDTF">2020-08-15T10:58:13Z</dcterms:modified>
</cp:coreProperties>
</file>