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62" r:id="rId2"/>
    <p:sldId id="263" r:id="rId3"/>
    <p:sldId id="284" r:id="rId4"/>
    <p:sldId id="305" r:id="rId5"/>
    <p:sldId id="306" r:id="rId6"/>
    <p:sldId id="298" r:id="rId7"/>
    <p:sldId id="303" r:id="rId8"/>
    <p:sldId id="290" r:id="rId9"/>
    <p:sldId id="300" r:id="rId10"/>
    <p:sldId id="304" r:id="rId11"/>
    <p:sldId id="317" r:id="rId12"/>
    <p:sldId id="310" r:id="rId13"/>
    <p:sldId id="311" r:id="rId14"/>
    <p:sldId id="296" r:id="rId15"/>
    <p:sldId id="283"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7289" autoAdjust="0"/>
  </p:normalViewPr>
  <p:slideViewPr>
    <p:cSldViewPr>
      <p:cViewPr varScale="1">
        <p:scale>
          <a:sx n="107" d="100"/>
          <a:sy n="107" d="100"/>
        </p:scale>
        <p:origin x="656" y="168"/>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t>15/8/20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t>15/8/20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dirty="0"/>
          </a:p>
        </p:txBody>
      </p:sp>
    </p:spTree>
    <p:extLst>
      <p:ext uri="{BB962C8B-B14F-4D97-AF65-F5344CB8AC3E}">
        <p14:creationId xmlns:p14="http://schemas.microsoft.com/office/powerpoint/2010/main" val="131707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p>
        </p:txBody>
      </p:sp>
      <p:sp>
        <p:nvSpPr>
          <p:cNvPr id="4" name="Slide Number Placeholder 3"/>
          <p:cNvSpPr>
            <a:spLocks noGrp="1"/>
          </p:cNvSpPr>
          <p:nvPr>
            <p:ph type="sldNum" sz="quarter" idx="10"/>
          </p:nvPr>
        </p:nvSpPr>
        <p:spPr/>
        <p:txBody>
          <a:bodyPr/>
          <a:lstStyle/>
          <a:p>
            <a:fld id="{477FE650-C70C-4B1D-9166-83BB00854515}" type="slidenum">
              <a:rPr lang="en-AU" smtClean="0"/>
              <a:t>3</a:t>
            </a:fld>
            <a:endParaRPr lang="en-AU"/>
          </a:p>
        </p:txBody>
      </p:sp>
    </p:spTree>
    <p:extLst>
      <p:ext uri="{BB962C8B-B14F-4D97-AF65-F5344CB8AC3E}">
        <p14:creationId xmlns:p14="http://schemas.microsoft.com/office/powerpoint/2010/main" val="176750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20min</a:t>
            </a:r>
          </a:p>
        </p:txBody>
      </p:sp>
      <p:sp>
        <p:nvSpPr>
          <p:cNvPr id="4" name="Slide Number Placeholder 3"/>
          <p:cNvSpPr>
            <a:spLocks noGrp="1"/>
          </p:cNvSpPr>
          <p:nvPr>
            <p:ph type="sldNum" sz="quarter" idx="10"/>
          </p:nvPr>
        </p:nvSpPr>
        <p:spPr/>
        <p:txBody>
          <a:bodyPr/>
          <a:lstStyle/>
          <a:p>
            <a:fld id="{477FE650-C70C-4B1D-9166-83BB00854515}" type="slidenum">
              <a:rPr lang="en-AU" smtClean="0"/>
              <a:t>5</a:t>
            </a:fld>
            <a:endParaRPr lang="en-AU"/>
          </a:p>
        </p:txBody>
      </p:sp>
    </p:spTree>
    <p:extLst>
      <p:ext uri="{BB962C8B-B14F-4D97-AF65-F5344CB8AC3E}">
        <p14:creationId xmlns:p14="http://schemas.microsoft.com/office/powerpoint/2010/main" val="202705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always, with a recursive function, you need to ensure that the recursion terminates. In this situation, if </a:t>
            </a:r>
            <a:r>
              <a:rPr lang="en-US" baseline="0" dirty="0" err="1"/>
              <a:t>getExpressionValue</a:t>
            </a:r>
            <a:r>
              <a:rPr lang="en-US" baseline="0" dirty="0"/>
              <a:t>() calls itself, the second call works on a shorter expression than the original one. At each recursive call, at least some of the tokens of the input string are consumed, so eventually the recursion must come to an end.</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9</a:t>
            </a:fld>
            <a:endParaRPr lang="en-AU"/>
          </a:p>
        </p:txBody>
      </p:sp>
    </p:spTree>
    <p:extLst>
      <p:ext uri="{BB962C8B-B14F-4D97-AF65-F5344CB8AC3E}">
        <p14:creationId xmlns:p14="http://schemas.microsoft.com/office/powerpoint/2010/main" val="198197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a:t>
            </a:r>
            <a:r>
              <a:rPr lang="en-US" baseline="0" dirty="0"/>
              <a:t> always, with a recursive function, you need to ensure that the recursion terminates. In this situation, if </a:t>
            </a:r>
            <a:r>
              <a:rPr lang="en-US" baseline="0" dirty="0" err="1"/>
              <a:t>getExpressionValue</a:t>
            </a:r>
            <a:r>
              <a:rPr lang="en-US" baseline="0" dirty="0"/>
              <a:t>() calls itself, the second call works on a shorter expression than the original one. At each recursive call, at least some of the tokens of the input string are consumed, so eventually the recursion must come to an end.</a:t>
            </a:r>
            <a:endParaRPr lang="en-US" dirty="0"/>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12</a:t>
            </a:fld>
            <a:endParaRPr lang="en-AU"/>
          </a:p>
        </p:txBody>
      </p:sp>
    </p:spTree>
    <p:extLst>
      <p:ext uri="{BB962C8B-B14F-4D97-AF65-F5344CB8AC3E}">
        <p14:creationId xmlns:p14="http://schemas.microsoft.com/office/powerpoint/2010/main" val="134580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15</a:t>
            </a:fld>
            <a:endParaRPr lang="en-AU"/>
          </a:p>
        </p:txBody>
      </p:sp>
    </p:spTree>
    <p:extLst>
      <p:ext uri="{BB962C8B-B14F-4D97-AF65-F5344CB8AC3E}">
        <p14:creationId xmlns:p14="http://schemas.microsoft.com/office/powerpoint/2010/main" val="3125792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AU" sz="2200" dirty="0"/>
              <a:t>Recursion 3</a:t>
            </a:r>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p:txBody>
          <a:bodyPr/>
          <a:lstStyle/>
          <a:p>
            <a:r>
              <a:rPr lang="en-US" dirty="0"/>
              <a:t>Syntax tree for 3+4*5</a:t>
            </a:r>
          </a:p>
        </p:txBody>
      </p:sp>
      <p:sp>
        <p:nvSpPr>
          <p:cNvPr id="4" name="Content Placeholder 3"/>
          <p:cNvSpPr>
            <a:spLocks noGrp="1"/>
          </p:cNvSpPr>
          <p:nvPr>
            <p:ph sz="half" idx="2"/>
          </p:nvPr>
        </p:nvSpPr>
        <p:spPr/>
        <p:txBody>
          <a:bodyPr/>
          <a:lstStyle/>
          <a:p>
            <a:r>
              <a:rPr lang="en-US" dirty="0"/>
              <a:t>(3+4)*5</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10</a:t>
            </a:fld>
            <a:endParaRPr lang="en-AU"/>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988" t="13250" r="26375" b="19551"/>
          <a:stretch/>
        </p:blipFill>
        <p:spPr>
          <a:xfrm>
            <a:off x="179512" y="2022301"/>
            <a:ext cx="4204839" cy="349493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2499" t="14300" r="14563" b="8000"/>
          <a:stretch/>
        </p:blipFill>
        <p:spPr>
          <a:xfrm rot="5400000">
            <a:off x="4184859" y="2360734"/>
            <a:ext cx="4747259" cy="3792899"/>
          </a:xfrm>
          <a:prstGeom prst="rect">
            <a:avLst/>
          </a:prstGeom>
        </p:spPr>
      </p:pic>
    </p:spTree>
    <p:extLst>
      <p:ext uri="{BB962C8B-B14F-4D97-AF65-F5344CB8AC3E}">
        <p14:creationId xmlns:p14="http://schemas.microsoft.com/office/powerpoint/2010/main" val="278602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020A-E86F-0D40-BC48-B095469D4ABB}"/>
              </a:ext>
            </a:extLst>
          </p:cNvPr>
          <p:cNvSpPr>
            <a:spLocks noGrp="1"/>
          </p:cNvSpPr>
          <p:nvPr>
            <p:ph type="title"/>
          </p:nvPr>
        </p:nvSpPr>
        <p:spPr/>
        <p:txBody>
          <a:bodyPr/>
          <a:lstStyle/>
          <a:p>
            <a:r>
              <a:rPr lang="en-US" dirty="0"/>
              <a:t>Sample code for </a:t>
            </a:r>
            <a:r>
              <a:rPr lang="en-US" dirty="0" err="1"/>
              <a:t>getExpression</a:t>
            </a:r>
            <a:endParaRPr lang="en-US" dirty="0"/>
          </a:p>
        </p:txBody>
      </p:sp>
      <p:sp>
        <p:nvSpPr>
          <p:cNvPr id="3" name="Content Placeholder 2">
            <a:extLst>
              <a:ext uri="{FF2B5EF4-FFF2-40B4-BE49-F238E27FC236}">
                <a16:creationId xmlns:a16="http://schemas.microsoft.com/office/drawing/2014/main" id="{93C3ACF5-9EC1-4342-8F6D-64E3BE7EAC62}"/>
              </a:ext>
            </a:extLst>
          </p:cNvPr>
          <p:cNvSpPr>
            <a:spLocks noGrp="1"/>
          </p:cNvSpPr>
          <p:nvPr>
            <p:ph sz="half" idx="1"/>
          </p:nvPr>
        </p:nvSpPr>
        <p:spPr>
          <a:xfrm>
            <a:off x="457200" y="1412776"/>
            <a:ext cx="8239944" cy="4713387"/>
          </a:xfrm>
        </p:spPr>
        <p:txBody>
          <a:bodyPr/>
          <a:lstStyle/>
          <a:p>
            <a:r>
              <a:rPr lang="en-US" dirty="0"/>
              <a:t>Assume we have</a:t>
            </a:r>
          </a:p>
          <a:p>
            <a:pPr lvl="1"/>
            <a:r>
              <a:rPr lang="en-US" dirty="0" err="1"/>
              <a:t>getChar</a:t>
            </a:r>
            <a:r>
              <a:rPr lang="en-US" dirty="0"/>
              <a:t>()</a:t>
            </a:r>
            <a:br>
              <a:rPr lang="en-US" dirty="0"/>
            </a:br>
            <a:r>
              <a:rPr lang="en-US" dirty="0"/>
              <a:t>looks ahead in input string</a:t>
            </a:r>
          </a:p>
          <a:p>
            <a:pPr lvl="1"/>
            <a:r>
              <a:rPr lang="en-US" dirty="0" err="1"/>
              <a:t>removeChar</a:t>
            </a:r>
            <a:r>
              <a:rPr lang="en-US" dirty="0"/>
              <a:t>()</a:t>
            </a:r>
            <a:br>
              <a:rPr lang="en-US" dirty="0"/>
            </a:br>
            <a:r>
              <a:rPr lang="en-US" dirty="0"/>
              <a:t>removes a char from input string</a:t>
            </a:r>
          </a:p>
          <a:p>
            <a:pPr lvl="1"/>
            <a:r>
              <a:rPr lang="en-US" dirty="0" err="1"/>
              <a:t>getNumber</a:t>
            </a:r>
            <a:r>
              <a:rPr lang="en-US" dirty="0"/>
              <a:t>() </a:t>
            </a:r>
            <a:br>
              <a:rPr lang="en-US" dirty="0"/>
            </a:br>
            <a:r>
              <a:rPr lang="en-US" dirty="0"/>
              <a:t>reads a number from the input string and removes the corresponding characters from that</a:t>
            </a:r>
          </a:p>
          <a:p>
            <a:r>
              <a:rPr lang="en-US" dirty="0"/>
              <a:t>How can we write </a:t>
            </a:r>
            <a:r>
              <a:rPr lang="en-US" dirty="0" err="1"/>
              <a:t>getExp</a:t>
            </a:r>
            <a:r>
              <a:rPr lang="en-US" dirty="0"/>
              <a:t>() using these helper functions?</a:t>
            </a:r>
          </a:p>
          <a:p>
            <a:endParaRPr lang="en-US" dirty="0"/>
          </a:p>
        </p:txBody>
      </p:sp>
      <p:sp>
        <p:nvSpPr>
          <p:cNvPr id="5" name="Footer Placeholder 4">
            <a:extLst>
              <a:ext uri="{FF2B5EF4-FFF2-40B4-BE49-F238E27FC236}">
                <a16:creationId xmlns:a16="http://schemas.microsoft.com/office/drawing/2014/main" id="{C649AF8F-8851-8E49-B3F9-C02EF3440F70}"/>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EA8F5108-E23E-5A49-A06E-A96BB5FAD590}"/>
              </a:ext>
            </a:extLst>
          </p:cNvPr>
          <p:cNvSpPr>
            <a:spLocks noGrp="1"/>
          </p:cNvSpPr>
          <p:nvPr>
            <p:ph type="sldNum" sz="quarter" idx="12"/>
          </p:nvPr>
        </p:nvSpPr>
        <p:spPr/>
        <p:txBody>
          <a:bodyPr/>
          <a:lstStyle/>
          <a:p>
            <a:fld id="{7E8AFECB-488C-4862-A863-69DB259C81CD}" type="slidenum">
              <a:rPr lang="en-AU" smtClean="0"/>
              <a:t>11</a:t>
            </a:fld>
            <a:endParaRPr lang="en-AU"/>
          </a:p>
        </p:txBody>
      </p:sp>
    </p:spTree>
    <p:extLst>
      <p:ext uri="{BB962C8B-B14F-4D97-AF65-F5344CB8AC3E}">
        <p14:creationId xmlns:p14="http://schemas.microsoft.com/office/powerpoint/2010/main" val="288872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sz="half" idx="1"/>
          </p:nvPr>
        </p:nvSpPr>
        <p:spPr>
          <a:xfrm>
            <a:off x="435942" y="1095101"/>
            <a:ext cx="3642899" cy="3088245"/>
          </a:xfrm>
        </p:spPr>
        <p:txBody>
          <a:bodyPr>
            <a:normAutofit fontScale="62500" lnSpcReduction="20000"/>
          </a:bodyPr>
          <a:lstStyle/>
          <a:p>
            <a:pPr marL="0" indent="0">
              <a:buNone/>
            </a:pPr>
            <a:r>
              <a:rPr lang="en-US" b="1" dirty="0"/>
              <a:t>int </a:t>
            </a:r>
            <a:r>
              <a:rPr lang="en-US" b="1" dirty="0" err="1"/>
              <a:t>getExp</a:t>
            </a:r>
            <a:r>
              <a:rPr lang="en-US" b="1" dirty="0"/>
              <a:t>(){</a:t>
            </a:r>
          </a:p>
          <a:p>
            <a:pPr marL="0" indent="0">
              <a:buNone/>
            </a:pPr>
            <a:r>
              <a:rPr lang="en-US" dirty="0"/>
              <a:t>    </a:t>
            </a:r>
            <a:r>
              <a:rPr lang="en-US" dirty="0" err="1"/>
              <a:t>int</a:t>
            </a:r>
            <a:r>
              <a:rPr lang="en-US" dirty="0"/>
              <a:t> value = </a:t>
            </a:r>
            <a:r>
              <a:rPr lang="en-US" b="1" dirty="0" err="1"/>
              <a:t>getTerm</a:t>
            </a:r>
            <a:r>
              <a:rPr lang="en-US" dirty="0"/>
              <a:t>();</a:t>
            </a:r>
          </a:p>
          <a:p>
            <a:pPr marL="0" indent="0">
              <a:buNone/>
            </a:pPr>
            <a:r>
              <a:rPr lang="en-US" dirty="0"/>
              <a:t>    char next = </a:t>
            </a:r>
            <a:r>
              <a:rPr lang="en-US" dirty="0" err="1"/>
              <a:t>getChar</a:t>
            </a:r>
            <a:r>
              <a:rPr lang="en-US" dirty="0"/>
              <a:t>();</a:t>
            </a:r>
          </a:p>
          <a:p>
            <a:pPr marL="0" indent="0">
              <a:buNone/>
            </a:pPr>
            <a:r>
              <a:rPr lang="en-US" dirty="0"/>
              <a:t>    while ((next ==‘+’) ||(next==‘-’)){</a:t>
            </a:r>
          </a:p>
          <a:p>
            <a:pPr marL="0" indent="0">
              <a:buNone/>
            </a:pPr>
            <a:r>
              <a:rPr lang="en-US" dirty="0"/>
              <a:t>	</a:t>
            </a:r>
            <a:r>
              <a:rPr lang="en-US" dirty="0" err="1"/>
              <a:t>removeChar</a:t>
            </a:r>
            <a:r>
              <a:rPr lang="en-US" dirty="0"/>
              <a:t>();</a:t>
            </a:r>
          </a:p>
          <a:p>
            <a:pPr marL="0" indent="0">
              <a:buNone/>
            </a:pPr>
            <a:r>
              <a:rPr lang="en-US" dirty="0"/>
              <a:t>	</a:t>
            </a:r>
            <a:r>
              <a:rPr lang="en-US" dirty="0" err="1"/>
              <a:t>int</a:t>
            </a:r>
            <a:r>
              <a:rPr lang="en-US" dirty="0"/>
              <a:t> value2 = </a:t>
            </a:r>
            <a:r>
              <a:rPr lang="en-US" b="1" dirty="0" err="1"/>
              <a:t>getTerm</a:t>
            </a:r>
            <a:r>
              <a:rPr lang="en-US" dirty="0"/>
              <a:t>();</a:t>
            </a:r>
          </a:p>
          <a:p>
            <a:pPr marL="0" indent="0">
              <a:buNone/>
            </a:pPr>
            <a:r>
              <a:rPr lang="en-US" dirty="0"/>
              <a:t>	if(next ==‘+’)</a:t>
            </a:r>
          </a:p>
          <a:p>
            <a:pPr marL="0" indent="0">
              <a:buNone/>
            </a:pPr>
            <a:r>
              <a:rPr lang="en-US" dirty="0"/>
              <a:t>	    value += value2;</a:t>
            </a:r>
          </a:p>
          <a:p>
            <a:pPr marL="0" indent="0">
              <a:buNone/>
            </a:pPr>
            <a:r>
              <a:rPr lang="en-US" dirty="0"/>
              <a:t>	else</a:t>
            </a:r>
          </a:p>
          <a:p>
            <a:pPr marL="0" indent="0">
              <a:buNone/>
            </a:pPr>
            <a:r>
              <a:rPr lang="en-US" dirty="0"/>
              <a:t>	    value -= value2;	</a:t>
            </a:r>
          </a:p>
          <a:p>
            <a:pPr marL="0" indent="0">
              <a:buNone/>
            </a:pPr>
            <a:r>
              <a:rPr lang="en-US" dirty="0"/>
              <a:t>    }</a:t>
            </a:r>
          </a:p>
          <a:p>
            <a:pPr marL="0" indent="0">
              <a:buNone/>
            </a:pPr>
            <a:r>
              <a:rPr lang="en-US" dirty="0"/>
              <a:t>    return value;</a:t>
            </a:r>
          </a:p>
          <a:p>
            <a:pPr marL="0" indent="0">
              <a:buNone/>
            </a:pPr>
            <a:r>
              <a:rPr lang="en-US" dirty="0"/>
              <a:t>}</a:t>
            </a:r>
          </a:p>
        </p:txBody>
      </p:sp>
      <p:sp>
        <p:nvSpPr>
          <p:cNvPr id="4" name="Content Placeholder 3"/>
          <p:cNvSpPr>
            <a:spLocks noGrp="1"/>
          </p:cNvSpPr>
          <p:nvPr>
            <p:ph sz="half" idx="2"/>
          </p:nvPr>
        </p:nvSpPr>
        <p:spPr>
          <a:xfrm>
            <a:off x="4669458" y="3187652"/>
            <a:ext cx="4038600" cy="3240360"/>
          </a:xfrm>
        </p:spPr>
        <p:txBody>
          <a:bodyPr>
            <a:normAutofit fontScale="62500" lnSpcReduction="20000"/>
          </a:bodyPr>
          <a:lstStyle/>
          <a:p>
            <a:pPr marL="0" indent="0">
              <a:buNone/>
            </a:pPr>
            <a:r>
              <a:rPr lang="en-US" b="1" dirty="0" err="1"/>
              <a:t>int</a:t>
            </a:r>
            <a:r>
              <a:rPr lang="en-US" b="1" dirty="0"/>
              <a:t> </a:t>
            </a:r>
            <a:r>
              <a:rPr lang="en-US" b="1" dirty="0" err="1"/>
              <a:t>getFactor</a:t>
            </a:r>
            <a:r>
              <a:rPr lang="en-US" b="1" dirty="0"/>
              <a:t>(){</a:t>
            </a:r>
          </a:p>
          <a:p>
            <a:pPr marL="0" indent="0">
              <a:buNone/>
            </a:pPr>
            <a:r>
              <a:rPr lang="en-US" dirty="0"/>
              <a:t>    </a:t>
            </a:r>
            <a:r>
              <a:rPr lang="en-US" dirty="0" err="1"/>
              <a:t>int</a:t>
            </a:r>
            <a:r>
              <a:rPr lang="en-US" dirty="0"/>
              <a:t> value;</a:t>
            </a:r>
          </a:p>
          <a:p>
            <a:pPr marL="0" indent="0">
              <a:buNone/>
            </a:pPr>
            <a:r>
              <a:rPr lang="en-US" dirty="0"/>
              <a:t>    char next = </a:t>
            </a:r>
            <a:r>
              <a:rPr lang="en-US" dirty="0" err="1"/>
              <a:t>getChar</a:t>
            </a:r>
            <a:r>
              <a:rPr lang="en-US" dirty="0"/>
              <a:t>(); </a:t>
            </a:r>
          </a:p>
          <a:p>
            <a:pPr marL="0" indent="0">
              <a:buNone/>
            </a:pPr>
            <a:r>
              <a:rPr lang="en-US" dirty="0"/>
              <a:t>    if(next==‘(’ ){</a:t>
            </a:r>
          </a:p>
          <a:p>
            <a:pPr marL="0" indent="0">
              <a:buNone/>
            </a:pPr>
            <a:r>
              <a:rPr lang="en-US" dirty="0"/>
              <a:t>            </a:t>
            </a:r>
            <a:r>
              <a:rPr lang="en-US" dirty="0" err="1"/>
              <a:t>removeChar</a:t>
            </a:r>
            <a:r>
              <a:rPr lang="en-US" dirty="0"/>
              <a:t>();</a:t>
            </a:r>
          </a:p>
          <a:p>
            <a:pPr marL="0" indent="0">
              <a:buNone/>
            </a:pPr>
            <a:r>
              <a:rPr lang="en-US" dirty="0"/>
              <a:t>            value = </a:t>
            </a:r>
            <a:r>
              <a:rPr lang="en-US" b="1" dirty="0" err="1"/>
              <a:t>getExp</a:t>
            </a:r>
            <a:r>
              <a:rPr lang="en-US" dirty="0"/>
              <a:t>();</a:t>
            </a:r>
          </a:p>
          <a:p>
            <a:pPr marL="0" indent="0">
              <a:buNone/>
            </a:pPr>
            <a:r>
              <a:rPr lang="en-US" dirty="0"/>
              <a:t>            </a:t>
            </a:r>
            <a:r>
              <a:rPr lang="en-US" dirty="0" err="1"/>
              <a:t>removeChar</a:t>
            </a:r>
            <a:r>
              <a:rPr lang="en-US" dirty="0"/>
              <a:t>(); // discard ‘)’</a:t>
            </a:r>
          </a:p>
          <a:p>
            <a:pPr marL="0" indent="0">
              <a:buNone/>
            </a:pPr>
            <a:r>
              <a:rPr lang="en-US" dirty="0"/>
              <a:t>    }else</a:t>
            </a:r>
          </a:p>
          <a:p>
            <a:pPr marL="0" indent="0">
              <a:buNone/>
            </a:pPr>
            <a:r>
              <a:rPr lang="en-US" dirty="0"/>
              <a:t>        value = </a:t>
            </a:r>
            <a:r>
              <a:rPr lang="en-US" dirty="0" err="1"/>
              <a:t>getNumber</a:t>
            </a:r>
            <a:r>
              <a:rPr lang="en-US" dirty="0"/>
              <a:t>();</a:t>
            </a:r>
          </a:p>
          <a:p>
            <a:pPr marL="0" indent="0">
              <a:buNone/>
            </a:pPr>
            <a:r>
              <a:rPr lang="en-US" dirty="0"/>
              <a:t>    return value;</a:t>
            </a:r>
          </a:p>
          <a:p>
            <a:pPr marL="0" indent="0">
              <a:buNone/>
            </a:pPr>
            <a:r>
              <a:rPr lang="en-US" dirty="0"/>
              <a:t>}</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12</a:t>
            </a:fld>
            <a:endParaRPr lang="en-AU"/>
          </a:p>
        </p:txBody>
      </p:sp>
      <p:sp>
        <p:nvSpPr>
          <p:cNvPr id="7" name="Content Placeholder 2">
            <a:extLst>
              <a:ext uri="{FF2B5EF4-FFF2-40B4-BE49-F238E27FC236}">
                <a16:creationId xmlns:a16="http://schemas.microsoft.com/office/drawing/2014/main" id="{69473912-C228-2F4E-9858-B2839538B17E}"/>
              </a:ext>
            </a:extLst>
          </p:cNvPr>
          <p:cNvSpPr txBox="1">
            <a:spLocks/>
          </p:cNvSpPr>
          <p:nvPr/>
        </p:nvSpPr>
        <p:spPr>
          <a:xfrm>
            <a:off x="4690146" y="429988"/>
            <a:ext cx="4038600" cy="308824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b="1" dirty="0" err="1"/>
              <a:t>int</a:t>
            </a:r>
            <a:r>
              <a:rPr lang="en-US" b="1" dirty="0"/>
              <a:t> </a:t>
            </a:r>
            <a:r>
              <a:rPr lang="en-US" b="1" dirty="0" err="1"/>
              <a:t>getTerm</a:t>
            </a:r>
            <a:r>
              <a:rPr lang="en-US" b="1" dirty="0"/>
              <a:t>(){</a:t>
            </a:r>
          </a:p>
          <a:p>
            <a:pPr marL="0" indent="0">
              <a:buFont typeface="Arial" pitchFamily="34" charset="0"/>
              <a:buNone/>
            </a:pPr>
            <a:r>
              <a:rPr lang="en-US" dirty="0"/>
              <a:t>    </a:t>
            </a:r>
            <a:r>
              <a:rPr lang="en-US" dirty="0" err="1"/>
              <a:t>int</a:t>
            </a:r>
            <a:r>
              <a:rPr lang="en-US" dirty="0"/>
              <a:t> value = </a:t>
            </a:r>
            <a:r>
              <a:rPr lang="en-US" b="1" dirty="0" err="1"/>
              <a:t>getFactor</a:t>
            </a:r>
            <a:r>
              <a:rPr lang="en-US" dirty="0"/>
              <a:t>();</a:t>
            </a:r>
          </a:p>
          <a:p>
            <a:pPr marL="0" indent="0">
              <a:buFont typeface="Arial" pitchFamily="34" charset="0"/>
              <a:buNone/>
            </a:pPr>
            <a:r>
              <a:rPr lang="en-US" dirty="0"/>
              <a:t>    char next = </a:t>
            </a:r>
            <a:r>
              <a:rPr lang="en-US" dirty="0" err="1"/>
              <a:t>getChar</a:t>
            </a:r>
            <a:r>
              <a:rPr lang="en-US" dirty="0"/>
              <a:t>();</a:t>
            </a:r>
          </a:p>
          <a:p>
            <a:pPr marL="0" indent="0">
              <a:buFont typeface="Arial" pitchFamily="34" charset="0"/>
              <a:buNone/>
            </a:pPr>
            <a:r>
              <a:rPr lang="en-US" dirty="0"/>
              <a:t>    while ((next ==‘*’) ||(next==‘/’)){</a:t>
            </a:r>
          </a:p>
          <a:p>
            <a:pPr marL="0" indent="0">
              <a:buFont typeface="Arial" pitchFamily="34" charset="0"/>
              <a:buNone/>
            </a:pPr>
            <a:r>
              <a:rPr lang="en-US" dirty="0"/>
              <a:t>	</a:t>
            </a:r>
            <a:r>
              <a:rPr lang="en-US" dirty="0" err="1"/>
              <a:t>removeChar</a:t>
            </a:r>
            <a:r>
              <a:rPr lang="en-US" dirty="0"/>
              <a:t>();</a:t>
            </a:r>
          </a:p>
          <a:p>
            <a:pPr marL="0" indent="0">
              <a:buFont typeface="Arial" pitchFamily="34" charset="0"/>
              <a:buNone/>
            </a:pPr>
            <a:r>
              <a:rPr lang="en-US" dirty="0"/>
              <a:t>	</a:t>
            </a:r>
            <a:r>
              <a:rPr lang="en-US" dirty="0" err="1"/>
              <a:t>int</a:t>
            </a:r>
            <a:r>
              <a:rPr lang="en-US" dirty="0"/>
              <a:t> value2 = </a:t>
            </a:r>
            <a:r>
              <a:rPr lang="en-US" b="1" dirty="0" err="1"/>
              <a:t>getFactor</a:t>
            </a:r>
            <a:r>
              <a:rPr lang="en-US" dirty="0"/>
              <a:t>();</a:t>
            </a:r>
          </a:p>
          <a:p>
            <a:pPr marL="0" indent="0">
              <a:buFont typeface="Arial" pitchFamily="34" charset="0"/>
              <a:buNone/>
            </a:pPr>
            <a:r>
              <a:rPr lang="en-US" dirty="0"/>
              <a:t>	if(next ==‘*’)</a:t>
            </a:r>
          </a:p>
          <a:p>
            <a:pPr marL="0" indent="0">
              <a:buFont typeface="Arial" pitchFamily="34" charset="0"/>
              <a:buNone/>
            </a:pPr>
            <a:r>
              <a:rPr lang="en-US" dirty="0"/>
              <a:t>	    value *= value2;</a:t>
            </a:r>
          </a:p>
          <a:p>
            <a:pPr marL="0" indent="0">
              <a:buFont typeface="Arial" pitchFamily="34" charset="0"/>
              <a:buNone/>
            </a:pPr>
            <a:r>
              <a:rPr lang="en-US" dirty="0"/>
              <a:t>	else</a:t>
            </a:r>
          </a:p>
          <a:p>
            <a:pPr marL="0" indent="0">
              <a:buFont typeface="Arial" pitchFamily="34" charset="0"/>
              <a:buNone/>
            </a:pPr>
            <a:r>
              <a:rPr lang="en-US" dirty="0"/>
              <a:t>	    value /= value2;	</a:t>
            </a:r>
          </a:p>
          <a:p>
            <a:pPr marL="0" indent="0">
              <a:buFont typeface="Arial" pitchFamily="34" charset="0"/>
              <a:buNone/>
            </a:pPr>
            <a:r>
              <a:rPr lang="en-US" dirty="0"/>
              <a:t>    }</a:t>
            </a:r>
          </a:p>
          <a:p>
            <a:pPr marL="0" indent="0">
              <a:buFont typeface="Arial" pitchFamily="34" charset="0"/>
              <a:buNone/>
            </a:pPr>
            <a:r>
              <a:rPr lang="en-US" dirty="0"/>
              <a:t>    return value;</a:t>
            </a:r>
          </a:p>
          <a:p>
            <a:pPr marL="0" indent="0">
              <a:buFont typeface="Arial" pitchFamily="34" charset="0"/>
              <a:buNone/>
            </a:pPr>
            <a:r>
              <a:rPr lang="en-US" dirty="0"/>
              <a:t>}</a:t>
            </a:r>
          </a:p>
        </p:txBody>
      </p:sp>
      <p:pic>
        <p:nvPicPr>
          <p:cNvPr id="8" name="Picture 7">
            <a:extLst>
              <a:ext uri="{FF2B5EF4-FFF2-40B4-BE49-F238E27FC236}">
                <a16:creationId xmlns:a16="http://schemas.microsoft.com/office/drawing/2014/main" id="{EBFE6B8B-BD9C-E041-B6FD-CB67F145B5EA}"/>
              </a:ext>
            </a:extLst>
          </p:cNvPr>
          <p:cNvPicPr>
            <a:picLocks noChangeAspect="1"/>
          </p:cNvPicPr>
          <p:nvPr/>
        </p:nvPicPr>
        <p:blipFill rotWithShape="1">
          <a:blip r:embed="rId3">
            <a:extLst>
              <a:ext uri="{28A0092B-C50C-407E-A947-70E740481C1C}">
                <a14:useLocalDpi xmlns:a14="http://schemas.microsoft.com/office/drawing/2010/main" val="0"/>
              </a:ext>
            </a:extLst>
          </a:blip>
          <a:srcRect l="5324" t="20601" r="2277" b="20600"/>
          <a:stretch/>
        </p:blipFill>
        <p:spPr>
          <a:xfrm>
            <a:off x="4597600" y="3161822"/>
            <a:ext cx="4182315" cy="3548631"/>
          </a:xfrm>
          <a:prstGeom prst="rect">
            <a:avLst/>
          </a:prstGeom>
        </p:spPr>
      </p:pic>
      <p:sp>
        <p:nvSpPr>
          <p:cNvPr id="9" name="Content Placeholder 2">
            <a:extLst>
              <a:ext uri="{FF2B5EF4-FFF2-40B4-BE49-F238E27FC236}">
                <a16:creationId xmlns:a16="http://schemas.microsoft.com/office/drawing/2014/main" id="{48A855E8-F4C8-B641-A695-3D8301EDC99A}"/>
              </a:ext>
            </a:extLst>
          </p:cNvPr>
          <p:cNvSpPr txBox="1">
            <a:spLocks/>
          </p:cNvSpPr>
          <p:nvPr/>
        </p:nvSpPr>
        <p:spPr>
          <a:xfrm>
            <a:off x="457200" y="4159544"/>
            <a:ext cx="3693499" cy="244318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b="1" dirty="0"/>
              <a:t>int </a:t>
            </a:r>
            <a:r>
              <a:rPr lang="en-US" b="1" dirty="0" err="1"/>
              <a:t>getFactor</a:t>
            </a:r>
            <a:r>
              <a:rPr lang="en-US" b="1" dirty="0"/>
              <a:t>(){</a:t>
            </a:r>
            <a:endParaRPr lang="en-US" dirty="0"/>
          </a:p>
          <a:p>
            <a:pPr marL="0" indent="0">
              <a:buFont typeface="Arial" pitchFamily="34" charset="0"/>
              <a:buNone/>
            </a:pPr>
            <a:r>
              <a:rPr lang="en-US" dirty="0"/>
              <a:t>    char next = </a:t>
            </a:r>
            <a:r>
              <a:rPr lang="en-US" dirty="0" err="1"/>
              <a:t>getChar</a:t>
            </a:r>
            <a:r>
              <a:rPr lang="en-US" dirty="0"/>
              <a:t>();</a:t>
            </a:r>
          </a:p>
          <a:p>
            <a:pPr marL="0" indent="0">
              <a:buFont typeface="Arial" pitchFamily="34" charset="0"/>
              <a:buNone/>
            </a:pPr>
            <a:r>
              <a:rPr lang="en-US" dirty="0"/>
              <a:t>    if(next ==‘(’) {</a:t>
            </a:r>
          </a:p>
          <a:p>
            <a:pPr marL="0" indent="0">
              <a:buFont typeface="Arial" pitchFamily="34" charset="0"/>
              <a:buNone/>
            </a:pPr>
            <a:r>
              <a:rPr lang="en-US" dirty="0"/>
              <a:t>            value = </a:t>
            </a:r>
            <a:r>
              <a:rPr lang="en-US" b="1" dirty="0" err="1"/>
              <a:t>getExp</a:t>
            </a:r>
            <a:r>
              <a:rPr lang="en-US" b="1" dirty="0"/>
              <a:t>();</a:t>
            </a:r>
          </a:p>
          <a:p>
            <a:pPr marL="0" indent="0">
              <a:buFont typeface="Arial" pitchFamily="34" charset="0"/>
              <a:buNone/>
            </a:pPr>
            <a:r>
              <a:rPr lang="en-US" dirty="0"/>
              <a:t>            </a:t>
            </a:r>
            <a:r>
              <a:rPr lang="en-US" dirty="0" err="1"/>
              <a:t>removeChar</a:t>
            </a:r>
            <a:r>
              <a:rPr lang="en-US" dirty="0"/>
              <a:t>();</a:t>
            </a:r>
          </a:p>
          <a:p>
            <a:pPr marL="0" indent="0">
              <a:buFont typeface="Arial" pitchFamily="34" charset="0"/>
              <a:buNone/>
            </a:pPr>
            <a:r>
              <a:rPr lang="en-US" dirty="0"/>
              <a:t>            return value;</a:t>
            </a:r>
          </a:p>
          <a:p>
            <a:pPr marL="0" indent="0">
              <a:buFont typeface="Arial" pitchFamily="34" charset="0"/>
              <a:buNone/>
            </a:pPr>
            <a:r>
              <a:rPr lang="en-US" dirty="0"/>
              <a:t>    }</a:t>
            </a:r>
          </a:p>
          <a:p>
            <a:pPr marL="0" indent="0">
              <a:buFont typeface="Arial" pitchFamily="34" charset="0"/>
              <a:buNone/>
            </a:pPr>
            <a:r>
              <a:rPr lang="en-US" dirty="0"/>
              <a:t>     else</a:t>
            </a:r>
          </a:p>
          <a:p>
            <a:pPr marL="0" indent="0">
              <a:buFont typeface="Arial" pitchFamily="34" charset="0"/>
              <a:buNone/>
            </a:pPr>
            <a:r>
              <a:rPr lang="en-US" dirty="0"/>
              <a:t>            return </a:t>
            </a:r>
            <a:r>
              <a:rPr lang="en-US" dirty="0" err="1"/>
              <a:t>getNumber</a:t>
            </a:r>
            <a:r>
              <a:rPr lang="en-US" dirty="0"/>
              <a:t>();	</a:t>
            </a:r>
          </a:p>
          <a:p>
            <a:pPr marL="0" indent="0">
              <a:buFont typeface="Arial" pitchFamily="34" charset="0"/>
              <a:buNone/>
            </a:pPr>
            <a:r>
              <a:rPr lang="en-US" dirty="0"/>
              <a:t>}</a:t>
            </a:r>
          </a:p>
        </p:txBody>
      </p:sp>
    </p:spTree>
    <p:extLst>
      <p:ext uri="{BB962C8B-B14F-4D97-AF65-F5344CB8AC3E}">
        <p14:creationId xmlns:p14="http://schemas.microsoft.com/office/powerpoint/2010/main" val="422670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a:xfrm>
            <a:off x="457200" y="1412776"/>
            <a:ext cx="8075240" cy="4713387"/>
          </a:xfrm>
        </p:spPr>
        <p:txBody>
          <a:bodyPr/>
          <a:lstStyle/>
          <a:p>
            <a:r>
              <a:rPr lang="en-US" dirty="0"/>
              <a:t>For calculating (3+4)*5</a:t>
            </a:r>
          </a:p>
          <a:p>
            <a:r>
              <a:rPr lang="en-US" dirty="0" err="1"/>
              <a:t>getExp</a:t>
            </a:r>
            <a:r>
              <a:rPr lang="en-US" dirty="0"/>
              <a:t>()</a:t>
            </a:r>
          </a:p>
          <a:p>
            <a:pPr lvl="1"/>
            <a:r>
              <a:rPr lang="en-US" dirty="0" err="1"/>
              <a:t>getTerm</a:t>
            </a:r>
            <a:r>
              <a:rPr lang="en-US" dirty="0"/>
              <a:t>()</a:t>
            </a:r>
          </a:p>
          <a:p>
            <a:pPr lvl="2"/>
            <a:r>
              <a:rPr lang="en-US" dirty="0" err="1"/>
              <a:t>getFactor</a:t>
            </a:r>
            <a:r>
              <a:rPr lang="en-US" dirty="0"/>
              <a:t>() -&gt;consume ‘(’</a:t>
            </a:r>
          </a:p>
          <a:p>
            <a:pPr lvl="3"/>
            <a:r>
              <a:rPr lang="en-US" dirty="0" err="1"/>
              <a:t>getExp</a:t>
            </a:r>
            <a:r>
              <a:rPr lang="en-US" dirty="0"/>
              <a:t>() -&gt;3+4, return 7</a:t>
            </a:r>
          </a:p>
          <a:p>
            <a:pPr lvl="2"/>
            <a:r>
              <a:rPr lang="en-US" dirty="0">
                <a:solidFill>
                  <a:prstClr val="black"/>
                </a:solidFill>
              </a:rPr>
              <a:t>                      -&gt;consume ‘)’</a:t>
            </a:r>
          </a:p>
          <a:p>
            <a:pPr lvl="2"/>
            <a:r>
              <a:rPr lang="en-US" dirty="0" err="1">
                <a:solidFill>
                  <a:prstClr val="black"/>
                </a:solidFill>
              </a:rPr>
              <a:t>getFactor</a:t>
            </a:r>
            <a:r>
              <a:rPr lang="en-US" dirty="0">
                <a:solidFill>
                  <a:prstClr val="black"/>
                </a:solidFill>
              </a:rPr>
              <a:t>() </a:t>
            </a:r>
            <a:r>
              <a:rPr lang="mr-IN" dirty="0">
                <a:solidFill>
                  <a:prstClr val="black"/>
                </a:solidFill>
              </a:rPr>
              <a:t>–</a:t>
            </a:r>
            <a:r>
              <a:rPr lang="en-US" dirty="0">
                <a:solidFill>
                  <a:prstClr val="black"/>
                </a:solidFill>
              </a:rPr>
              <a:t>&gt; return 5</a:t>
            </a:r>
          </a:p>
          <a:p>
            <a:pPr lvl="1"/>
            <a:r>
              <a:rPr lang="en-US" dirty="0">
                <a:solidFill>
                  <a:prstClr val="black"/>
                </a:solidFill>
              </a:rPr>
              <a:t>7*5 -&gt; return 35</a:t>
            </a:r>
          </a:p>
          <a:p>
            <a:pPr lvl="0"/>
            <a:r>
              <a:rPr lang="en-US" dirty="0">
                <a:solidFill>
                  <a:prstClr val="black"/>
                </a:solidFill>
              </a:rPr>
              <a:t>return 35</a:t>
            </a:r>
          </a:p>
          <a:p>
            <a:pPr lvl="1"/>
            <a:endParaRPr lang="en-US" dirty="0">
              <a:solidFill>
                <a:prstClr val="black"/>
              </a:solidFill>
            </a:endParaRPr>
          </a:p>
          <a:p>
            <a:pPr lvl="2"/>
            <a:endParaRPr lang="en-US" dirty="0">
              <a:solidFill>
                <a:prstClr val="black"/>
              </a:solidFill>
            </a:endParaRPr>
          </a:p>
          <a:p>
            <a:pPr lvl="3"/>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13</a:t>
            </a:fld>
            <a:endParaRPr lang="en-AU"/>
          </a:p>
        </p:txBody>
      </p:sp>
    </p:spTree>
    <p:extLst>
      <p:ext uri="{BB962C8B-B14F-4D97-AF65-F5344CB8AC3E}">
        <p14:creationId xmlns:p14="http://schemas.microsoft.com/office/powerpoint/2010/main" val="227206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457200" y="1412776"/>
            <a:ext cx="8003232" cy="4713387"/>
          </a:xfrm>
        </p:spPr>
        <p:txBody>
          <a:bodyPr/>
          <a:lstStyle/>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Recursion is a useful tool for understanding problems and producing readable solutions.</a:t>
            </a:r>
          </a:p>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In designing recursive functions, we need to keep in mind the two important factors of recursion</a:t>
            </a:r>
          </a:p>
          <a:p>
            <a:pPr lvl="1">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dirty="0"/>
              <a:t>Base cases</a:t>
            </a:r>
          </a:p>
          <a:p>
            <a:pPr lvl="1">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dirty="0"/>
              <a:t>Recursion relationship </a:t>
            </a:r>
            <a:endParaRPr lang="en-US" dirty="0"/>
          </a:p>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We saw More examples of recursion</a:t>
            </a:r>
          </a:p>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Indirect recursion</a:t>
            </a:r>
          </a:p>
          <a:p>
            <a:pPr lvl="1">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Harder to track and control</a:t>
            </a:r>
          </a:p>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endParaRPr lang="en-AU" altLang="x-none"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14</a:t>
            </a:fld>
            <a:endParaRPr lang="en-AU"/>
          </a:p>
        </p:txBody>
      </p:sp>
    </p:spTree>
    <p:extLst>
      <p:ext uri="{BB962C8B-B14F-4D97-AF65-F5344CB8AC3E}">
        <p14:creationId xmlns:p14="http://schemas.microsoft.com/office/powerpoint/2010/main" val="18090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15</a:t>
            </a:fld>
            <a:endParaRPr lang="en-AU" dirty="0"/>
          </a:p>
        </p:txBody>
      </p:sp>
      <p:sp>
        <p:nvSpPr>
          <p:cNvPr id="3" name="Title 2">
            <a:extLst>
              <a:ext uri="{FF2B5EF4-FFF2-40B4-BE49-F238E27FC236}">
                <a16:creationId xmlns:a16="http://schemas.microsoft.com/office/drawing/2014/main" id="{815391DB-1ABC-1945-B877-A867649F084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Previously on ADDS</a:t>
            </a:r>
          </a:p>
        </p:txBody>
      </p:sp>
      <p:sp>
        <p:nvSpPr>
          <p:cNvPr id="3" name="Content Placeholder 2"/>
          <p:cNvSpPr>
            <a:spLocks noGrp="1"/>
          </p:cNvSpPr>
          <p:nvPr>
            <p:ph sz="half" idx="1"/>
          </p:nvPr>
        </p:nvSpPr>
        <p:spPr>
          <a:xfrm>
            <a:off x="457200" y="1412776"/>
            <a:ext cx="8229600" cy="4713387"/>
          </a:xfrm>
        </p:spPr>
        <p:txBody>
          <a:bodyPr/>
          <a:lstStyle/>
          <a:p>
            <a:pPr lvl="0"/>
            <a:r>
              <a:rPr lang="en-US" altLang="x-none" dirty="0">
                <a:solidFill>
                  <a:prstClr val="black"/>
                </a:solidFill>
              </a:rPr>
              <a:t>Recursion</a:t>
            </a:r>
          </a:p>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Checklist of recursion</a:t>
            </a:r>
          </a:p>
          <a:p>
            <a:pPr lvl="0"/>
            <a:r>
              <a:rPr lang="en-AU" dirty="0"/>
              <a:t>How to improve the efficiency of recursion</a:t>
            </a:r>
          </a:p>
          <a:p>
            <a:pPr lvl="1"/>
            <a:r>
              <a:rPr lang="en-AU" i="1" dirty="0"/>
              <a:t>Recursive helper function</a:t>
            </a:r>
            <a:r>
              <a:rPr lang="en-AU" dirty="0"/>
              <a:t>: Recall that creating new strings made our </a:t>
            </a:r>
            <a:r>
              <a:rPr lang="en-AU" dirty="0" err="1"/>
              <a:t>isPalindrome</a:t>
            </a:r>
            <a:r>
              <a:rPr lang="en-AU" dirty="0"/>
              <a:t> so inefficient, but we made it work with only one string</a:t>
            </a:r>
          </a:p>
          <a:p>
            <a:pPr lvl="1"/>
            <a:r>
              <a:rPr lang="en-AU" i="1" dirty="0"/>
              <a:t>Tail recursion</a:t>
            </a:r>
            <a:r>
              <a:rPr lang="en-AU" dirty="0"/>
              <a:t>; </a:t>
            </a:r>
            <a:r>
              <a:rPr lang="en-AU" dirty="0" err="1"/>
              <a:t>c++</a:t>
            </a:r>
            <a:r>
              <a:rPr lang="en-AU" dirty="0"/>
              <a:t> compilers understands when they can do a </a:t>
            </a:r>
            <a:r>
              <a:rPr lang="en-AU" b="1" dirty="0"/>
              <a:t>tail call elimination </a:t>
            </a:r>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2</a:t>
            </a:fld>
            <a:endParaRPr lang="en-AU" dirty="0"/>
          </a:p>
        </p:txBody>
      </p:sp>
    </p:spTree>
    <p:extLst>
      <p:ext uri="{BB962C8B-B14F-4D97-AF65-F5344CB8AC3E}">
        <p14:creationId xmlns:p14="http://schemas.microsoft.com/office/powerpoint/2010/main" val="214590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a:xfrm>
            <a:off x="457200" y="1412776"/>
            <a:ext cx="8147248" cy="4713387"/>
          </a:xfrm>
        </p:spPr>
        <p:txBody>
          <a:bodyPr/>
          <a:lstStyle/>
          <a:p>
            <a:pPr>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In this lecture we will discuss:</a:t>
            </a:r>
          </a:p>
          <a:p>
            <a:pPr marL="873125" lvl="1" indent="-430213">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Improving efficiency through </a:t>
            </a:r>
            <a:r>
              <a:rPr lang="en-AU" altLang="x-none" dirty="0" err="1"/>
              <a:t>Memoisation</a:t>
            </a:r>
            <a:endParaRPr lang="en-AU" altLang="x-none" dirty="0"/>
          </a:p>
          <a:p>
            <a:pPr marL="873125" lvl="1" indent="-430213">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More examples of recursion.</a:t>
            </a:r>
            <a:endParaRPr lang="en-AU" dirty="0"/>
          </a:p>
          <a:p>
            <a:pPr marL="873125" lvl="1" indent="-430213">
              <a:buClr>
                <a:srgbClr val="646461"/>
              </a:buClr>
              <a:buSzPct val="77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dirty="0">
                <a:solidFill>
                  <a:prstClr val="black"/>
                </a:solidFill>
              </a:rPr>
              <a:t>Indirect recursion</a:t>
            </a:r>
          </a:p>
          <a:p>
            <a:pPr marL="842962" lvl="2" indent="0">
              <a:buClr>
                <a:srgbClr val="646461"/>
              </a:buClr>
              <a:buSzPct val="77000"/>
              <a:buNone/>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endParaRPr lang="en-AU" dirty="0">
              <a:solidFill>
                <a:prstClr val="black"/>
              </a:solidFill>
            </a:endParaRP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3</a:t>
            </a:fld>
            <a:endParaRPr lang="en-AU"/>
          </a:p>
        </p:txBody>
      </p:sp>
    </p:spTree>
    <p:extLst>
      <p:ext uri="{BB962C8B-B14F-4D97-AF65-F5344CB8AC3E}">
        <p14:creationId xmlns:p14="http://schemas.microsoft.com/office/powerpoint/2010/main" val="36432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783-C366-BB48-A2F2-D27A3EE0F757}"/>
              </a:ext>
            </a:extLst>
          </p:cNvPr>
          <p:cNvSpPr>
            <a:spLocks noGrp="1"/>
          </p:cNvSpPr>
          <p:nvPr>
            <p:ph type="title"/>
          </p:nvPr>
        </p:nvSpPr>
        <p:spPr/>
        <p:txBody>
          <a:bodyPr>
            <a:normAutofit fontScale="90000"/>
          </a:bodyPr>
          <a:lstStyle/>
          <a:p>
            <a:r>
              <a:rPr lang="en-US" dirty="0"/>
              <a:t>Improving Efficiency with </a:t>
            </a:r>
            <a:r>
              <a:rPr lang="en-US" dirty="0" err="1"/>
              <a:t>Memoisation</a:t>
            </a:r>
            <a:r>
              <a:rPr lang="en-US" dirty="0"/>
              <a:t> - Trucks Revisited</a:t>
            </a:r>
          </a:p>
        </p:txBody>
      </p:sp>
      <p:sp>
        <p:nvSpPr>
          <p:cNvPr id="3" name="Content Placeholder 2">
            <a:extLst>
              <a:ext uri="{FF2B5EF4-FFF2-40B4-BE49-F238E27FC236}">
                <a16:creationId xmlns:a16="http://schemas.microsoft.com/office/drawing/2014/main" id="{0E0B4CEF-66DC-BC4C-912B-8852F56AAC78}"/>
              </a:ext>
            </a:extLst>
          </p:cNvPr>
          <p:cNvSpPr>
            <a:spLocks noGrp="1"/>
          </p:cNvSpPr>
          <p:nvPr>
            <p:ph sz="half" idx="1"/>
          </p:nvPr>
        </p:nvSpPr>
        <p:spPr>
          <a:xfrm>
            <a:off x="457200" y="1412777"/>
            <a:ext cx="8075240" cy="1584176"/>
          </a:xfrm>
        </p:spPr>
        <p:txBody>
          <a:bodyPr/>
          <a:lstStyle/>
          <a:p>
            <a:r>
              <a:rPr lang="en-AU" i="1" dirty="0" err="1"/>
              <a:t>Memoisation</a:t>
            </a:r>
            <a:r>
              <a:rPr lang="en-AU" i="1" dirty="0"/>
              <a:t> (not a spelling error!)</a:t>
            </a:r>
            <a:r>
              <a:rPr lang="en-AU" dirty="0"/>
              <a:t>: store the obtained results of recursive function calls somewhere, so that you don’t go through it again</a:t>
            </a:r>
            <a:endParaRPr lang="en-US" dirty="0"/>
          </a:p>
          <a:p>
            <a:endParaRPr lang="en-US" dirty="0"/>
          </a:p>
        </p:txBody>
      </p:sp>
      <p:sp>
        <p:nvSpPr>
          <p:cNvPr id="4" name="Content Placeholder 3">
            <a:extLst>
              <a:ext uri="{FF2B5EF4-FFF2-40B4-BE49-F238E27FC236}">
                <a16:creationId xmlns:a16="http://schemas.microsoft.com/office/drawing/2014/main" id="{CC5F9A2F-83B9-0443-8439-8EC11EC24B31}"/>
              </a:ext>
            </a:extLst>
          </p:cNvPr>
          <p:cNvSpPr>
            <a:spLocks noGrp="1"/>
          </p:cNvSpPr>
          <p:nvPr>
            <p:ph sz="half" idx="2"/>
          </p:nvPr>
        </p:nvSpPr>
        <p:spPr>
          <a:xfrm>
            <a:off x="611560" y="2852936"/>
            <a:ext cx="8075240" cy="3273227"/>
          </a:xfrm>
        </p:spPr>
        <p:txBody>
          <a:bodyPr/>
          <a:lstStyle/>
          <a:p>
            <a:r>
              <a:rPr lang="en-US" dirty="0"/>
              <a:t>For the call </a:t>
            </a:r>
            <a:r>
              <a:rPr lang="en-US" dirty="0" err="1">
                <a:latin typeface="Courier" pitchFamily="2" charset="0"/>
              </a:rPr>
              <a:t>numTrucks</a:t>
            </a:r>
            <a:r>
              <a:rPr lang="en-US" dirty="0">
                <a:latin typeface="Courier" pitchFamily="2" charset="0"/>
              </a:rPr>
              <a:t>(10, 2)</a:t>
            </a:r>
            <a:r>
              <a:rPr lang="en-US" dirty="0"/>
              <a:t>, how many times do we have to recursively call </a:t>
            </a:r>
            <a:r>
              <a:rPr lang="en-US" dirty="0" err="1">
                <a:latin typeface="Courier" pitchFamily="2" charset="0"/>
              </a:rPr>
              <a:t>numTrucks</a:t>
            </a:r>
            <a:r>
              <a:rPr lang="en-US" dirty="0">
                <a:latin typeface="Courier" pitchFamily="2" charset="0"/>
              </a:rPr>
              <a:t>(2, 2)?</a:t>
            </a:r>
          </a:p>
          <a:p>
            <a:r>
              <a:rPr lang="en-US" dirty="0">
                <a:latin typeface="+mn-lt"/>
              </a:rPr>
              <a:t>Instead of making another call, we could store results and lookup in a table</a:t>
            </a:r>
          </a:p>
          <a:p>
            <a:pPr lvl="1"/>
            <a:r>
              <a:rPr lang="en-US" dirty="0">
                <a:latin typeface="+mn-lt"/>
              </a:rPr>
              <a:t>Assumes lookup takes less time than function call and calculation;</a:t>
            </a:r>
          </a:p>
          <a:p>
            <a:r>
              <a:rPr lang="en-US" dirty="0">
                <a:latin typeface="+mn-lt"/>
              </a:rPr>
              <a:t>How would we redesign </a:t>
            </a:r>
            <a:r>
              <a:rPr lang="en-US" dirty="0" err="1">
                <a:latin typeface="+mn-lt"/>
              </a:rPr>
              <a:t>numTrucks</a:t>
            </a:r>
            <a:r>
              <a:rPr lang="en-US" dirty="0">
                <a:latin typeface="+mn-lt"/>
              </a:rPr>
              <a:t>() to do this?</a:t>
            </a:r>
          </a:p>
        </p:txBody>
      </p:sp>
      <p:sp>
        <p:nvSpPr>
          <p:cNvPr id="5" name="Footer Placeholder 4">
            <a:extLst>
              <a:ext uri="{FF2B5EF4-FFF2-40B4-BE49-F238E27FC236}">
                <a16:creationId xmlns:a16="http://schemas.microsoft.com/office/drawing/2014/main" id="{F9C4351A-25F7-DD40-94B4-823BBAB48323}"/>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11E57EF5-8076-7148-BD91-97D1EB6705CC}"/>
              </a:ext>
            </a:extLst>
          </p:cNvPr>
          <p:cNvSpPr>
            <a:spLocks noGrp="1"/>
          </p:cNvSpPr>
          <p:nvPr>
            <p:ph type="sldNum" sz="quarter" idx="12"/>
          </p:nvPr>
        </p:nvSpPr>
        <p:spPr/>
        <p:txBody>
          <a:bodyPr/>
          <a:lstStyle/>
          <a:p>
            <a:fld id="{7E8AFECB-488C-4862-A863-69DB259C81CD}" type="slidenum">
              <a:rPr lang="en-AU" smtClean="0"/>
              <a:t>4</a:t>
            </a:fld>
            <a:endParaRPr lang="en-AU"/>
          </a:p>
        </p:txBody>
      </p:sp>
    </p:spTree>
    <p:extLst>
      <p:ext uri="{BB962C8B-B14F-4D97-AF65-F5344CB8AC3E}">
        <p14:creationId xmlns:p14="http://schemas.microsoft.com/office/powerpoint/2010/main" val="36497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examples of recursion - Greatest Common Divisor</a:t>
            </a:r>
          </a:p>
        </p:txBody>
      </p:sp>
      <p:sp>
        <p:nvSpPr>
          <p:cNvPr id="3" name="Content Placeholder 2"/>
          <p:cNvSpPr>
            <a:spLocks noGrp="1"/>
          </p:cNvSpPr>
          <p:nvPr>
            <p:ph sz="half" idx="1"/>
          </p:nvPr>
        </p:nvSpPr>
        <p:spPr>
          <a:xfrm>
            <a:off x="457200" y="1412776"/>
            <a:ext cx="8229600" cy="4713387"/>
          </a:xfrm>
        </p:spPr>
        <p:txBody>
          <a:bodyPr/>
          <a:lstStyle/>
          <a:p>
            <a:r>
              <a:rPr lang="en-US" dirty="0"/>
              <a:t>GCD is a mathematic problem to find the largest positive integer that is divisor of two or more integer</a:t>
            </a:r>
          </a:p>
          <a:p>
            <a:r>
              <a:rPr lang="en-US" dirty="0"/>
              <a:t>Iterative way</a:t>
            </a:r>
          </a:p>
          <a:p>
            <a:endParaRPr lang="en-US" dirty="0"/>
          </a:p>
          <a:p>
            <a:r>
              <a:rPr lang="en-US" dirty="0"/>
              <a:t>Recursive way</a:t>
            </a:r>
          </a:p>
          <a:p>
            <a:pPr lvl="1"/>
            <a:r>
              <a:rPr lang="en-US" dirty="0"/>
              <a:t>Euclid’s algorithm</a:t>
            </a:r>
          </a:p>
          <a:p>
            <a:pPr lvl="1"/>
            <a:r>
              <a:rPr lang="en-US" dirty="0" err="1"/>
              <a:t>gcd</a:t>
            </a:r>
            <a:r>
              <a:rPr lang="en-US" dirty="0"/>
              <a:t>(</a:t>
            </a:r>
            <a:r>
              <a:rPr lang="en-US" dirty="0" err="1"/>
              <a:t>a,b</a:t>
            </a:r>
            <a:r>
              <a:rPr lang="en-US" dirty="0"/>
              <a:t>) = </a:t>
            </a:r>
            <a:r>
              <a:rPr lang="en-US" dirty="0" err="1"/>
              <a:t>gcd</a:t>
            </a:r>
            <a:r>
              <a:rPr lang="en-US" dirty="0"/>
              <a:t>(b, </a:t>
            </a:r>
            <a:r>
              <a:rPr lang="en-US" dirty="0" err="1"/>
              <a:t>a%b</a:t>
            </a:r>
            <a:r>
              <a:rPr lang="en-US" dirty="0"/>
              <a:t>)</a:t>
            </a:r>
          </a:p>
          <a:p>
            <a:pPr lvl="1"/>
            <a:r>
              <a:rPr lang="en-US" dirty="0"/>
              <a:t>Is this a tail recursion?</a:t>
            </a:r>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5</a:t>
            </a:fld>
            <a:endParaRPr lang="en-AU"/>
          </a:p>
        </p:txBody>
      </p:sp>
      <p:pic>
        <p:nvPicPr>
          <p:cNvPr id="9" name="Picture 8">
            <a:extLst>
              <a:ext uri="{FF2B5EF4-FFF2-40B4-BE49-F238E27FC236}">
                <a16:creationId xmlns:a16="http://schemas.microsoft.com/office/drawing/2014/main" id="{46C86EF5-7A96-7D43-BB20-E89D98AB9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480779"/>
            <a:ext cx="3319039" cy="2724198"/>
          </a:xfrm>
          <a:prstGeom prst="rect">
            <a:avLst/>
          </a:prstGeom>
        </p:spPr>
      </p:pic>
      <p:cxnSp>
        <p:nvCxnSpPr>
          <p:cNvPr id="14" name="Straight Arrow Connector 13">
            <a:extLst>
              <a:ext uri="{FF2B5EF4-FFF2-40B4-BE49-F238E27FC236}">
                <a16:creationId xmlns:a16="http://schemas.microsoft.com/office/drawing/2014/main" id="{C07C8E6C-54E5-9D47-B46F-7248FA27ABE3}"/>
              </a:ext>
            </a:extLst>
          </p:cNvPr>
          <p:cNvCxnSpPr/>
          <p:nvPr/>
        </p:nvCxnSpPr>
        <p:spPr>
          <a:xfrm>
            <a:off x="2843808" y="2492896"/>
            <a:ext cx="1738536"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888D2E-B4D2-1840-ABDF-635C8CEFF4AE}"/>
              </a:ext>
            </a:extLst>
          </p:cNvPr>
          <p:cNvSpPr txBox="1"/>
          <p:nvPr/>
        </p:nvSpPr>
        <p:spPr>
          <a:xfrm>
            <a:off x="887677" y="4685834"/>
            <a:ext cx="2586798" cy="1754326"/>
          </a:xfrm>
          <a:prstGeom prst="rect">
            <a:avLst/>
          </a:prstGeom>
          <a:noFill/>
          <a:ln w="28575">
            <a:solidFill>
              <a:schemeClr val="accent1">
                <a:shade val="50000"/>
              </a:schemeClr>
            </a:solidFill>
          </a:ln>
        </p:spPr>
        <p:txBody>
          <a:bodyPr wrap="none" rtlCol="0">
            <a:spAutoFit/>
          </a:bodyPr>
          <a:lstStyle/>
          <a:p>
            <a:r>
              <a:rPr lang="en-AU" b="1" dirty="0"/>
              <a:t>int</a:t>
            </a:r>
            <a:r>
              <a:rPr lang="en-AU" dirty="0"/>
              <a:t> </a:t>
            </a:r>
            <a:r>
              <a:rPr lang="en-AU" dirty="0" err="1"/>
              <a:t>recGCD</a:t>
            </a:r>
            <a:r>
              <a:rPr lang="en-AU" dirty="0"/>
              <a:t>(</a:t>
            </a:r>
            <a:r>
              <a:rPr lang="en-AU" b="1" dirty="0"/>
              <a:t>int</a:t>
            </a:r>
            <a:r>
              <a:rPr lang="en-AU" dirty="0"/>
              <a:t> a, </a:t>
            </a:r>
            <a:r>
              <a:rPr lang="en-AU" b="1" dirty="0"/>
              <a:t>int</a:t>
            </a:r>
            <a:r>
              <a:rPr lang="en-AU" dirty="0"/>
              <a:t> b){</a:t>
            </a:r>
          </a:p>
          <a:p>
            <a:r>
              <a:rPr lang="en-AU" dirty="0"/>
              <a:t>    </a:t>
            </a:r>
            <a:r>
              <a:rPr lang="en-AU" b="1" dirty="0"/>
              <a:t>if</a:t>
            </a:r>
            <a:r>
              <a:rPr lang="en-AU" dirty="0"/>
              <a:t>(b == 0){</a:t>
            </a:r>
          </a:p>
          <a:p>
            <a:r>
              <a:rPr lang="en-AU" dirty="0"/>
              <a:t>        </a:t>
            </a:r>
            <a:r>
              <a:rPr lang="en-AU" b="1" dirty="0"/>
              <a:t>return</a:t>
            </a:r>
            <a:r>
              <a:rPr lang="en-AU" dirty="0"/>
              <a:t> a;</a:t>
            </a:r>
          </a:p>
          <a:p>
            <a:r>
              <a:rPr lang="en-AU" dirty="0"/>
              <a:t>    }</a:t>
            </a:r>
          </a:p>
          <a:p>
            <a:r>
              <a:rPr lang="en-AU" dirty="0"/>
              <a:t>    </a:t>
            </a:r>
            <a:r>
              <a:rPr lang="en-AU" b="1" dirty="0"/>
              <a:t>return</a:t>
            </a:r>
            <a:r>
              <a:rPr lang="en-AU" dirty="0"/>
              <a:t> </a:t>
            </a:r>
            <a:r>
              <a:rPr lang="en-AU" dirty="0" err="1"/>
              <a:t>recGCD</a:t>
            </a:r>
            <a:r>
              <a:rPr lang="en-AU" dirty="0"/>
              <a:t>(b, </a:t>
            </a:r>
            <a:r>
              <a:rPr lang="en-AU" dirty="0" err="1"/>
              <a:t>a%b</a:t>
            </a:r>
            <a:r>
              <a:rPr lang="en-AU" dirty="0"/>
              <a:t>);</a:t>
            </a:r>
          </a:p>
          <a:p>
            <a:r>
              <a:rPr lang="en-AU" dirty="0"/>
              <a:t>}</a:t>
            </a:r>
          </a:p>
        </p:txBody>
      </p:sp>
    </p:spTree>
    <p:extLst>
      <p:ext uri="{BB962C8B-B14F-4D97-AF65-F5344CB8AC3E}">
        <p14:creationId xmlns:p14="http://schemas.microsoft.com/office/powerpoint/2010/main" val="53752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Maze</a:t>
            </a:r>
          </a:p>
        </p:txBody>
      </p:sp>
      <p:sp>
        <p:nvSpPr>
          <p:cNvPr id="3" name="Content Placeholder 2"/>
          <p:cNvSpPr>
            <a:spLocks noGrp="1"/>
          </p:cNvSpPr>
          <p:nvPr>
            <p:ph sz="half" idx="1"/>
          </p:nvPr>
        </p:nvSpPr>
        <p:spPr>
          <a:xfrm>
            <a:off x="457200" y="1412775"/>
            <a:ext cx="8229600" cy="5035475"/>
          </a:xfrm>
        </p:spPr>
        <p:txBody>
          <a:bodyPr>
            <a:normAutofit lnSpcReduction="10000"/>
          </a:bodyPr>
          <a:lstStyle/>
          <a:p>
            <a:r>
              <a:rPr lang="en-US" dirty="0"/>
              <a:t>Escaping a Maze</a:t>
            </a:r>
          </a:p>
          <a:p>
            <a:pPr lvl="1"/>
            <a:r>
              <a:rPr lang="en-US" dirty="0"/>
              <a:t>Some starting position</a:t>
            </a:r>
          </a:p>
          <a:p>
            <a:pPr lvl="1"/>
            <a:r>
              <a:rPr lang="en-US" dirty="0"/>
              <a:t>The walls of the maze are indicated by *. </a:t>
            </a:r>
          </a:p>
          <a:p>
            <a:pPr lvl="1"/>
            <a:r>
              <a:rPr lang="en-US" dirty="0"/>
              <a:t>char * maze[9][9]</a:t>
            </a:r>
          </a:p>
          <a:p>
            <a:endParaRPr lang="en-US" dirty="0"/>
          </a:p>
          <a:p>
            <a:r>
              <a:rPr lang="en-US" dirty="0"/>
              <a:t>Think recursively!</a:t>
            </a:r>
          </a:p>
          <a:p>
            <a:pPr lvl="1"/>
            <a:r>
              <a:rPr lang="en-US" dirty="0"/>
              <a:t>Currently located at [</a:t>
            </a:r>
            <a:r>
              <a:rPr lang="en-US" dirty="0" err="1"/>
              <a:t>x,y</a:t>
            </a:r>
            <a:r>
              <a:rPr lang="en-US" dirty="0"/>
              <a:t>]. Can you escape from here?</a:t>
            </a:r>
          </a:p>
          <a:p>
            <a:pPr lvl="1"/>
            <a:r>
              <a:rPr lang="en-US" dirty="0"/>
              <a:t>Base:</a:t>
            </a:r>
          </a:p>
          <a:p>
            <a:pPr lvl="2"/>
            <a:r>
              <a:rPr lang="en-US" dirty="0"/>
              <a:t> If [</a:t>
            </a:r>
            <a:r>
              <a:rPr lang="en-US" dirty="0" err="1"/>
              <a:t>x,y</a:t>
            </a:r>
            <a:r>
              <a:rPr lang="en-US" dirty="0"/>
              <a:t>] is empty, on boundary, and is not the starting position, then YES!</a:t>
            </a:r>
          </a:p>
          <a:p>
            <a:pPr lvl="2"/>
            <a:r>
              <a:rPr lang="en-US" dirty="0"/>
              <a:t>If [</a:t>
            </a:r>
            <a:r>
              <a:rPr lang="en-US" dirty="0" err="1"/>
              <a:t>x,y</a:t>
            </a:r>
            <a:r>
              <a:rPr lang="en-US" dirty="0"/>
              <a:t>] is not empty, or is out of the boundary then NO.</a:t>
            </a:r>
          </a:p>
          <a:p>
            <a:pPr lvl="1"/>
            <a:r>
              <a:rPr lang="en-US" dirty="0"/>
              <a:t>Recursion: Can you escape from one of the neighboring locations? </a:t>
            </a:r>
          </a:p>
          <a:p>
            <a:pPr lvl="2"/>
            <a:r>
              <a:rPr lang="en-US" dirty="0">
                <a:solidFill>
                  <a:srgbClr val="C00000"/>
                </a:solidFill>
              </a:rPr>
              <a:t>Without revisiting the current location (To prevent an infinite loop).</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6</a:t>
            </a:fld>
            <a:endParaRPr lang="en-AU"/>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072" y="980728"/>
            <a:ext cx="1297632" cy="2541196"/>
          </a:xfrm>
          <a:prstGeom prst="rect">
            <a:avLst/>
          </a:prstGeom>
        </p:spPr>
      </p:pic>
    </p:spTree>
    <p:extLst>
      <p:ext uri="{BB962C8B-B14F-4D97-AF65-F5344CB8AC3E}">
        <p14:creationId xmlns:p14="http://schemas.microsoft.com/office/powerpoint/2010/main" val="144807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Maze</a:t>
            </a:r>
          </a:p>
        </p:txBody>
      </p:sp>
      <p:sp>
        <p:nvSpPr>
          <p:cNvPr id="3" name="Content Placeholder 2"/>
          <p:cNvSpPr>
            <a:spLocks noGrp="1"/>
          </p:cNvSpPr>
          <p:nvPr>
            <p:ph sz="half" idx="1"/>
          </p:nvPr>
        </p:nvSpPr>
        <p:spPr/>
        <p:txBody>
          <a:bodyPr/>
          <a:lstStyle/>
          <a:p>
            <a:r>
              <a:rPr lang="en-US" dirty="0"/>
              <a:t>Pseudo code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3648" y="1787644"/>
            <a:ext cx="6995120" cy="4499563"/>
          </a:xfrm>
        </p:spPr>
      </p:pic>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7</a:t>
            </a:fld>
            <a:endParaRPr lang="en-AU"/>
          </a:p>
        </p:txBody>
      </p:sp>
    </p:spTree>
    <p:extLst>
      <p:ext uri="{BB962C8B-B14F-4D97-AF65-F5344CB8AC3E}">
        <p14:creationId xmlns:p14="http://schemas.microsoft.com/office/powerpoint/2010/main" val="185980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Indirect Recursion</a:t>
            </a:r>
            <a:endParaRPr lang="en-US" dirty="0"/>
          </a:p>
        </p:txBody>
      </p:sp>
      <p:sp>
        <p:nvSpPr>
          <p:cNvPr id="3" name="Content Placeholder 2"/>
          <p:cNvSpPr>
            <a:spLocks noGrp="1"/>
          </p:cNvSpPr>
          <p:nvPr>
            <p:ph sz="half" idx="1"/>
          </p:nvPr>
        </p:nvSpPr>
        <p:spPr>
          <a:xfrm>
            <a:off x="457200" y="1412776"/>
            <a:ext cx="8075240" cy="4713387"/>
          </a:xfrm>
        </p:spPr>
        <p:txBody>
          <a:bodyPr/>
          <a:lstStyle/>
          <a:p>
            <a:pPr marL="428625" indent="-428625">
              <a:buClr>
                <a:srgbClr val="646461"/>
              </a:buClr>
              <a:buSzPct val="77000"/>
              <a:buFont typeface="Times New Roman" charset="0"/>
              <a:buBlip>
                <a:blip r:embed="rId2"/>
              </a:buBlip>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So far we’ve looked at direct recursion - a function calling itself.</a:t>
            </a:r>
          </a:p>
          <a:p>
            <a:pPr marL="428625" indent="-428625">
              <a:buClr>
                <a:srgbClr val="646461"/>
              </a:buClr>
              <a:buSzPct val="77000"/>
              <a:buFont typeface="Times New Roman" charset="0"/>
              <a:buBlip>
                <a:blip r:embed="rId2"/>
              </a:buBlip>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Indirect recursion occurs when a function calls itself through the intermediary of another function.</a:t>
            </a:r>
          </a:p>
          <a:p>
            <a:pPr marL="428625" indent="-428625">
              <a:buClr>
                <a:srgbClr val="646461"/>
              </a:buClr>
              <a:buSzPct val="77000"/>
              <a:buFont typeface="Times New Roman" charset="0"/>
              <a:buBlip>
                <a:blip r:embed="rId2"/>
              </a:buBlip>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 pos="9434513" algn="l"/>
                <a:tab pos="9883775" algn="l"/>
                <a:tab pos="10333038" algn="l"/>
                <a:tab pos="10782300" algn="l"/>
              </a:tabLst>
            </a:pPr>
            <a:r>
              <a:rPr lang="en-AU" altLang="x-none" dirty="0"/>
              <a:t>For example a function </a:t>
            </a:r>
            <a:r>
              <a:rPr lang="en-AU" altLang="x-none" dirty="0">
                <a:solidFill>
                  <a:srgbClr val="487693"/>
                </a:solidFill>
                <a:latin typeface="Courier New" charset="0"/>
                <a:ea typeface="Courier New" charset="0"/>
                <a:cs typeface="Courier New" charset="0"/>
              </a:rPr>
              <a:t>Func1</a:t>
            </a:r>
            <a:r>
              <a:rPr lang="en-AU" altLang="x-none" dirty="0"/>
              <a:t> calls a function </a:t>
            </a:r>
            <a:r>
              <a:rPr lang="en-AU" altLang="x-none" dirty="0">
                <a:solidFill>
                  <a:srgbClr val="487693"/>
                </a:solidFill>
                <a:latin typeface="Courier New" charset="0"/>
                <a:ea typeface="Courier New" charset="0"/>
                <a:cs typeface="Courier New" charset="0"/>
              </a:rPr>
              <a:t>Func2</a:t>
            </a:r>
            <a:r>
              <a:rPr lang="en-AU" altLang="x-none" dirty="0"/>
              <a:t>, which then calls </a:t>
            </a:r>
            <a:r>
              <a:rPr lang="en-AU" altLang="x-none" dirty="0">
                <a:solidFill>
                  <a:srgbClr val="487693"/>
                </a:solidFill>
                <a:latin typeface="Courier New" charset="0"/>
                <a:ea typeface="Courier New" charset="0"/>
                <a:cs typeface="Courier New" charset="0"/>
              </a:rPr>
              <a:t>Func1 </a:t>
            </a:r>
            <a:r>
              <a:rPr lang="en-AU" altLang="x-none" dirty="0"/>
              <a:t>again.</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8</a:t>
            </a:fld>
            <a:endParaRPr lang="en-AU"/>
          </a:p>
        </p:txBody>
      </p:sp>
      <p:sp>
        <p:nvSpPr>
          <p:cNvPr id="4" name="TextBox 3"/>
          <p:cNvSpPr txBox="1"/>
          <p:nvPr/>
        </p:nvSpPr>
        <p:spPr>
          <a:xfrm>
            <a:off x="1403648" y="4797152"/>
            <a:ext cx="1728192" cy="369332"/>
          </a:xfrm>
          <a:prstGeom prst="rect">
            <a:avLst/>
          </a:prstGeom>
          <a:solidFill>
            <a:schemeClr val="accent5"/>
          </a:solidFill>
          <a:ln>
            <a:solidFill>
              <a:schemeClr val="tx2"/>
            </a:solidFill>
          </a:ln>
        </p:spPr>
        <p:txBody>
          <a:bodyPr wrap="square" rtlCol="0">
            <a:spAutoFit/>
          </a:bodyPr>
          <a:lstStyle/>
          <a:p>
            <a:r>
              <a:rPr lang="en-US" dirty="0"/>
              <a:t>Func1</a:t>
            </a:r>
          </a:p>
        </p:txBody>
      </p:sp>
      <p:sp>
        <p:nvSpPr>
          <p:cNvPr id="7" name="TextBox 6"/>
          <p:cNvSpPr txBox="1"/>
          <p:nvPr/>
        </p:nvSpPr>
        <p:spPr>
          <a:xfrm>
            <a:off x="5076056" y="4792264"/>
            <a:ext cx="1728192" cy="369332"/>
          </a:xfrm>
          <a:prstGeom prst="rect">
            <a:avLst/>
          </a:prstGeom>
          <a:solidFill>
            <a:schemeClr val="accent5"/>
          </a:solidFill>
          <a:ln>
            <a:solidFill>
              <a:schemeClr val="tx2"/>
            </a:solidFill>
          </a:ln>
        </p:spPr>
        <p:txBody>
          <a:bodyPr wrap="square" rtlCol="0">
            <a:spAutoFit/>
          </a:bodyPr>
          <a:lstStyle/>
          <a:p>
            <a:r>
              <a:rPr lang="en-US" dirty="0"/>
              <a:t>Func2</a:t>
            </a:r>
          </a:p>
        </p:txBody>
      </p:sp>
      <p:cxnSp>
        <p:nvCxnSpPr>
          <p:cNvPr id="9" name="Straight Arrow Connector 8"/>
          <p:cNvCxnSpPr/>
          <p:nvPr/>
        </p:nvCxnSpPr>
        <p:spPr>
          <a:xfrm>
            <a:off x="3131840" y="4869160"/>
            <a:ext cx="194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131840" y="5013176"/>
            <a:ext cx="194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44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a:xfrm>
            <a:off x="457200" y="1412776"/>
            <a:ext cx="8229600" cy="4713387"/>
          </a:xfrm>
        </p:spPr>
        <p:txBody>
          <a:bodyPr/>
          <a:lstStyle/>
          <a:p>
            <a:r>
              <a:rPr lang="en-US" dirty="0"/>
              <a:t>Compute the values of arithmetic expressions</a:t>
            </a:r>
          </a:p>
          <a:p>
            <a:endParaRPr lang="en-US" dirty="0"/>
          </a:p>
          <a:p>
            <a:r>
              <a:rPr lang="en-US" dirty="0"/>
              <a:t>Example</a:t>
            </a:r>
          </a:p>
          <a:p>
            <a:pPr lvl="1"/>
            <a:r>
              <a:rPr lang="en-US" dirty="0"/>
              <a:t>3+4*5</a:t>
            </a:r>
          </a:p>
          <a:p>
            <a:pPr lvl="1"/>
            <a:r>
              <a:rPr lang="en-US" dirty="0"/>
              <a:t>(3+4)*5</a:t>
            </a:r>
          </a:p>
          <a:p>
            <a:pPr lvl="1"/>
            <a:r>
              <a:rPr lang="en-US" dirty="0"/>
              <a:t>1+(2+(3+(4+5)))</a:t>
            </a:r>
          </a:p>
          <a:p>
            <a:pPr lvl="1"/>
            <a:endParaRPr lang="en-US" dirty="0"/>
          </a:p>
          <a:p>
            <a:r>
              <a:rPr lang="en-US" dirty="0"/>
              <a:t>Is there an </a:t>
            </a:r>
            <a:br>
              <a:rPr lang="en-US" dirty="0"/>
            </a:br>
            <a:r>
              <a:rPr lang="en-US" dirty="0"/>
              <a:t>infinite loop?</a:t>
            </a:r>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9</a:t>
            </a:fld>
            <a:endParaRPr lang="en-AU"/>
          </a:p>
        </p:txBody>
      </p:sp>
      <p:pic>
        <p:nvPicPr>
          <p:cNvPr id="8" name="Picture 7">
            <a:extLst>
              <a:ext uri="{FF2B5EF4-FFF2-40B4-BE49-F238E27FC236}">
                <a16:creationId xmlns:a16="http://schemas.microsoft.com/office/drawing/2014/main" id="{884F9076-139A-B347-8122-988E7130C4CB}"/>
              </a:ext>
            </a:extLst>
          </p:cNvPr>
          <p:cNvPicPr>
            <a:picLocks noChangeAspect="1"/>
          </p:cNvPicPr>
          <p:nvPr/>
        </p:nvPicPr>
        <p:blipFill rotWithShape="1">
          <a:blip r:embed="rId3">
            <a:extLst>
              <a:ext uri="{28A0092B-C50C-407E-A947-70E740481C1C}">
                <a14:useLocalDpi xmlns:a14="http://schemas.microsoft.com/office/drawing/2010/main" val="0"/>
              </a:ext>
            </a:extLst>
          </a:blip>
          <a:srcRect l="5324" t="20601" r="2277" b="20600"/>
          <a:stretch/>
        </p:blipFill>
        <p:spPr>
          <a:xfrm>
            <a:off x="3396207" y="2031205"/>
            <a:ext cx="5097288" cy="4324972"/>
          </a:xfrm>
          <a:prstGeom prst="rect">
            <a:avLst/>
          </a:prstGeom>
        </p:spPr>
      </p:pic>
    </p:spTree>
    <p:extLst>
      <p:ext uri="{BB962C8B-B14F-4D97-AF65-F5344CB8AC3E}">
        <p14:creationId xmlns:p14="http://schemas.microsoft.com/office/powerpoint/2010/main" val="109930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19960</TotalTime>
  <Words>1053</Words>
  <Application>Microsoft Macintosh PowerPoint</Application>
  <PresentationFormat>On-screen Show (4:3)</PresentationFormat>
  <Paragraphs>182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vt:lpstr>
      <vt:lpstr>Courier New</vt:lpstr>
      <vt:lpstr>Georgia</vt:lpstr>
      <vt:lpstr>Times New Roman</vt:lpstr>
      <vt:lpstr>UoA_PPT2</vt:lpstr>
      <vt:lpstr>COMP SCI 1103/2103 Algorithm Design &amp; Data Structure  Recursion 3</vt:lpstr>
      <vt:lpstr>Previously on ADDS</vt:lpstr>
      <vt:lpstr>Overview</vt:lpstr>
      <vt:lpstr>Improving Efficiency with Memoisation - Trucks Revisited</vt:lpstr>
      <vt:lpstr>More examples of recursion - Greatest Common Divisor</vt:lpstr>
      <vt:lpstr>Example - Maze</vt:lpstr>
      <vt:lpstr>Example - Maze</vt:lpstr>
      <vt:lpstr>Indirect Recursion</vt:lpstr>
      <vt:lpstr>Example</vt:lpstr>
      <vt:lpstr>Example</vt:lpstr>
      <vt:lpstr>Sample code for getExpression</vt:lpstr>
      <vt:lpstr>example code</vt:lpstr>
      <vt:lpstr>Example</vt:lpstr>
      <vt:lpstr>Summary</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353</cp:revision>
  <cp:lastPrinted>2019-08-17T04:27:51Z</cp:lastPrinted>
  <dcterms:created xsi:type="dcterms:W3CDTF">2012-09-13T03:45:37Z</dcterms:created>
  <dcterms:modified xsi:type="dcterms:W3CDTF">2020-08-15T11:01:16Z</dcterms:modified>
</cp:coreProperties>
</file>