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6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24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C-S 744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9B4BD-2086-45A9-97B5-7B75281AB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34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8B2C-9AA7-440A-94C6-7B4ECADDDECC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F4D1FD-7466-4C8C-8006-DC78BF8A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Risk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32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Impact of risk management on cost (continued)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589212" y="1779373"/>
            <a:ext cx="8915400" cy="435643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Quote from the book </a:t>
            </a:r>
            <a:r>
              <a:rPr lang="en-US" altLang="en-US" sz="2400" i="1" dirty="0"/>
              <a:t>The Project Manager’s Guide to Software Engineering’s Best Practices </a:t>
            </a:r>
            <a:r>
              <a:rPr lang="en-US" altLang="en-US" sz="2400" dirty="0"/>
              <a:t>by M.J. Christensen and R.H. Thayer, IEEE Computer Society Press, 2001.</a:t>
            </a:r>
          </a:p>
          <a:p>
            <a:pPr lvl="1"/>
            <a:r>
              <a:rPr lang="en-US" altLang="en-US" sz="2000" dirty="0" smtClean="0"/>
              <a:t>Sometimes risk management is viewed as a bad influence on the development team. Any individual who identifies risk (large or small) may be deemed a “troublemaker” and is often shunted aside or ignored by both management and other team members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/>
              <a:t>Software project management deals with risks common to all software projects, while risk management focuses on unique threats to a specific project that might affect the development, delivery and maintenance of the product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2DBC5F-CC31-437A-9DF1-E26B4828A26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65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AE3B5-F07A-4CDB-8AAF-FF8E662D46B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Risk management 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Involves </a:t>
            </a:r>
          </a:p>
          <a:p>
            <a:pPr lvl="1" eaLnBrk="1" hangingPunct="1"/>
            <a:r>
              <a:rPr lang="en-US" altLang="en-US" sz="2400"/>
              <a:t>Identification of risks </a:t>
            </a:r>
          </a:p>
          <a:p>
            <a:pPr lvl="1" eaLnBrk="1" hangingPunct="1"/>
            <a:r>
              <a:rPr lang="en-US" altLang="en-US" sz="2400"/>
              <a:t>Assessment of risks </a:t>
            </a:r>
          </a:p>
          <a:p>
            <a:pPr lvl="2" eaLnBrk="1" hangingPunct="1"/>
            <a:r>
              <a:rPr lang="en-US" altLang="en-US" sz="2000"/>
              <a:t>Probability of occurrence</a:t>
            </a:r>
          </a:p>
          <a:p>
            <a:pPr lvl="2" eaLnBrk="1" hangingPunct="1"/>
            <a:r>
              <a:rPr lang="en-US" altLang="en-US" sz="2000"/>
              <a:t>Severity of consequences</a:t>
            </a:r>
          </a:p>
          <a:p>
            <a:pPr lvl="1" eaLnBrk="1" hangingPunct="1"/>
            <a:r>
              <a:rPr lang="en-US" altLang="en-US" sz="2400"/>
              <a:t>Planning to incorporate remedial actions</a:t>
            </a:r>
          </a:p>
          <a:p>
            <a:pPr lvl="1" eaLnBrk="1" hangingPunct="1"/>
            <a:r>
              <a:rPr lang="en-US" altLang="en-US" sz="2400"/>
              <a:t>Monitoring the occurrences of risks and execution of remedial actions</a:t>
            </a:r>
          </a:p>
          <a:p>
            <a:pPr lvl="1" eaLnBrk="1" hangingPunct="1"/>
            <a:r>
              <a:rPr lang="en-US" altLang="en-US" sz="2400"/>
              <a:t>Revising risks continuously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735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A61442-53BE-494E-B4FA-A173AB6E296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management (continued)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7162800" y="2514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7162800" y="3200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7162800" y="3810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7162800" y="4495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7162800" y="5181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7162800" y="5867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7162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71628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H="1">
            <a:off x="4648200" y="3200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>
            <a:off x="4648200" y="5181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4648200" y="3200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H="1">
            <a:off x="2133600" y="4191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2133600" y="3657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management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4648200" y="2743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assessment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control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7239000" y="1981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identification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7239000" y="2743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analysis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7239000" y="3352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prioritization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7162800" y="3962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management plan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7239000" y="4724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resolution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7315200" y="5334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Risk monitoring</a:t>
            </a:r>
          </a:p>
        </p:txBody>
      </p:sp>
    </p:spTree>
    <p:extLst>
      <p:ext uri="{BB962C8B-B14F-4D97-AF65-F5344CB8AC3E}">
        <p14:creationId xmlns:p14="http://schemas.microsoft.com/office/powerpoint/2010/main" val="3134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C1B90-2103-4F1B-8D66-D32BD3F47C0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identification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Risks can be identified by</a:t>
            </a:r>
          </a:p>
          <a:p>
            <a:pPr lvl="1" eaLnBrk="1" hangingPunct="1"/>
            <a:r>
              <a:rPr lang="en-US" altLang="en-US" sz="2400"/>
              <a:t>Looking at the events happened in previous projects</a:t>
            </a:r>
          </a:p>
          <a:p>
            <a:pPr lvl="2" eaLnBrk="1" hangingPunct="1"/>
            <a:r>
              <a:rPr lang="en-US" altLang="en-US" sz="2000"/>
              <a:t>Use projects database</a:t>
            </a:r>
          </a:p>
          <a:p>
            <a:pPr lvl="1" eaLnBrk="1" hangingPunct="1"/>
            <a:r>
              <a:rPr lang="en-US" altLang="en-US" sz="2400"/>
              <a:t>Literature surveys, opinions from others, …</a:t>
            </a:r>
          </a:p>
          <a:p>
            <a:pPr lvl="1" eaLnBrk="1" hangingPunct="1"/>
            <a:r>
              <a:rPr lang="en-US" altLang="en-US" sz="2400"/>
              <a:t>Think about “what if …” situations</a:t>
            </a:r>
          </a:p>
          <a:p>
            <a:pPr lvl="1" eaLnBrk="1" hangingPunct="1"/>
            <a:r>
              <a:rPr lang="en-US" altLang="en-US" sz="2400"/>
              <a:t>Some risks are evident</a:t>
            </a:r>
          </a:p>
          <a:p>
            <a:pPr lvl="2" eaLnBrk="1" hangingPunct="1"/>
            <a:r>
              <a:rPr lang="en-US" altLang="en-US" sz="2000"/>
              <a:t>Third-party tool or software integration</a:t>
            </a:r>
          </a:p>
          <a:p>
            <a:pPr lvl="2" eaLnBrk="1" hangingPunct="1"/>
            <a:r>
              <a:rPr lang="en-US" altLang="en-US" sz="2000"/>
              <a:t>Remote access</a:t>
            </a:r>
          </a:p>
          <a:p>
            <a:pPr lvl="2" eaLnBrk="1" hangingPunct="1"/>
            <a:r>
              <a:rPr lang="en-US" altLang="en-US" sz="2000"/>
              <a:t>No backup systems</a:t>
            </a:r>
          </a:p>
        </p:txBody>
      </p:sp>
    </p:spTree>
    <p:extLst>
      <p:ext uri="{BB962C8B-B14F-4D97-AF65-F5344CB8AC3E}">
        <p14:creationId xmlns:p14="http://schemas.microsoft.com/office/powerpoint/2010/main" val="3738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7673DC-906C-47BF-92AF-1C50D4C63DE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categorization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433384"/>
            <a:ext cx="8915400" cy="44778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Risks can be identified in various levels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Risks at requirements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Requirements are not well-defined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Requirements analysis is not done properly or analysis ignored due to time constraints, business policies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Requirements are derived from another project; re-engineering project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Environment and users changed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Requirements are derived from sources other than customers (literature survey, market analysis, ...)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Unjustifiable assumptions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What can you say about risks if there is no requirements document?</a:t>
            </a:r>
          </a:p>
        </p:txBody>
      </p:sp>
    </p:spTree>
    <p:extLst>
      <p:ext uri="{BB962C8B-B14F-4D97-AF65-F5344CB8AC3E}">
        <p14:creationId xmlns:p14="http://schemas.microsoft.com/office/powerpoint/2010/main" val="8829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8CDB3A-52F9-43CC-8094-2EEDC39D931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categorization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800"/>
              <a:t>Risks at the design level</a:t>
            </a:r>
          </a:p>
          <a:p>
            <a:pPr lvl="1" eaLnBrk="1" hangingPunct="1"/>
            <a:r>
              <a:rPr lang="en-US" altLang="en-US" sz="2400"/>
              <a:t>Design functionalities do not match with requirements</a:t>
            </a:r>
          </a:p>
          <a:p>
            <a:pPr lvl="2" eaLnBrk="1" hangingPunct="1"/>
            <a:r>
              <a:rPr lang="en-US" altLang="en-US" sz="2000"/>
              <a:t>Design analysis not performed or ignored</a:t>
            </a:r>
          </a:p>
          <a:p>
            <a:pPr lvl="1" eaLnBrk="1" hangingPunct="1"/>
            <a:r>
              <a:rPr lang="en-US" altLang="en-US" sz="2400"/>
              <a:t>Design tools, techniques, notations and algorithms limit or constrain functionalities that are not exposed at requirements level</a:t>
            </a:r>
          </a:p>
          <a:p>
            <a:pPr lvl="2" eaLnBrk="1" hangingPunct="1"/>
            <a:r>
              <a:rPr lang="en-US" altLang="en-US" sz="2000"/>
              <a:t>E.g., a graph processing algorithm will not be applicable to the functionality that is being designed</a:t>
            </a:r>
          </a:p>
          <a:p>
            <a:pPr lvl="1" eaLnBrk="1" hangingPunct="1"/>
            <a:r>
              <a:rPr lang="en-US" altLang="en-US" sz="2400"/>
              <a:t>Selection of improper or incompatible external software</a:t>
            </a:r>
          </a:p>
        </p:txBody>
      </p:sp>
    </p:spTree>
    <p:extLst>
      <p:ext uri="{BB962C8B-B14F-4D97-AF65-F5344CB8AC3E}">
        <p14:creationId xmlns:p14="http://schemas.microsoft.com/office/powerpoint/2010/main" val="181386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8B8E9E-333C-46B0-8E22-6B5D747C7F1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categorization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Risks at the programming level</a:t>
            </a:r>
          </a:p>
          <a:p>
            <a:pPr lvl="1" eaLnBrk="1" hangingPunct="1"/>
            <a:r>
              <a:rPr lang="en-US" altLang="en-US" sz="2400" dirty="0" smtClean="0"/>
              <a:t>Hardware failure</a:t>
            </a:r>
          </a:p>
          <a:p>
            <a:pPr lvl="1" eaLnBrk="1" hangingPunct="1"/>
            <a:r>
              <a:rPr lang="en-US" altLang="en-US" sz="2400" dirty="0" smtClean="0"/>
              <a:t>System crash and loosing entire program</a:t>
            </a:r>
          </a:p>
          <a:p>
            <a:pPr lvl="1" eaLnBrk="1" hangingPunct="1"/>
            <a:r>
              <a:rPr lang="en-US" altLang="en-US" sz="2400" dirty="0" smtClean="0"/>
              <a:t>No backups or long gaps between backups</a:t>
            </a:r>
          </a:p>
          <a:p>
            <a:pPr lvl="1" eaLnBrk="1" hangingPunct="1"/>
            <a:r>
              <a:rPr lang="en-US" altLang="en-US" sz="2400" dirty="0" smtClean="0"/>
              <a:t>Programming standards or organizational programming principles not strictly followed</a:t>
            </a:r>
          </a:p>
          <a:p>
            <a:pPr lvl="1" eaLnBrk="1" hangingPunct="1"/>
            <a:r>
              <a:rPr lang="en-US" altLang="en-US" sz="2400" dirty="0" smtClean="0"/>
              <a:t>Incompatibility of interfaces (internal and external)</a:t>
            </a:r>
          </a:p>
        </p:txBody>
      </p:sp>
    </p:spTree>
    <p:extLst>
      <p:ext uri="{BB962C8B-B14F-4D97-AF65-F5344CB8AC3E}">
        <p14:creationId xmlns:p14="http://schemas.microsoft.com/office/powerpoint/2010/main" val="426288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categorization (continued)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Schedule risks</a:t>
            </a:r>
          </a:p>
          <a:p>
            <a:pPr lvl="1"/>
            <a:r>
              <a:rPr lang="en-US" altLang="en-US" sz="2400" dirty="0" smtClean="0"/>
              <a:t>Improper planning, often due to manual ad-hoc schedule preparation</a:t>
            </a:r>
          </a:p>
          <a:p>
            <a:r>
              <a:rPr lang="en-US" altLang="en-US" sz="2800" dirty="0" smtClean="0"/>
              <a:t>Cost risks</a:t>
            </a:r>
          </a:p>
          <a:p>
            <a:pPr lvl="1"/>
            <a:r>
              <a:rPr lang="en-US" altLang="en-US" sz="2400" dirty="0" smtClean="0"/>
              <a:t>Poor cost estimation, often due to choosing inappropriate cost estimation model</a:t>
            </a:r>
          </a:p>
          <a:p>
            <a:pPr lvl="1"/>
            <a:r>
              <a:rPr lang="en-US" altLang="en-US" sz="2400" dirty="0" smtClean="0"/>
              <a:t>COCOMO II is developed to address cost and schedule risks </a:t>
            </a:r>
          </a:p>
          <a:p>
            <a:pPr lvl="4"/>
            <a:r>
              <a:rPr lang="en-US" altLang="en-US" sz="1800" dirty="0" err="1" smtClean="0"/>
              <a:t>Christenen</a:t>
            </a:r>
            <a:r>
              <a:rPr lang="en-US" altLang="en-US" sz="1800" dirty="0" smtClean="0"/>
              <a:t> and Thayer, 2001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539392-A32B-4B68-954D-EAA928DAB2E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55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2BFAD-FE38-492D-AFE8-DAD242A3C0B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Identify </a:t>
            </a:r>
            <a:r>
              <a:rPr lang="en-US" altLang="en-US" sz="2800" i="1"/>
              <a:t>prob(r)</a:t>
            </a:r>
            <a:r>
              <a:rPr lang="en-US" altLang="en-US" sz="2800"/>
              <a:t> , the probability of occurrence of each risk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Identify </a:t>
            </a:r>
            <a:r>
              <a:rPr lang="en-US" altLang="en-US" sz="2800" i="1"/>
              <a:t>loss(r)</a:t>
            </a:r>
            <a:r>
              <a:rPr lang="en-US" altLang="en-US" sz="2800"/>
              <a:t> ,  the cost of the consequences due to the risk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lvl="1" eaLnBrk="1" hangingPunct="1"/>
            <a:r>
              <a:rPr lang="en-US" altLang="en-US" sz="2400"/>
              <a:t>Loss may identified in different units (time delay, financial cost, resources, …)</a:t>
            </a:r>
          </a:p>
          <a:p>
            <a:pPr eaLnBrk="1" hangingPunct="1"/>
            <a:r>
              <a:rPr lang="en-US" altLang="en-US" sz="2800"/>
              <a:t>Compute </a:t>
            </a:r>
            <a:r>
              <a:rPr lang="en-US" altLang="en-US" sz="2800" i="1"/>
              <a:t>re(r)</a:t>
            </a:r>
            <a:r>
              <a:rPr lang="en-US" altLang="en-US" sz="2800"/>
              <a:t> , the risk exposure factor for the risk which is the effective loss due to </a:t>
            </a:r>
            <a:r>
              <a:rPr lang="en-US" altLang="en-US" sz="2800" i="1"/>
              <a:t>r</a:t>
            </a:r>
            <a:r>
              <a:rPr lang="en-US" altLang="en-US" sz="2800"/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z="2400" i="1"/>
              <a:t>			re(r)</a:t>
            </a:r>
            <a:r>
              <a:rPr lang="en-US" altLang="en-US" sz="2400"/>
              <a:t> = </a:t>
            </a:r>
            <a:r>
              <a:rPr lang="en-US" altLang="en-US" sz="2400" i="1"/>
              <a:t>prob(r)</a:t>
            </a:r>
            <a:r>
              <a:rPr lang="en-US" altLang="en-US" sz="2400"/>
              <a:t> * </a:t>
            </a:r>
            <a:r>
              <a:rPr lang="en-US" altLang="en-US" sz="2400" i="1"/>
              <a:t>loss(r)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FF4E3B-69E0-4640-B4D5-70F91061FCF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analysis – impact of numerical calculations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Often, it may not be possible to exactly calculate the value for risk exposure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Depends on numerical values of </a:t>
            </a:r>
            <a:r>
              <a:rPr lang="en-US" altLang="en-US" sz="2400" i="1" dirty="0" err="1" smtClean="0"/>
              <a:t>prob</a:t>
            </a:r>
            <a:r>
              <a:rPr lang="en-US" altLang="en-US" sz="2400" i="1" dirty="0" smtClean="0"/>
              <a:t>(r)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loss(r)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Sometimes a comparative or relative values may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Low</a:t>
            </a:r>
            <a:r>
              <a:rPr lang="en-US" altLang="en-US" sz="2000" dirty="0" smtClean="0"/>
              <a:t> probability with </a:t>
            </a:r>
            <a:r>
              <a:rPr lang="en-US" altLang="en-US" sz="2000" i="1" dirty="0" smtClean="0"/>
              <a:t>very high</a:t>
            </a:r>
            <a:r>
              <a:rPr lang="en-US" altLang="en-US" sz="2000" dirty="0" smtClean="0"/>
              <a:t> loss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 dirty="0" smtClean="0"/>
              <a:t>Medium</a:t>
            </a:r>
            <a:r>
              <a:rPr lang="en-US" altLang="en-US" sz="2000" dirty="0" smtClean="0"/>
              <a:t> probability with </a:t>
            </a:r>
            <a:r>
              <a:rPr lang="en-US" altLang="en-US" sz="2000" i="1" dirty="0" smtClean="0"/>
              <a:t>medium</a:t>
            </a:r>
            <a:r>
              <a:rPr lang="en-US" altLang="en-US" sz="2000" dirty="0" smtClean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34034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Risk - Definition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likelihood of an event, hazard, threat or situation occurring and its undesirable consequences; a potential problem</a:t>
            </a:r>
          </a:p>
          <a:p>
            <a:pPr lvl="4"/>
            <a:r>
              <a:rPr lang="en-US" altLang="en-US" sz="1800" dirty="0" smtClean="0"/>
              <a:t>IEEE Standard 1540-2001</a:t>
            </a:r>
          </a:p>
          <a:p>
            <a:pPr lvl="4"/>
            <a:r>
              <a:rPr lang="en-US" altLang="en-US" sz="1800" dirty="0" smtClean="0"/>
              <a:t>Standard for Software Life Cycle Processes – Risk Management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57EEED-E5FA-4668-880F-36614FB6486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3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CF1C1-5467-4066-88C8-21083992DD8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prioritization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Arrange the risks in certain priority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Depending on the risk exposure value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Most common prioritization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Depending on the loss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Depending on the probability of occurrence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Depending on the category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May be divided into categories first and then prioritize within each category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Only those risks that can be managed within the budget limitations will be taken into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top N risks in the priority table</a:t>
            </a:r>
          </a:p>
        </p:txBody>
      </p:sp>
    </p:spTree>
    <p:extLst>
      <p:ext uri="{BB962C8B-B14F-4D97-AF65-F5344CB8AC3E}">
        <p14:creationId xmlns:p14="http://schemas.microsoft.com/office/powerpoint/2010/main" val="7186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3B4464-2878-4F0B-9A0F-CB23D0C97F9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prioritization – non-numeric risk exposure values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How do you prioritize risks if we do not have numeric values for risk exposure?</a:t>
            </a:r>
          </a:p>
          <a:p>
            <a:pPr eaLnBrk="1" hangingPunct="1"/>
            <a:r>
              <a:rPr lang="en-US" altLang="en-US" sz="2800"/>
              <a:t>Possible risk exposure values</a:t>
            </a:r>
          </a:p>
          <a:p>
            <a:pPr lvl="1" eaLnBrk="1" hangingPunct="1"/>
            <a:r>
              <a:rPr lang="en-US" altLang="en-US" sz="2400"/>
              <a:t>Low probability high loss Vs high probability low loss Vs medium probability medium loss</a:t>
            </a:r>
          </a:p>
          <a:p>
            <a:pPr eaLnBrk="1" hangingPunct="1"/>
            <a:r>
              <a:rPr lang="en-US" altLang="en-US" sz="2800"/>
              <a:t>Project manager must decide based on past experience and other factors</a:t>
            </a:r>
          </a:p>
          <a:p>
            <a:pPr lvl="1" eaLnBrk="1" hangingPunct="1"/>
            <a:r>
              <a:rPr lang="en-US" altLang="en-US" sz="2400"/>
              <a:t>Possibly based on organizational/business policies</a:t>
            </a:r>
          </a:p>
          <a:p>
            <a:pPr lvl="1" eaLnBrk="1" hangingPunct="1"/>
            <a:r>
              <a:rPr lang="en-US" altLang="en-US" sz="2400"/>
              <a:t>Some extrapolation may be necessary</a:t>
            </a:r>
          </a:p>
        </p:txBody>
      </p:sp>
    </p:spTree>
    <p:extLst>
      <p:ext uri="{BB962C8B-B14F-4D97-AF65-F5344CB8AC3E}">
        <p14:creationId xmlns:p14="http://schemas.microsoft.com/office/powerpoint/2010/main" val="16795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63C6DE-FDFB-4169-BC99-FEF9F4F5199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management planning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Once risks are identified and prioritized, project manager will know or at least will be informed by higher management which risks must be handled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Typically the top N risks in the priority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Design solutions to solve risk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Find out additional resources (including man power)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Perform cost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Plan for intermediate checking of risk factors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Risk monitoring and tracking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Plan for re-evaluation of risks at various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Plan for recording risk management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7256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A6E96-899F-4D3A-850E-B0589CA577C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Some suggested risk management plans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Plan for extra project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about 10 to 20% extra time is common for most projects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Maintain extra or additional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Plan for training at any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Plan to rotate team members with different tasks/roles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Perform simulations whenever possible and analyze the solutions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Plan for additional testing and more review sessions</a:t>
            </a:r>
          </a:p>
        </p:txBody>
      </p:sp>
    </p:spTree>
    <p:extLst>
      <p:ext uri="{BB962C8B-B14F-4D97-AF65-F5344CB8AC3E}">
        <p14:creationId xmlns:p14="http://schemas.microsoft.com/office/powerpoint/2010/main" val="39631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2BDFC6-273A-4BDA-BD95-E1C5D5852CF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Sample risk management plan</a:t>
            </a:r>
          </a:p>
        </p:txBody>
      </p:sp>
      <p:graphicFrame>
        <p:nvGraphicFramePr>
          <p:cNvPr id="23608" name="Group 56"/>
          <p:cNvGraphicFramePr>
            <a:graphicFrameLocks noGrp="1"/>
          </p:cNvGraphicFramePr>
          <p:nvPr>
            <p:ph type="tbl" idx="1"/>
          </p:nvPr>
        </p:nvGraphicFramePr>
        <p:xfrm>
          <a:off x="2133600" y="1600200"/>
          <a:ext cx="8305800" cy="4275139"/>
        </p:xfrm>
        <a:graphic>
          <a:graphicData uri="http://schemas.openxmlformats.org/drawingml/2006/table">
            <a:tbl>
              <a:tblPr/>
              <a:tblGrid>
                <a:gridCol w="2135188"/>
                <a:gridCol w="949325"/>
                <a:gridCol w="869950"/>
                <a:gridCol w="1074737"/>
                <a:gridCol w="3276600"/>
              </a:tblGrid>
              <a:tr h="1028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Exposure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Tools / technology used for the first time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 for training ahead of time; escalate schedule; ask for experts help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members leave / quit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additional man power; let everyone know about everything in the project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Remote access of a resource (may be a remote database)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duplicate files; keep frequent backups; escalate schedule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33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4DB43F-99D6-416B-A818-564F51C37944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monitoring and tracking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Risks of high priority at one time may not be even risks anymore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New technology introduced into product development line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Changes after the team members get experience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Remote data access has now a permanent connection or a duplicate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Stability of project teams (no member leaves the organization because of other commitments!!) </a:t>
            </a:r>
          </a:p>
        </p:txBody>
      </p:sp>
    </p:spTree>
    <p:extLst>
      <p:ext uri="{BB962C8B-B14F-4D97-AF65-F5344CB8AC3E}">
        <p14:creationId xmlns:p14="http://schemas.microsoft.com/office/powerpoint/2010/main" val="18397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2CD223-C2F3-44F2-9CE7-7289437CE46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monitoring and tracking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Risks factors must be continuously monitored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Check how many times a remote access fails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Check how often a team size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Reassess risk exposure values at various stages during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Probability may change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Record all these information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26827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77BC57-92E7-41EF-89DB-573E42B0CEA8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exercise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Identify possible risks for the following problem; also identify their categories, probabilities, consequences and management (your) decisions:</a:t>
            </a:r>
          </a:p>
          <a:p>
            <a:pPr lvl="1" eaLnBrk="1" hangingPunct="1"/>
            <a:r>
              <a:rPr lang="en-US" altLang="en-US" sz="2400" dirty="0"/>
              <a:t>You are asked to develop a billing system for a small clinic. The system must connect to various insurance companies, credit card companies and policy maintainers. Patients are expected to pay for their bill or must have a proof that they are adequately covered, before they leave the clinic.</a:t>
            </a:r>
          </a:p>
        </p:txBody>
      </p:sp>
    </p:spTree>
    <p:extLst>
      <p:ext uri="{BB962C8B-B14F-4D97-AF65-F5344CB8AC3E}">
        <p14:creationId xmlns:p14="http://schemas.microsoft.com/office/powerpoint/2010/main" val="5059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420"/>
          </a:xfrm>
        </p:spPr>
        <p:txBody>
          <a:bodyPr/>
          <a:lstStyle/>
          <a:p>
            <a:r>
              <a:rPr lang="en-US" dirty="0" smtClean="0"/>
              <a:t>Another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8627"/>
            <a:ext cx="8915400" cy="464259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Identify possible risks for the following problem; also identify their categories, probabilities, consequences and management (your) decisions:</a:t>
            </a:r>
          </a:p>
          <a:p>
            <a:pPr lvl="1"/>
            <a:r>
              <a:rPr lang="en-US" sz="2400" dirty="0" smtClean="0"/>
              <a:t>In this project you are asked to develop a software product for a law-firm. The company stores customer records, court hearing documents all online. Only the law-firm employees (lawyers and staff) can access the materials but they should be able to access it from any place (for example, when they are in the court room).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6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A7F7CE-3CDE-4167-B890-757B3E730AE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Risks in Software Development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Action or event that </a:t>
            </a:r>
            <a:r>
              <a:rPr lang="en-US" altLang="en-US" sz="2800" u="sng"/>
              <a:t>may or may not occur</a:t>
            </a:r>
            <a:r>
              <a:rPr lang="en-US" altLang="en-US" sz="2800"/>
              <a:t>; if occurs, it has a harmful or negative effect on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 is a </a:t>
            </a:r>
            <a:r>
              <a:rPr lang="en-US" altLang="en-US" sz="2800" u="sng"/>
              <a:t>definite uncertainty</a:t>
            </a:r>
            <a:r>
              <a:rPr lang="en-US" altLang="en-US" sz="2800"/>
              <a:t> in the occurrence of a risk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Because of the uncertainty, treating or managing risks is a risky process by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desired to handle risks, it must be planned well ahead (during project planning)</a:t>
            </a:r>
          </a:p>
        </p:txBody>
      </p:sp>
    </p:spTree>
    <p:extLst>
      <p:ext uri="{BB962C8B-B14F-4D97-AF65-F5344CB8AC3E}">
        <p14:creationId xmlns:p14="http://schemas.microsoft.com/office/powerpoint/2010/main" val="24254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B1C7E1-5855-4271-AE68-B228BB03B91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graphicFrame>
        <p:nvGraphicFramePr>
          <p:cNvPr id="6174" name="Group 30"/>
          <p:cNvGraphicFramePr>
            <a:graphicFrameLocks noGrp="1"/>
          </p:cNvGraphicFramePr>
          <p:nvPr>
            <p:ph type="tbl" idx="1"/>
          </p:nvPr>
        </p:nvGraphicFramePr>
        <p:xfrm>
          <a:off x="2133600" y="1371601"/>
          <a:ext cx="7772400" cy="448151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822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a risk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Errors found during system testing or acceptance testing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Incompatibility with external tools or resources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Minor changes in requirements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Reduction of technical staff during development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 of new requirements after design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crash due to hardware failure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 in management policies (may be a risk)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Budget cut or reduction in resources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469010-C0D7-4C91-A6F5-C37AFEB3C1A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Risks and their consequences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2999"/>
            <a:ext cx="7772400" cy="492004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A risk is a probabilistic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If occurs, it will have a harmful or negative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If does not occur, it will not have any consequences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The probability of occurrence may range anywhere from 0.1 to 0.9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The severity of the consequences due to a risk may be as high as system crash or as low as system termination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The severity may or may not have financial consequences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E.g., System crash in an airline reservation system has financial consequences whereas failure of an email server in a university environment may not have severe financial problems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996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9EBB9B-95D8-433D-AB0B-E033162D5F2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Categories of risks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Project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Project schedule changes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 team member quits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 team member is reassigned to another project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 resource becomes unavailable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Budget cut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Technical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Major design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Requirements and/or design must be revised before continuing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Incompatibility or interoperability problems with external resources such as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Failure of a tool used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4373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32FFF3-F4BA-4936-B7D1-3E8B601343A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Categories of risks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Business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Market slips; no one is currently interested in buying the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Product no longer fits into the business strategy of the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Marketing team not trained to sell this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Change in management; new management does not support this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Change in organizational structure, staff and/or budget re-allocation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Unrealistic delivery date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Wrong estimation of project deadline</a:t>
            </a:r>
          </a:p>
        </p:txBody>
      </p:sp>
    </p:spTree>
    <p:extLst>
      <p:ext uri="{BB962C8B-B14F-4D97-AF65-F5344CB8AC3E}">
        <p14:creationId xmlns:p14="http://schemas.microsoft.com/office/powerpoint/2010/main" val="3789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0D3631-17DD-442A-A974-91C25E6B275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Risk identification in a US Air Force project</a:t>
            </a:r>
          </a:p>
        </p:txBody>
      </p:sp>
      <p:graphicFrame>
        <p:nvGraphicFramePr>
          <p:cNvPr id="12342" name="Group 54"/>
          <p:cNvGraphicFramePr>
            <a:graphicFrameLocks noGrp="1"/>
          </p:cNvGraphicFramePr>
          <p:nvPr>
            <p:ph type="tbl" idx="1"/>
          </p:nvPr>
        </p:nvGraphicFramePr>
        <p:xfrm>
          <a:off x="2209800" y="1524001"/>
          <a:ext cx="7391400" cy="4156187"/>
        </p:xfrm>
        <a:graphic>
          <a:graphicData uri="http://schemas.openxmlformats.org/drawingml/2006/table">
            <a:tbl>
              <a:tblPr/>
              <a:tblGrid>
                <a:gridCol w="2570163"/>
                <a:gridCol w="1849437"/>
                <a:gridCol w="1727200"/>
                <a:gridCol w="1244600"/>
              </a:tblGrid>
              <a:tr h="555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users than planned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 size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market value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risk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Deadline shortened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risk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Budget cut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Business risk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reuse than planned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 risk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changes the requirements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Product, technology and business risk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3" name="Text Box 45"/>
          <p:cNvSpPr txBox="1">
            <a:spLocks noChangeArrowheads="1"/>
          </p:cNvSpPr>
          <p:nvPr/>
        </p:nvSpPr>
        <p:spPr bwMode="auto">
          <a:xfrm>
            <a:off x="2209800" y="5943601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Impact values:  1 – catastrophic   2 – critical    3 – marginal   4 - negligible</a:t>
            </a:r>
          </a:p>
        </p:txBody>
      </p:sp>
    </p:spTree>
    <p:extLst>
      <p:ext uri="{BB962C8B-B14F-4D97-AF65-F5344CB8AC3E}">
        <p14:creationId xmlns:p14="http://schemas.microsoft.com/office/powerpoint/2010/main" val="32334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C-S 744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9F76E5-65C9-493F-9CB1-B5167C847BD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Impact of risk management on cost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Risk management involves additional cost</a:t>
            </a:r>
          </a:p>
          <a:p>
            <a:pPr eaLnBrk="1" hangingPunct="1"/>
            <a:r>
              <a:rPr lang="en-US" altLang="en-US" sz="2800"/>
              <a:t>What if the risks do not occur?</a:t>
            </a:r>
          </a:p>
          <a:p>
            <a:pPr lvl="1" eaLnBrk="1" hangingPunct="1"/>
            <a:r>
              <a:rPr lang="en-US" altLang="en-US" sz="2400"/>
              <a:t>Remember that they are probabilistic events</a:t>
            </a:r>
          </a:p>
          <a:p>
            <a:pPr lvl="1" eaLnBrk="1" hangingPunct="1"/>
            <a:r>
              <a:rPr lang="en-US" altLang="en-US" sz="2400"/>
              <a:t>Do the time and resources spent on risk management become a waste?</a:t>
            </a:r>
          </a:p>
          <a:p>
            <a:pPr lvl="1" eaLnBrk="1" hangingPunct="1"/>
            <a:r>
              <a:rPr lang="en-US" altLang="en-US" sz="2400"/>
              <a:t>An analogy: </a:t>
            </a:r>
          </a:p>
          <a:p>
            <a:pPr lvl="2" eaLnBrk="1" hangingPunct="1"/>
            <a:r>
              <a:rPr lang="en-US" altLang="en-US" sz="2000"/>
              <a:t>insurance company and insurance policies</a:t>
            </a:r>
          </a:p>
          <a:p>
            <a:pPr eaLnBrk="1" hangingPunct="1"/>
            <a:r>
              <a:rPr lang="en-US" altLang="en-US" sz="2800"/>
              <a:t>Due to the severance of the consequences, risks must be handled, not ignored</a:t>
            </a:r>
          </a:p>
        </p:txBody>
      </p:sp>
    </p:spTree>
    <p:extLst>
      <p:ext uri="{BB962C8B-B14F-4D97-AF65-F5344CB8AC3E}">
        <p14:creationId xmlns:p14="http://schemas.microsoft.com/office/powerpoint/2010/main" val="36833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Foundational Concepts</Template>
  <TotalTime>266</TotalTime>
  <Words>1810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Wisp</vt:lpstr>
      <vt:lpstr>Risk Management</vt:lpstr>
      <vt:lpstr>Risk - Definition</vt:lpstr>
      <vt:lpstr>Risks in Software Development</vt:lpstr>
      <vt:lpstr>Examples</vt:lpstr>
      <vt:lpstr>Risks and their consequences</vt:lpstr>
      <vt:lpstr>Categories of risks</vt:lpstr>
      <vt:lpstr>Categories of risks (continued)</vt:lpstr>
      <vt:lpstr>Risk identification in a US Air Force project</vt:lpstr>
      <vt:lpstr>Impact of risk management on cost</vt:lpstr>
      <vt:lpstr>Impact of risk management on cost (continued)</vt:lpstr>
      <vt:lpstr>Risk management (continued)</vt:lpstr>
      <vt:lpstr>Risk management (continued)</vt:lpstr>
      <vt:lpstr>Risk identification</vt:lpstr>
      <vt:lpstr>Risk categorization</vt:lpstr>
      <vt:lpstr>Risk categorization (continued)</vt:lpstr>
      <vt:lpstr>Risk categorization (continued)</vt:lpstr>
      <vt:lpstr>Risk categorization (continued)</vt:lpstr>
      <vt:lpstr>Risk analysis</vt:lpstr>
      <vt:lpstr>Risk analysis – impact of numerical calculations</vt:lpstr>
      <vt:lpstr>Risk prioritization</vt:lpstr>
      <vt:lpstr>Risk prioritization – non-numeric risk exposure values</vt:lpstr>
      <vt:lpstr>Risk management planning</vt:lpstr>
      <vt:lpstr>Some suggested risk management plans</vt:lpstr>
      <vt:lpstr>Sample risk management plan</vt:lpstr>
      <vt:lpstr>Risk monitoring and tracking</vt:lpstr>
      <vt:lpstr>Risk monitoring and tracking (continued)</vt:lpstr>
      <vt:lpstr>An exercise</vt:lpstr>
      <vt:lpstr>Another exercise</vt:lpstr>
    </vt:vector>
  </TitlesOfParts>
  <Company>University of Wisconsin-La Crosse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management</dc:title>
  <dc:creator>Kasi</dc:creator>
  <cp:lastModifiedBy>Kasi</cp:lastModifiedBy>
  <cp:revision>36</cp:revision>
  <dcterms:created xsi:type="dcterms:W3CDTF">2014-03-04T19:29:56Z</dcterms:created>
  <dcterms:modified xsi:type="dcterms:W3CDTF">2014-04-17T15:19:21Z</dcterms:modified>
</cp:coreProperties>
</file>