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  <p:sldId id="260" r:id="rId9"/>
    <p:sldId id="262" r:id="rId10"/>
    <p:sldId id="263" r:id="rId11"/>
    <p:sldId id="264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B48BDC1-0B02-4BAA-9344-6BE2FC61CC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45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192111FF-9832-4941-BE0A-B8D96A534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19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FFA37-52EB-4CB2-AA42-51145013E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9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31AC-0CAF-4E96-80BF-02664AC49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46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B1015-9EFC-4491-AE34-1526D58D8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5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C505D-810C-44BC-B76C-9B8CED86C0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330A3-4A61-410D-B5FD-FB1699299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41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EB5C7-FDA4-4105-8010-407B73784E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43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FF635-9D50-4E52-947B-8465FF3A8E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87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C5E16-9C12-4076-9330-3D449232BC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78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1CB00-A066-43BB-9CC3-C8121EB61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73413-FF29-43EE-9B04-E8D6BD8B0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93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A5B6-8B96-4CD8-B0D1-B5991AA4B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0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5FE845-1F4A-4CA3-9AC1-FF971846DA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i.cmu.edu/sema/pdf/capture-recapture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Reviews, Inspections and Testing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7B02A8-AED1-4E55-992E-74C8AA439CB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Vs Quality Assurance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Testing focuses on finding defects in code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Testing is preferably planned earlier, after requirements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It is performed only after coding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Quality Assurance focuses on developing better quality products</a:t>
            </a:r>
          </a:p>
          <a:p>
            <a:pPr eaLnBrk="1" hangingPunct="1"/>
            <a:r>
              <a:rPr lang="en-US" altLang="en-US" sz="2400" smtClean="0"/>
              <a:t>Quality must be predefined and quality checks must be planned earlier</a:t>
            </a:r>
          </a:p>
          <a:p>
            <a:pPr eaLnBrk="1" hangingPunct="1"/>
            <a:r>
              <a:rPr lang="en-US" altLang="en-US" sz="2400" smtClean="0"/>
              <a:t>Quality assurance is generally performed throughout the life cycle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6AC500-EB39-4213-9697-85420B79655B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 Manager’s Perspective of Testing and Debugging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May be able to estimate the time required for testing but it is hard to estimate the time for debugging, fixing the errors and re-testing because the origin of a defect is not known beforehand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Must use past experience, previous project results, the productivity of team members, … to correctly estimate the time for completing the testing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503E99-4C87-4332-A8F3-F974A8075B9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testing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Unit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/>
              <a:t>Programmer’s responsibility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chemeClr val="tx2"/>
                </a:solidFill>
              </a:rPr>
              <a:t>Integration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tx2"/>
                </a:solidFill>
              </a:rPr>
              <a:t>Programmer’s and Project manager’s responsibility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chemeClr val="tx2"/>
                </a:solidFill>
              </a:rPr>
              <a:t>Regression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tx2"/>
                </a:solidFill>
              </a:rPr>
              <a:t>Programmer’s and Project manager’s responsibility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chemeClr val="accent2"/>
                </a:solidFill>
              </a:rPr>
              <a:t>System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accent2"/>
                </a:solidFill>
              </a:rPr>
              <a:t>Project manager’s responsibility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chemeClr val="accent2"/>
                </a:solidFill>
              </a:rPr>
              <a:t>Acceptance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chemeClr val="accent2"/>
                </a:solidFill>
              </a:rPr>
              <a:t>Project manager’s responsibility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05FF91-0AD9-4F40-91CE-98E1C32D4BF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Testing documentation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Test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Testing approaches to be used, tools to be used, estimated time and cost, resources to be used,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Test case 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Description of test cases to be exercised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Test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Actual test values to be applied during testing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Test 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Record each testing activity – what defect, who found it, when found, origin of defect, how fixed, re-testing information (another test log may be),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Testing summary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 overall report of the entire testing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roles of </a:t>
            </a:r>
          </a:p>
          <a:p>
            <a:pPr lvl="1"/>
            <a:r>
              <a:rPr lang="en-US" dirty="0" smtClean="0"/>
              <a:t>Reviews (manual reviews)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Testing (all types)</a:t>
            </a:r>
          </a:p>
          <a:p>
            <a:pPr marL="0" indent="0">
              <a:buNone/>
            </a:pPr>
            <a:r>
              <a:rPr lang="en-US" dirty="0" smtClean="0"/>
              <a:t>    in Scrum model. Use your project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example.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C-S 744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505D-810C-44BC-B76C-9B8CED86C01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843844-7EDC-48EB-9510-3AEBBA601C7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Walk through the software artifact </a:t>
            </a:r>
            <a:r>
              <a:rPr lang="en-US" altLang="en-US" sz="2400" b="1" u="sng" dirty="0" smtClean="0"/>
              <a:t>manually</a:t>
            </a:r>
            <a:r>
              <a:rPr lang="en-US" altLang="en-US" sz="2400" dirty="0" smtClean="0"/>
              <a:t> (requirements </a:t>
            </a:r>
            <a:r>
              <a:rPr lang="en-US" altLang="en-US" sz="2400" dirty="0" smtClean="0"/>
              <a:t>document, design document, code, user manual, …) and try to find defects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Inspection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Perform checking against expected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particular type of </a:t>
            </a:r>
            <a:r>
              <a:rPr lang="en-US" altLang="en-US" sz="2400" dirty="0" smtClean="0"/>
              <a:t>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Mostly done manually, sometime automated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rigorous method of “inspection”. Performed to check each value, scenario,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For a better quality product, all three tasks must be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6018FA-F4AD-472A-BCF3-92A8D9337B73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to perform each task?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For traditional software development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Reviews </a:t>
            </a:r>
            <a:r>
              <a:rPr lang="en-US" altLang="en-US" sz="2400" dirty="0" smtClean="0"/>
              <a:t>and inspections are performed at all 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As soon as a significant portion of development is achieved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May be performed more than once in each lifecycle activity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Testing is performed after coding is done (bottom up) or during coding (top-down testing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agile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Testing is done at all ti</a:t>
            </a:r>
            <a:r>
              <a:rPr lang="en-US" altLang="en-US" dirty="0" smtClean="0"/>
              <a:t>mes (in each sprint)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Reviews and inspections are also done in parallel (e.g., extreme programming)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and Code Inspection </a:t>
            </a:r>
            <a:r>
              <a:rPr lang="en-US" altLang="en-US" dirty="0" smtClean="0"/>
              <a:t>Process – traditional process</a:t>
            </a:r>
            <a:endParaRPr lang="en-US" altLang="en-US" dirty="0" smtClean="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611B34-FB2C-4596-B05A-94E3630F27A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9" t="28484" r="7356" b="36394"/>
          <a:stretch>
            <a:fillRect/>
          </a:stretch>
        </p:blipFill>
        <p:spPr bwMode="auto">
          <a:xfrm>
            <a:off x="228600" y="1828800"/>
            <a:ext cx="8534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304800" y="5181600"/>
            <a:ext cx="6762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Source: </a:t>
            </a:r>
            <a:r>
              <a:rPr lang="en-US" altLang="en-US">
                <a:hlinkClick r:id="rId3"/>
              </a:rPr>
              <a:t>www.sei.cmu.edu/sema/pdf/capture-recapture.pdf</a:t>
            </a:r>
            <a:r>
              <a:rPr lang="en-US" altLang="en-US"/>
              <a:t>, 2002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1FD294-1615-4EFC-BB8A-84B5B5BFCFC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Reviews and Testing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Statistical report (2002)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1 hour review of requirements saves 3-6 hours of design review, saves 10 hours of coding review about 15-40 hours of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1 hour review of requirements may save up to $150 in design review and up to $10000 during delivery of the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Totally, reviews save up to 80% of cost and time during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Reviews and Testing (continued)</a:t>
            </a: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0EFD09-3DCB-421B-A825-D61FE808303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676400"/>
          <a:ext cx="8762999" cy="2926030"/>
        </p:xfrm>
        <a:graphic>
          <a:graphicData uri="http://schemas.openxmlformats.org/drawingml/2006/table">
            <a:tbl>
              <a:tblPr/>
              <a:tblGrid>
                <a:gridCol w="1371600"/>
                <a:gridCol w="1132114"/>
                <a:gridCol w="1251857"/>
                <a:gridCol w="1251857"/>
                <a:gridCol w="1251857"/>
                <a:gridCol w="1251857"/>
                <a:gridCol w="1251857"/>
              </a:tblGrid>
              <a:tr h="365720">
                <a:tc rowSpan="2"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800"/>
                        <a:t>Time Detected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1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Requirements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Architecture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Construction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System Test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Post-Release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11">
                <a:tc rowSpan="3">
                  <a:txBody>
                    <a:bodyPr/>
                    <a:lstStyle/>
                    <a:p>
                      <a:r>
                        <a:rPr lang="en-US" sz="1800" dirty="0"/>
                        <a:t>Time Introduced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Requirements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5–10×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10–100×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Architecture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25–100×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Construction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10–25×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14" name="TextBox 5"/>
          <p:cNvSpPr txBox="1">
            <a:spLocks noChangeArrowheads="1"/>
          </p:cNvSpPr>
          <p:nvPr/>
        </p:nvSpPr>
        <p:spPr bwMode="auto">
          <a:xfrm>
            <a:off x="304800" y="5867400"/>
            <a:ext cx="280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 Steve McConnell, 2004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C-S 744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FEA9BC-C3C2-49D3-8224-C0067068EA5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Ripple Effects of Defects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Defects introduced in one stage may have serious effects on subsequent stages</a:t>
            </a:r>
          </a:p>
          <a:p>
            <a:pPr lvl="1" eaLnBrk="1" hangingPunct="1"/>
            <a:r>
              <a:rPr lang="en-US" altLang="en-US" smtClean="0"/>
              <a:t>E.g., A defect in requirements may creep into design and code</a:t>
            </a:r>
          </a:p>
          <a:p>
            <a:pPr eaLnBrk="1" hangingPunct="1"/>
            <a:r>
              <a:rPr lang="en-US" altLang="en-US" smtClean="0"/>
              <a:t>Defects with ripple effects become worse when detected at later stages</a:t>
            </a:r>
          </a:p>
          <a:p>
            <a:pPr lvl="1" eaLnBrk="1" hangingPunct="1"/>
            <a:r>
              <a:rPr lang="en-US" altLang="en-US" smtClean="0"/>
              <a:t>Cost of tracing and fixing all problems due to ripple effects would be very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889448-5E43-4946-A259-85269365D90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Ripple effect </a:t>
            </a:r>
            <a:r>
              <a:rPr lang="en-US" altLang="en-US" u="sng" smtClean="0">
                <a:solidFill>
                  <a:srgbClr val="0070C0"/>
                </a:solidFill>
              </a:rPr>
              <a:t>without</a:t>
            </a:r>
            <a:r>
              <a:rPr lang="en-US" altLang="en-US" smtClean="0"/>
              <a:t> reviews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533400" y="15240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990600" y="2743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447800" y="39624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981200" y="51816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5029200" y="1600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5410200" y="28956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5791200" y="41148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1600200" y="152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2057400" y="2743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5146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0480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096000" y="1600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6477000" y="2895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8580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533400" y="182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334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9906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822325" y="22098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9906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9" name="Line 24"/>
          <p:cNvSpPr>
            <a:spLocks noChangeShapeType="1"/>
          </p:cNvSpPr>
          <p:nvPr/>
        </p:nvSpPr>
        <p:spPr bwMode="auto">
          <a:xfrm>
            <a:off x="1447800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0" name="Line 25"/>
          <p:cNvSpPr>
            <a:spLocks noChangeShapeType="1"/>
          </p:cNvSpPr>
          <p:nvPr/>
        </p:nvSpPr>
        <p:spPr bwMode="auto">
          <a:xfrm>
            <a:off x="1447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1" name="Line 26"/>
          <p:cNvSpPr>
            <a:spLocks noChangeShapeType="1"/>
          </p:cNvSpPr>
          <p:nvPr/>
        </p:nvSpPr>
        <p:spPr bwMode="auto">
          <a:xfrm>
            <a:off x="1981200" y="548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>
            <a:off x="1981200" y="5791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3" name="Line 28"/>
          <p:cNvSpPr>
            <a:spLocks noChangeShapeType="1"/>
          </p:cNvSpPr>
          <p:nvPr/>
        </p:nvSpPr>
        <p:spPr bwMode="auto">
          <a:xfrm>
            <a:off x="5029200" y="190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4" name="Line 29"/>
          <p:cNvSpPr>
            <a:spLocks noChangeShapeType="1"/>
          </p:cNvSpPr>
          <p:nvPr/>
        </p:nvSpPr>
        <p:spPr bwMode="auto">
          <a:xfrm>
            <a:off x="5029200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Line 30"/>
          <p:cNvSpPr>
            <a:spLocks noChangeShapeType="1"/>
          </p:cNvSpPr>
          <p:nvPr/>
        </p:nvSpPr>
        <p:spPr bwMode="auto">
          <a:xfrm>
            <a:off x="54102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Line 31"/>
          <p:cNvSpPr>
            <a:spLocks noChangeShapeType="1"/>
          </p:cNvSpPr>
          <p:nvPr/>
        </p:nvSpPr>
        <p:spPr bwMode="auto">
          <a:xfrm>
            <a:off x="54102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>
            <a:off x="57912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>
            <a:off x="5791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9" name="Text Box 34"/>
          <p:cNvSpPr txBox="1">
            <a:spLocks noChangeArrowheads="1"/>
          </p:cNvSpPr>
          <p:nvPr/>
        </p:nvSpPr>
        <p:spPr bwMode="auto">
          <a:xfrm>
            <a:off x="1219200" y="2743200"/>
            <a:ext cx="701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1066800" y="31242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4 * 1</a:t>
            </a:r>
          </a:p>
        </p:txBody>
      </p:sp>
      <p:sp>
        <p:nvSpPr>
          <p:cNvPr id="9251" name="Text Box 36"/>
          <p:cNvSpPr txBox="1">
            <a:spLocks noChangeArrowheads="1"/>
          </p:cNvSpPr>
          <p:nvPr/>
        </p:nvSpPr>
        <p:spPr bwMode="auto">
          <a:xfrm>
            <a:off x="990600" y="33528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52" name="Text Box 37"/>
          <p:cNvSpPr txBox="1">
            <a:spLocks noChangeArrowheads="1"/>
          </p:cNvSpPr>
          <p:nvPr/>
        </p:nvSpPr>
        <p:spPr bwMode="auto">
          <a:xfrm>
            <a:off x="1447800" y="39624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53" name="Text Box 38"/>
          <p:cNvSpPr txBox="1">
            <a:spLocks noChangeArrowheads="1"/>
          </p:cNvSpPr>
          <p:nvPr/>
        </p:nvSpPr>
        <p:spPr bwMode="auto">
          <a:xfrm>
            <a:off x="1447800" y="42672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8 * 3.5</a:t>
            </a:r>
          </a:p>
        </p:txBody>
      </p:sp>
      <p:sp>
        <p:nvSpPr>
          <p:cNvPr id="9254" name="Text Box 39"/>
          <p:cNvSpPr txBox="1">
            <a:spLocks noChangeArrowheads="1"/>
          </p:cNvSpPr>
          <p:nvPr/>
        </p:nvSpPr>
        <p:spPr bwMode="auto">
          <a:xfrm>
            <a:off x="1447800" y="45720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255" name="Text Box 40"/>
          <p:cNvSpPr txBox="1">
            <a:spLocks noChangeArrowheads="1"/>
          </p:cNvSpPr>
          <p:nvPr/>
        </p:nvSpPr>
        <p:spPr bwMode="auto">
          <a:xfrm>
            <a:off x="1981200" y="51816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9256" name="Text Box 41"/>
          <p:cNvSpPr txBox="1">
            <a:spLocks noChangeArrowheads="1"/>
          </p:cNvSpPr>
          <p:nvPr/>
        </p:nvSpPr>
        <p:spPr bwMode="auto">
          <a:xfrm>
            <a:off x="1981200" y="54864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15 * 5</a:t>
            </a:r>
          </a:p>
        </p:txBody>
      </p:sp>
      <p:sp>
        <p:nvSpPr>
          <p:cNvPr id="9257" name="Text Box 42"/>
          <p:cNvSpPr txBox="1">
            <a:spLocks noChangeArrowheads="1"/>
          </p:cNvSpPr>
          <p:nvPr/>
        </p:nvSpPr>
        <p:spPr bwMode="auto">
          <a:xfrm>
            <a:off x="1981200" y="57912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9258" name="Text Box 43"/>
          <p:cNvSpPr txBox="1">
            <a:spLocks noChangeArrowheads="1"/>
          </p:cNvSpPr>
          <p:nvPr/>
        </p:nvSpPr>
        <p:spPr bwMode="auto">
          <a:xfrm>
            <a:off x="533400" y="7620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Defects</a:t>
            </a:r>
          </a:p>
        </p:txBody>
      </p:sp>
      <p:sp>
        <p:nvSpPr>
          <p:cNvPr id="9259" name="Text Box 44"/>
          <p:cNvSpPr txBox="1">
            <a:spLocks noChangeArrowheads="1"/>
          </p:cNvSpPr>
          <p:nvPr/>
        </p:nvSpPr>
        <p:spPr bwMode="auto">
          <a:xfrm>
            <a:off x="1752600" y="9906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Defects with ripple</a:t>
            </a:r>
          </a:p>
        </p:txBody>
      </p:sp>
      <p:sp>
        <p:nvSpPr>
          <p:cNvPr id="9260" name="Text Box 45"/>
          <p:cNvSpPr txBox="1">
            <a:spLocks noChangeArrowheads="1"/>
          </p:cNvSpPr>
          <p:nvPr/>
        </p:nvSpPr>
        <p:spPr bwMode="auto">
          <a:xfrm>
            <a:off x="2209800" y="152400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New defects</a:t>
            </a:r>
          </a:p>
        </p:txBody>
      </p:sp>
      <p:sp>
        <p:nvSpPr>
          <p:cNvPr id="9261" name="Line 46"/>
          <p:cNvSpPr>
            <a:spLocks noChangeShapeType="1"/>
          </p:cNvSpPr>
          <p:nvPr/>
        </p:nvSpPr>
        <p:spPr bwMode="auto">
          <a:xfrm>
            <a:off x="9906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2" name="Line 47"/>
          <p:cNvSpPr>
            <a:spLocks noChangeShapeType="1"/>
          </p:cNvSpPr>
          <p:nvPr/>
        </p:nvSpPr>
        <p:spPr bwMode="auto">
          <a:xfrm flipH="1">
            <a:off x="1371600" y="1295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3" name="Line 48"/>
          <p:cNvSpPr>
            <a:spLocks noChangeShapeType="1"/>
          </p:cNvSpPr>
          <p:nvPr/>
        </p:nvSpPr>
        <p:spPr bwMode="auto">
          <a:xfrm flipH="1">
            <a:off x="1447800" y="1828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4" name="Text Box 49"/>
          <p:cNvSpPr txBox="1">
            <a:spLocks noChangeArrowheads="1"/>
          </p:cNvSpPr>
          <p:nvPr/>
        </p:nvSpPr>
        <p:spPr bwMode="auto">
          <a:xfrm>
            <a:off x="2133600" y="2133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Project proposal</a:t>
            </a:r>
          </a:p>
        </p:txBody>
      </p:sp>
      <p:sp>
        <p:nvSpPr>
          <p:cNvPr id="9265" name="Text Box 50"/>
          <p:cNvSpPr txBox="1">
            <a:spLocks noChangeArrowheads="1"/>
          </p:cNvSpPr>
          <p:nvPr/>
        </p:nvSpPr>
        <p:spPr bwMode="auto">
          <a:xfrm>
            <a:off x="2590800" y="3200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Requirement</a:t>
            </a:r>
          </a:p>
        </p:txBody>
      </p:sp>
      <p:sp>
        <p:nvSpPr>
          <p:cNvPr id="9266" name="Text Box 51"/>
          <p:cNvSpPr txBox="1">
            <a:spLocks noChangeArrowheads="1"/>
          </p:cNvSpPr>
          <p:nvPr/>
        </p:nvSpPr>
        <p:spPr bwMode="auto">
          <a:xfrm>
            <a:off x="3048000" y="4419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Design</a:t>
            </a:r>
          </a:p>
        </p:txBody>
      </p:sp>
      <p:sp>
        <p:nvSpPr>
          <p:cNvPr id="9267" name="Text Box 52"/>
          <p:cNvSpPr txBox="1">
            <a:spLocks noChangeArrowheads="1"/>
          </p:cNvSpPr>
          <p:nvPr/>
        </p:nvSpPr>
        <p:spPr bwMode="auto">
          <a:xfrm>
            <a:off x="3581400" y="5715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Coding</a:t>
            </a:r>
          </a:p>
        </p:txBody>
      </p:sp>
      <p:sp>
        <p:nvSpPr>
          <p:cNvPr id="9268" name="Text Box 53"/>
          <p:cNvSpPr txBox="1">
            <a:spLocks noChangeArrowheads="1"/>
          </p:cNvSpPr>
          <p:nvPr/>
        </p:nvSpPr>
        <p:spPr bwMode="auto">
          <a:xfrm>
            <a:off x="6705600" y="2133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Unit testing</a:t>
            </a:r>
          </a:p>
        </p:txBody>
      </p:sp>
      <p:sp>
        <p:nvSpPr>
          <p:cNvPr id="9269" name="Text Box 54"/>
          <p:cNvSpPr txBox="1">
            <a:spLocks noChangeArrowheads="1"/>
          </p:cNvSpPr>
          <p:nvPr/>
        </p:nvSpPr>
        <p:spPr bwMode="auto">
          <a:xfrm>
            <a:off x="7010400" y="35052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System testing</a:t>
            </a:r>
          </a:p>
        </p:txBody>
      </p:sp>
      <p:sp>
        <p:nvSpPr>
          <p:cNvPr id="9270" name="Text Box 55"/>
          <p:cNvSpPr txBox="1">
            <a:spLocks noChangeArrowheads="1"/>
          </p:cNvSpPr>
          <p:nvPr/>
        </p:nvSpPr>
        <p:spPr bwMode="auto">
          <a:xfrm>
            <a:off x="7391400" y="45720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Acceptance testing</a:t>
            </a:r>
          </a:p>
        </p:txBody>
      </p:sp>
      <p:sp>
        <p:nvSpPr>
          <p:cNvPr id="9271" name="Line 56"/>
          <p:cNvSpPr>
            <a:spLocks noChangeShapeType="1"/>
          </p:cNvSpPr>
          <p:nvPr/>
        </p:nvSpPr>
        <p:spPr bwMode="auto">
          <a:xfrm>
            <a:off x="6096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2" name="Line 57"/>
          <p:cNvSpPr>
            <a:spLocks noChangeShapeType="1"/>
          </p:cNvSpPr>
          <p:nvPr/>
        </p:nvSpPr>
        <p:spPr bwMode="auto">
          <a:xfrm flipV="1">
            <a:off x="609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3" name="Line 58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4" name="Line 59"/>
          <p:cNvSpPr>
            <a:spLocks noChangeShapeType="1"/>
          </p:cNvSpPr>
          <p:nvPr/>
        </p:nvSpPr>
        <p:spPr bwMode="auto">
          <a:xfrm flipV="1">
            <a:off x="1143000" y="3657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5" name="Line 60"/>
          <p:cNvSpPr>
            <a:spLocks noChangeShapeType="1"/>
          </p:cNvSpPr>
          <p:nvPr/>
        </p:nvSpPr>
        <p:spPr bwMode="auto">
          <a:xfrm>
            <a:off x="17526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6" name="Line 61"/>
          <p:cNvSpPr>
            <a:spLocks noChangeShapeType="1"/>
          </p:cNvSpPr>
          <p:nvPr/>
        </p:nvSpPr>
        <p:spPr bwMode="auto">
          <a:xfrm flipV="1">
            <a:off x="1752600" y="4876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7" name="Line 62"/>
          <p:cNvSpPr>
            <a:spLocks noChangeShapeType="1"/>
          </p:cNvSpPr>
          <p:nvPr/>
        </p:nvSpPr>
        <p:spPr bwMode="auto">
          <a:xfrm>
            <a:off x="4724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8" name="Line 63"/>
          <p:cNvSpPr>
            <a:spLocks noChangeShapeType="1"/>
          </p:cNvSpPr>
          <p:nvPr/>
        </p:nvSpPr>
        <p:spPr bwMode="auto">
          <a:xfrm flipH="1">
            <a:off x="3505200" y="2057400"/>
            <a:ext cx="12192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9" name="Line 64"/>
          <p:cNvSpPr>
            <a:spLocks noChangeShapeType="1"/>
          </p:cNvSpPr>
          <p:nvPr/>
        </p:nvSpPr>
        <p:spPr bwMode="auto">
          <a:xfrm>
            <a:off x="5181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0" name="Line 65"/>
          <p:cNvSpPr>
            <a:spLocks noChangeShapeType="1"/>
          </p:cNvSpPr>
          <p:nvPr/>
        </p:nvSpPr>
        <p:spPr bwMode="auto">
          <a:xfrm flipV="1">
            <a:off x="51816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1" name="Line 66"/>
          <p:cNvSpPr>
            <a:spLocks noChangeShapeType="1"/>
          </p:cNvSpPr>
          <p:nvPr/>
        </p:nvSpPr>
        <p:spPr bwMode="auto">
          <a:xfrm>
            <a:off x="55626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2" name="Line 67"/>
          <p:cNvSpPr>
            <a:spLocks noChangeShapeType="1"/>
          </p:cNvSpPr>
          <p:nvPr/>
        </p:nvSpPr>
        <p:spPr bwMode="auto">
          <a:xfrm flipV="1">
            <a:off x="55626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3" name="Text Box 68"/>
          <p:cNvSpPr txBox="1">
            <a:spLocks noChangeArrowheads="1"/>
          </p:cNvSpPr>
          <p:nvPr/>
        </p:nvSpPr>
        <p:spPr bwMode="auto">
          <a:xfrm>
            <a:off x="6096000" y="19050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9284" name="Text Box 69"/>
          <p:cNvSpPr txBox="1">
            <a:spLocks noChangeArrowheads="1"/>
          </p:cNvSpPr>
          <p:nvPr/>
        </p:nvSpPr>
        <p:spPr bwMode="auto">
          <a:xfrm>
            <a:off x="6400800" y="3200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9285" name="Text Box 70"/>
          <p:cNvSpPr txBox="1">
            <a:spLocks noChangeArrowheads="1"/>
          </p:cNvSpPr>
          <p:nvPr/>
        </p:nvSpPr>
        <p:spPr bwMode="auto">
          <a:xfrm>
            <a:off x="6781800" y="4419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9286" name="Text Box 71"/>
          <p:cNvSpPr txBox="1">
            <a:spLocks noChangeArrowheads="1"/>
          </p:cNvSpPr>
          <p:nvPr/>
        </p:nvSpPr>
        <p:spPr bwMode="auto">
          <a:xfrm>
            <a:off x="4114800" y="838200"/>
            <a:ext cx="358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Defects captured and corrected</a:t>
            </a:r>
          </a:p>
        </p:txBody>
      </p:sp>
      <p:sp>
        <p:nvSpPr>
          <p:cNvPr id="9287" name="Line 72"/>
          <p:cNvSpPr>
            <a:spLocks noChangeShapeType="1"/>
          </p:cNvSpPr>
          <p:nvPr/>
        </p:nvSpPr>
        <p:spPr bwMode="auto">
          <a:xfrm flipH="1">
            <a:off x="1905000" y="11430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8" name="Line 73"/>
          <p:cNvSpPr>
            <a:spLocks noChangeShapeType="1"/>
          </p:cNvSpPr>
          <p:nvPr/>
        </p:nvSpPr>
        <p:spPr bwMode="auto">
          <a:xfrm>
            <a:off x="4114800" y="11430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9" name="Text Box 74"/>
          <p:cNvSpPr txBox="1">
            <a:spLocks noChangeArrowheads="1"/>
          </p:cNvSpPr>
          <p:nvPr/>
        </p:nvSpPr>
        <p:spPr bwMode="auto">
          <a:xfrm>
            <a:off x="228600" y="2133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90" name="Text Box 75"/>
          <p:cNvSpPr txBox="1">
            <a:spLocks noChangeArrowheads="1"/>
          </p:cNvSpPr>
          <p:nvPr/>
        </p:nvSpPr>
        <p:spPr bwMode="auto">
          <a:xfrm>
            <a:off x="6858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291" name="Text Box 76"/>
          <p:cNvSpPr txBox="1">
            <a:spLocks noChangeArrowheads="1"/>
          </p:cNvSpPr>
          <p:nvPr/>
        </p:nvSpPr>
        <p:spPr bwMode="auto">
          <a:xfrm>
            <a:off x="1143000" y="495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9292" name="Text Box 77"/>
          <p:cNvSpPr txBox="1">
            <a:spLocks noChangeArrowheads="1"/>
          </p:cNvSpPr>
          <p:nvPr/>
        </p:nvSpPr>
        <p:spPr bwMode="auto">
          <a:xfrm>
            <a:off x="36576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145</a:t>
            </a:r>
          </a:p>
        </p:txBody>
      </p:sp>
      <p:sp>
        <p:nvSpPr>
          <p:cNvPr id="9293" name="Text Box 78"/>
          <p:cNvSpPr txBox="1">
            <a:spLocks noChangeArrowheads="1"/>
          </p:cNvSpPr>
          <p:nvPr/>
        </p:nvSpPr>
        <p:spPr bwMode="auto">
          <a:xfrm>
            <a:off x="4648200" y="259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9294" name="Text Box 79"/>
          <p:cNvSpPr txBox="1">
            <a:spLocks noChangeArrowheads="1"/>
          </p:cNvSpPr>
          <p:nvPr/>
        </p:nvSpPr>
        <p:spPr bwMode="auto">
          <a:xfrm>
            <a:off x="50292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9295" name="Line 80"/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96" name="Text Box 81"/>
          <p:cNvSpPr txBox="1">
            <a:spLocks noChangeArrowheads="1"/>
          </p:cNvSpPr>
          <p:nvPr/>
        </p:nvSpPr>
        <p:spPr bwMode="auto">
          <a:xfrm>
            <a:off x="6705600" y="5562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9297" name="Text Box 82"/>
          <p:cNvSpPr txBox="1">
            <a:spLocks noChangeArrowheads="1"/>
          </p:cNvSpPr>
          <p:nvPr/>
        </p:nvSpPr>
        <p:spPr bwMode="auto">
          <a:xfrm>
            <a:off x="2362200" y="62484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IBM project on product assurance, 1981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2CC4F0-338A-4147-9022-EDF90B5B374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Ripple effect </a:t>
            </a:r>
            <a:r>
              <a:rPr lang="en-US" altLang="en-US" u="sng" smtClean="0">
                <a:solidFill>
                  <a:srgbClr val="0070C0"/>
                </a:solidFill>
              </a:rPr>
              <a:t>with</a:t>
            </a:r>
            <a:r>
              <a:rPr lang="en-US" altLang="en-US" smtClean="0"/>
              <a:t> reviews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33400" y="15240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990600" y="2743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1447800" y="39624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1981200" y="51816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5029200" y="1600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5410200" y="28956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5791200" y="41148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1600200" y="152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057400" y="2743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25146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30480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6096000" y="1600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6477000" y="2895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68580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533400" y="182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5334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9906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822325" y="22098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9906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1447800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1447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1981200" y="548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1981200" y="5791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5029200" y="190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029200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54102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54102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57912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5791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1219200" y="2743200"/>
            <a:ext cx="701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1066800" y="3124200"/>
            <a:ext cx="990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2 * 1</a:t>
            </a:r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990600" y="33528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76" name="Text Box 35"/>
          <p:cNvSpPr txBox="1">
            <a:spLocks noChangeArrowheads="1"/>
          </p:cNvSpPr>
          <p:nvPr/>
        </p:nvSpPr>
        <p:spPr bwMode="auto">
          <a:xfrm>
            <a:off x="1447800" y="39624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77" name="Text Box 36"/>
          <p:cNvSpPr txBox="1">
            <a:spLocks noChangeArrowheads="1"/>
          </p:cNvSpPr>
          <p:nvPr/>
        </p:nvSpPr>
        <p:spPr bwMode="auto">
          <a:xfrm>
            <a:off x="1447800" y="42672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2 * 3.5</a:t>
            </a:r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1447800" y="45720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0279" name="Text Box 38"/>
          <p:cNvSpPr txBox="1">
            <a:spLocks noChangeArrowheads="1"/>
          </p:cNvSpPr>
          <p:nvPr/>
        </p:nvSpPr>
        <p:spPr bwMode="auto">
          <a:xfrm>
            <a:off x="1981200" y="51816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280" name="Text Box 39"/>
          <p:cNvSpPr txBox="1">
            <a:spLocks noChangeArrowheads="1"/>
          </p:cNvSpPr>
          <p:nvPr/>
        </p:nvSpPr>
        <p:spPr bwMode="auto">
          <a:xfrm>
            <a:off x="1981200" y="54864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3 * 5</a:t>
            </a:r>
          </a:p>
        </p:txBody>
      </p:sp>
      <p:sp>
        <p:nvSpPr>
          <p:cNvPr id="10281" name="Text Box 40"/>
          <p:cNvSpPr txBox="1">
            <a:spLocks noChangeArrowheads="1"/>
          </p:cNvSpPr>
          <p:nvPr/>
        </p:nvSpPr>
        <p:spPr bwMode="auto">
          <a:xfrm>
            <a:off x="1981200" y="57912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0282" name="Text Box 41"/>
          <p:cNvSpPr txBox="1">
            <a:spLocks noChangeArrowheads="1"/>
          </p:cNvSpPr>
          <p:nvPr/>
        </p:nvSpPr>
        <p:spPr bwMode="auto">
          <a:xfrm>
            <a:off x="533400" y="7620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Defects</a:t>
            </a:r>
          </a:p>
        </p:txBody>
      </p:sp>
      <p:sp>
        <p:nvSpPr>
          <p:cNvPr id="10283" name="Text Box 42"/>
          <p:cNvSpPr txBox="1">
            <a:spLocks noChangeArrowheads="1"/>
          </p:cNvSpPr>
          <p:nvPr/>
        </p:nvSpPr>
        <p:spPr bwMode="auto">
          <a:xfrm>
            <a:off x="1752600" y="9906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Defects with ripple</a:t>
            </a:r>
          </a:p>
        </p:txBody>
      </p:sp>
      <p:sp>
        <p:nvSpPr>
          <p:cNvPr id="10284" name="Text Box 43"/>
          <p:cNvSpPr txBox="1">
            <a:spLocks noChangeArrowheads="1"/>
          </p:cNvSpPr>
          <p:nvPr/>
        </p:nvSpPr>
        <p:spPr bwMode="auto">
          <a:xfrm>
            <a:off x="2209800" y="152400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New defects</a:t>
            </a:r>
          </a:p>
        </p:txBody>
      </p:sp>
      <p:sp>
        <p:nvSpPr>
          <p:cNvPr id="10285" name="Line 44"/>
          <p:cNvSpPr>
            <a:spLocks noChangeShapeType="1"/>
          </p:cNvSpPr>
          <p:nvPr/>
        </p:nvSpPr>
        <p:spPr bwMode="auto">
          <a:xfrm>
            <a:off x="9906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6" name="Line 45"/>
          <p:cNvSpPr>
            <a:spLocks noChangeShapeType="1"/>
          </p:cNvSpPr>
          <p:nvPr/>
        </p:nvSpPr>
        <p:spPr bwMode="auto">
          <a:xfrm flipH="1">
            <a:off x="1371600" y="1295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7" name="Line 46"/>
          <p:cNvSpPr>
            <a:spLocks noChangeShapeType="1"/>
          </p:cNvSpPr>
          <p:nvPr/>
        </p:nvSpPr>
        <p:spPr bwMode="auto">
          <a:xfrm flipH="1">
            <a:off x="1447800" y="1828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Text Box 47"/>
          <p:cNvSpPr txBox="1">
            <a:spLocks noChangeArrowheads="1"/>
          </p:cNvSpPr>
          <p:nvPr/>
        </p:nvSpPr>
        <p:spPr bwMode="auto">
          <a:xfrm>
            <a:off x="2133600" y="2133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Project proposal</a:t>
            </a:r>
          </a:p>
        </p:txBody>
      </p:sp>
      <p:sp>
        <p:nvSpPr>
          <p:cNvPr id="10289" name="Text Box 48"/>
          <p:cNvSpPr txBox="1">
            <a:spLocks noChangeArrowheads="1"/>
          </p:cNvSpPr>
          <p:nvPr/>
        </p:nvSpPr>
        <p:spPr bwMode="auto">
          <a:xfrm>
            <a:off x="2590800" y="3200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Requirement</a:t>
            </a:r>
          </a:p>
        </p:txBody>
      </p:sp>
      <p:sp>
        <p:nvSpPr>
          <p:cNvPr id="10290" name="Text Box 49"/>
          <p:cNvSpPr txBox="1">
            <a:spLocks noChangeArrowheads="1"/>
          </p:cNvSpPr>
          <p:nvPr/>
        </p:nvSpPr>
        <p:spPr bwMode="auto">
          <a:xfrm>
            <a:off x="3048000" y="4419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Design</a:t>
            </a:r>
          </a:p>
        </p:txBody>
      </p:sp>
      <p:sp>
        <p:nvSpPr>
          <p:cNvPr id="10291" name="Text Box 50"/>
          <p:cNvSpPr txBox="1">
            <a:spLocks noChangeArrowheads="1"/>
          </p:cNvSpPr>
          <p:nvPr/>
        </p:nvSpPr>
        <p:spPr bwMode="auto">
          <a:xfrm>
            <a:off x="3581400" y="5715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Coding</a:t>
            </a:r>
          </a:p>
        </p:txBody>
      </p:sp>
      <p:sp>
        <p:nvSpPr>
          <p:cNvPr id="10292" name="Text Box 51"/>
          <p:cNvSpPr txBox="1">
            <a:spLocks noChangeArrowheads="1"/>
          </p:cNvSpPr>
          <p:nvPr/>
        </p:nvSpPr>
        <p:spPr bwMode="auto">
          <a:xfrm>
            <a:off x="6705600" y="2133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Unit testing</a:t>
            </a:r>
          </a:p>
        </p:txBody>
      </p:sp>
      <p:sp>
        <p:nvSpPr>
          <p:cNvPr id="10293" name="Text Box 52"/>
          <p:cNvSpPr txBox="1">
            <a:spLocks noChangeArrowheads="1"/>
          </p:cNvSpPr>
          <p:nvPr/>
        </p:nvSpPr>
        <p:spPr bwMode="auto">
          <a:xfrm>
            <a:off x="7010400" y="35052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System testing</a:t>
            </a:r>
          </a:p>
        </p:txBody>
      </p:sp>
      <p:sp>
        <p:nvSpPr>
          <p:cNvPr id="10294" name="Text Box 53"/>
          <p:cNvSpPr txBox="1">
            <a:spLocks noChangeArrowheads="1"/>
          </p:cNvSpPr>
          <p:nvPr/>
        </p:nvSpPr>
        <p:spPr bwMode="auto">
          <a:xfrm>
            <a:off x="7391400" y="45720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Acceptance testing</a:t>
            </a:r>
          </a:p>
        </p:txBody>
      </p:sp>
      <p:sp>
        <p:nvSpPr>
          <p:cNvPr id="10295" name="Line 54"/>
          <p:cNvSpPr>
            <a:spLocks noChangeShapeType="1"/>
          </p:cNvSpPr>
          <p:nvPr/>
        </p:nvSpPr>
        <p:spPr bwMode="auto">
          <a:xfrm>
            <a:off x="6096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Line 55"/>
          <p:cNvSpPr>
            <a:spLocks noChangeShapeType="1"/>
          </p:cNvSpPr>
          <p:nvPr/>
        </p:nvSpPr>
        <p:spPr bwMode="auto">
          <a:xfrm flipV="1">
            <a:off x="609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Line 56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Line 57"/>
          <p:cNvSpPr>
            <a:spLocks noChangeShapeType="1"/>
          </p:cNvSpPr>
          <p:nvPr/>
        </p:nvSpPr>
        <p:spPr bwMode="auto">
          <a:xfrm flipV="1">
            <a:off x="1143000" y="3657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9" name="Line 58"/>
          <p:cNvSpPr>
            <a:spLocks noChangeShapeType="1"/>
          </p:cNvSpPr>
          <p:nvPr/>
        </p:nvSpPr>
        <p:spPr bwMode="auto">
          <a:xfrm>
            <a:off x="17526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0" name="Line 59"/>
          <p:cNvSpPr>
            <a:spLocks noChangeShapeType="1"/>
          </p:cNvSpPr>
          <p:nvPr/>
        </p:nvSpPr>
        <p:spPr bwMode="auto">
          <a:xfrm flipV="1">
            <a:off x="1752600" y="4876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1" name="Line 60"/>
          <p:cNvSpPr>
            <a:spLocks noChangeShapeType="1"/>
          </p:cNvSpPr>
          <p:nvPr/>
        </p:nvSpPr>
        <p:spPr bwMode="auto">
          <a:xfrm>
            <a:off x="4724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2" name="Line 61"/>
          <p:cNvSpPr>
            <a:spLocks noChangeShapeType="1"/>
          </p:cNvSpPr>
          <p:nvPr/>
        </p:nvSpPr>
        <p:spPr bwMode="auto">
          <a:xfrm flipH="1">
            <a:off x="3505200" y="2057400"/>
            <a:ext cx="12192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3" name="Line 62"/>
          <p:cNvSpPr>
            <a:spLocks noChangeShapeType="1"/>
          </p:cNvSpPr>
          <p:nvPr/>
        </p:nvSpPr>
        <p:spPr bwMode="auto">
          <a:xfrm>
            <a:off x="5181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4" name="Line 63"/>
          <p:cNvSpPr>
            <a:spLocks noChangeShapeType="1"/>
          </p:cNvSpPr>
          <p:nvPr/>
        </p:nvSpPr>
        <p:spPr bwMode="auto">
          <a:xfrm flipV="1">
            <a:off x="51816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5" name="Line 64"/>
          <p:cNvSpPr>
            <a:spLocks noChangeShapeType="1"/>
          </p:cNvSpPr>
          <p:nvPr/>
        </p:nvSpPr>
        <p:spPr bwMode="auto">
          <a:xfrm>
            <a:off x="55626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Line 65"/>
          <p:cNvSpPr>
            <a:spLocks noChangeShapeType="1"/>
          </p:cNvSpPr>
          <p:nvPr/>
        </p:nvSpPr>
        <p:spPr bwMode="auto">
          <a:xfrm flipV="1">
            <a:off x="55626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7" name="Text Box 66"/>
          <p:cNvSpPr txBox="1">
            <a:spLocks noChangeArrowheads="1"/>
          </p:cNvSpPr>
          <p:nvPr/>
        </p:nvSpPr>
        <p:spPr bwMode="auto">
          <a:xfrm>
            <a:off x="6096000" y="19050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10308" name="Text Box 67"/>
          <p:cNvSpPr txBox="1">
            <a:spLocks noChangeArrowheads="1"/>
          </p:cNvSpPr>
          <p:nvPr/>
        </p:nvSpPr>
        <p:spPr bwMode="auto">
          <a:xfrm>
            <a:off x="6400800" y="3200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10309" name="Text Box 68"/>
          <p:cNvSpPr txBox="1">
            <a:spLocks noChangeArrowheads="1"/>
          </p:cNvSpPr>
          <p:nvPr/>
        </p:nvSpPr>
        <p:spPr bwMode="auto">
          <a:xfrm>
            <a:off x="6781800" y="4419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10310" name="Text Box 69"/>
          <p:cNvSpPr txBox="1">
            <a:spLocks noChangeArrowheads="1"/>
          </p:cNvSpPr>
          <p:nvPr/>
        </p:nvSpPr>
        <p:spPr bwMode="auto">
          <a:xfrm>
            <a:off x="4114800" y="838200"/>
            <a:ext cx="358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Defects captured and corrected</a:t>
            </a:r>
          </a:p>
        </p:txBody>
      </p:sp>
      <p:sp>
        <p:nvSpPr>
          <p:cNvPr id="10311" name="Line 70"/>
          <p:cNvSpPr>
            <a:spLocks noChangeShapeType="1"/>
          </p:cNvSpPr>
          <p:nvPr/>
        </p:nvSpPr>
        <p:spPr bwMode="auto">
          <a:xfrm flipH="1">
            <a:off x="1905000" y="11430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Line 71"/>
          <p:cNvSpPr>
            <a:spLocks noChangeShapeType="1"/>
          </p:cNvSpPr>
          <p:nvPr/>
        </p:nvSpPr>
        <p:spPr bwMode="auto">
          <a:xfrm>
            <a:off x="4114800" y="11430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Text Box 72"/>
          <p:cNvSpPr txBox="1">
            <a:spLocks noChangeArrowheads="1"/>
          </p:cNvSpPr>
          <p:nvPr/>
        </p:nvSpPr>
        <p:spPr bwMode="auto">
          <a:xfrm>
            <a:off x="228600" y="2133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314" name="Text Box 73"/>
          <p:cNvSpPr txBox="1">
            <a:spLocks noChangeArrowheads="1"/>
          </p:cNvSpPr>
          <p:nvPr/>
        </p:nvSpPr>
        <p:spPr bwMode="auto">
          <a:xfrm>
            <a:off x="6858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315" name="Text Box 74"/>
          <p:cNvSpPr txBox="1">
            <a:spLocks noChangeArrowheads="1"/>
          </p:cNvSpPr>
          <p:nvPr/>
        </p:nvSpPr>
        <p:spPr bwMode="auto">
          <a:xfrm>
            <a:off x="1143000" y="495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316" name="Text Box 75"/>
          <p:cNvSpPr txBox="1">
            <a:spLocks noChangeArrowheads="1"/>
          </p:cNvSpPr>
          <p:nvPr/>
        </p:nvSpPr>
        <p:spPr bwMode="auto">
          <a:xfrm>
            <a:off x="36576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0317" name="Text Box 76"/>
          <p:cNvSpPr txBox="1">
            <a:spLocks noChangeArrowheads="1"/>
          </p:cNvSpPr>
          <p:nvPr/>
        </p:nvSpPr>
        <p:spPr bwMode="auto">
          <a:xfrm>
            <a:off x="4648200" y="259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0318" name="Text Box 77"/>
          <p:cNvSpPr txBox="1">
            <a:spLocks noChangeArrowheads="1"/>
          </p:cNvSpPr>
          <p:nvPr/>
        </p:nvSpPr>
        <p:spPr bwMode="auto">
          <a:xfrm>
            <a:off x="50292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319" name="Line 78"/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Text Box 79"/>
          <p:cNvSpPr txBox="1">
            <a:spLocks noChangeArrowheads="1"/>
          </p:cNvSpPr>
          <p:nvPr/>
        </p:nvSpPr>
        <p:spPr bwMode="auto">
          <a:xfrm>
            <a:off x="6705600" y="5562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3.5</a:t>
            </a:r>
          </a:p>
        </p:txBody>
      </p:sp>
      <p:sp>
        <p:nvSpPr>
          <p:cNvPr id="10321" name="Text Box 80"/>
          <p:cNvSpPr txBox="1">
            <a:spLocks noChangeArrowheads="1"/>
          </p:cNvSpPr>
          <p:nvPr/>
        </p:nvSpPr>
        <p:spPr bwMode="auto">
          <a:xfrm>
            <a:off x="2362200" y="62484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IBM project on product assurance, 1981</a:t>
            </a:r>
          </a:p>
        </p:txBody>
      </p:sp>
      <p:sp>
        <p:nvSpPr>
          <p:cNvPr id="10322" name="Text Box 81"/>
          <p:cNvSpPr txBox="1">
            <a:spLocks noChangeArrowheads="1"/>
          </p:cNvSpPr>
          <p:nvPr/>
        </p:nvSpPr>
        <p:spPr bwMode="auto">
          <a:xfrm>
            <a:off x="1600200" y="19050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10323" name="Text Box 82"/>
          <p:cNvSpPr txBox="1">
            <a:spLocks noChangeArrowheads="1"/>
          </p:cNvSpPr>
          <p:nvPr/>
        </p:nvSpPr>
        <p:spPr bwMode="auto">
          <a:xfrm>
            <a:off x="2057400" y="30480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10324" name="Text Box 83"/>
          <p:cNvSpPr txBox="1">
            <a:spLocks noChangeArrowheads="1"/>
          </p:cNvSpPr>
          <p:nvPr/>
        </p:nvSpPr>
        <p:spPr bwMode="auto">
          <a:xfrm>
            <a:off x="2514600" y="42672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  <p:sp>
        <p:nvSpPr>
          <p:cNvPr id="10325" name="Text Box 84"/>
          <p:cNvSpPr txBox="1">
            <a:spLocks noChangeArrowheads="1"/>
          </p:cNvSpPr>
          <p:nvPr/>
        </p:nvSpPr>
        <p:spPr bwMode="auto">
          <a:xfrm>
            <a:off x="3048000" y="5486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50%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ject-Oriented Design using UML">
  <a:themeElements>
    <a:clrScheme name="Object-Oriented Design using U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-Oriented Design using U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bject-Oriented Design using U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-Oriented Design using UM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-Oriented Design using UM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-Oriented Design using UM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-Oriented Design using UM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-Oriented Design using UM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-Oriented Design using UM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-Oriented Design using UM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-Oriented Design using UM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-Oriented Design using UM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-Oriented Design using UM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-Oriented Design using UM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notes7</Template>
  <TotalTime>296</TotalTime>
  <Words>785</Words>
  <Application>Microsoft Office PowerPoint</Application>
  <PresentationFormat>On-screen Show (4:3)</PresentationFormat>
  <Paragraphs>194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Object-Oriented Design using UML</vt:lpstr>
      <vt:lpstr>Reviews, Inspections and Testing</vt:lpstr>
      <vt:lpstr>Definitions</vt:lpstr>
      <vt:lpstr>When to perform each task?</vt:lpstr>
      <vt:lpstr>Design and Code Inspection Process – traditional process</vt:lpstr>
      <vt:lpstr>Reviews and Testing</vt:lpstr>
      <vt:lpstr>Reviews and Testing (continued)</vt:lpstr>
      <vt:lpstr>Ripple Effects of Defects</vt:lpstr>
      <vt:lpstr>Ripple effect without reviews</vt:lpstr>
      <vt:lpstr>Ripple effect with reviews</vt:lpstr>
      <vt:lpstr>Testing Vs Quality Assurance</vt:lpstr>
      <vt:lpstr>Project Manager’s Perspective of Testing and Debugging</vt:lpstr>
      <vt:lpstr>Types of testing</vt:lpstr>
      <vt:lpstr>Testing documentation</vt:lpstr>
      <vt:lpstr>Exercise</vt:lpstr>
    </vt:vector>
  </TitlesOfParts>
  <Company>UW-La Crosse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Reviews, Inspections and Testing</dc:title>
  <dc:creator>Kasi Periyasamy</dc:creator>
  <cp:lastModifiedBy>Windows User</cp:lastModifiedBy>
  <cp:revision>46</cp:revision>
  <dcterms:created xsi:type="dcterms:W3CDTF">2003-04-02T17:38:45Z</dcterms:created>
  <dcterms:modified xsi:type="dcterms:W3CDTF">2015-04-06T14:42:35Z</dcterms:modified>
</cp:coreProperties>
</file>