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3"/>
  </p:handoutMasterIdLst>
  <p:sldIdLst>
    <p:sldId id="256" r:id="rId2"/>
  </p:sldIdLst>
  <p:sldSz cx="32918400" cy="21945600"/>
  <p:notesSz cx="7004050" cy="9290050"/>
  <p:defaultTextStyle>
    <a:defPPr>
      <a:defRPr lang="en-US"/>
    </a:defPPr>
    <a:lvl1pPr marL="0" algn="l" defTabSz="2348262" rtl="0" eaLnBrk="1" latinLnBrk="0" hangingPunct="1">
      <a:defRPr sz="4500" kern="1200">
        <a:solidFill>
          <a:schemeClr val="tx1"/>
        </a:solidFill>
        <a:latin typeface="+mn-lt"/>
        <a:ea typeface="+mn-ea"/>
        <a:cs typeface="+mn-cs"/>
      </a:defRPr>
    </a:lvl1pPr>
    <a:lvl2pPr marL="1174128" algn="l" defTabSz="2348262" rtl="0" eaLnBrk="1" latinLnBrk="0" hangingPunct="1">
      <a:defRPr sz="4500" kern="1200">
        <a:solidFill>
          <a:schemeClr val="tx1"/>
        </a:solidFill>
        <a:latin typeface="+mn-lt"/>
        <a:ea typeface="+mn-ea"/>
        <a:cs typeface="+mn-cs"/>
      </a:defRPr>
    </a:lvl2pPr>
    <a:lvl3pPr marL="2348262" algn="l" defTabSz="2348262" rtl="0" eaLnBrk="1" latinLnBrk="0" hangingPunct="1">
      <a:defRPr sz="4500" kern="1200">
        <a:solidFill>
          <a:schemeClr val="tx1"/>
        </a:solidFill>
        <a:latin typeface="+mn-lt"/>
        <a:ea typeface="+mn-ea"/>
        <a:cs typeface="+mn-cs"/>
      </a:defRPr>
    </a:lvl3pPr>
    <a:lvl4pPr marL="3522400" algn="l" defTabSz="2348262" rtl="0" eaLnBrk="1" latinLnBrk="0" hangingPunct="1">
      <a:defRPr sz="4500" kern="1200">
        <a:solidFill>
          <a:schemeClr val="tx1"/>
        </a:solidFill>
        <a:latin typeface="+mn-lt"/>
        <a:ea typeface="+mn-ea"/>
        <a:cs typeface="+mn-cs"/>
      </a:defRPr>
    </a:lvl4pPr>
    <a:lvl5pPr marL="4696524" algn="l" defTabSz="2348262" rtl="0" eaLnBrk="1" latinLnBrk="0" hangingPunct="1">
      <a:defRPr sz="4500" kern="1200">
        <a:solidFill>
          <a:schemeClr val="tx1"/>
        </a:solidFill>
        <a:latin typeface="+mn-lt"/>
        <a:ea typeface="+mn-ea"/>
        <a:cs typeface="+mn-cs"/>
      </a:defRPr>
    </a:lvl5pPr>
    <a:lvl6pPr marL="5870658" algn="l" defTabSz="2348262" rtl="0" eaLnBrk="1" latinLnBrk="0" hangingPunct="1">
      <a:defRPr sz="4500" kern="1200">
        <a:solidFill>
          <a:schemeClr val="tx1"/>
        </a:solidFill>
        <a:latin typeface="+mn-lt"/>
        <a:ea typeface="+mn-ea"/>
        <a:cs typeface="+mn-cs"/>
      </a:defRPr>
    </a:lvl6pPr>
    <a:lvl7pPr marL="7044782" algn="l" defTabSz="2348262" rtl="0" eaLnBrk="1" latinLnBrk="0" hangingPunct="1">
      <a:defRPr sz="4500" kern="1200">
        <a:solidFill>
          <a:schemeClr val="tx1"/>
        </a:solidFill>
        <a:latin typeface="+mn-lt"/>
        <a:ea typeface="+mn-ea"/>
        <a:cs typeface="+mn-cs"/>
      </a:defRPr>
    </a:lvl7pPr>
    <a:lvl8pPr marL="8218920" algn="l" defTabSz="2348262" rtl="0" eaLnBrk="1" latinLnBrk="0" hangingPunct="1">
      <a:defRPr sz="4500" kern="1200">
        <a:solidFill>
          <a:schemeClr val="tx1"/>
        </a:solidFill>
        <a:latin typeface="+mn-lt"/>
        <a:ea typeface="+mn-ea"/>
        <a:cs typeface="+mn-cs"/>
      </a:defRPr>
    </a:lvl8pPr>
    <a:lvl9pPr marL="9393051" algn="l" defTabSz="2348262" rtl="0" eaLnBrk="1" latinLnBrk="0" hangingPunct="1">
      <a:defRPr sz="45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110" autoAdjust="0"/>
    <p:restoredTop sz="94676" autoAdjust="0"/>
  </p:normalViewPr>
  <p:slideViewPr>
    <p:cSldViewPr>
      <p:cViewPr>
        <p:scale>
          <a:sx n="50" d="100"/>
          <a:sy n="50" d="100"/>
        </p:scale>
        <p:origin x="-1040" y="64"/>
      </p:cViewPr>
      <p:guideLst>
        <p:guide orient="horz" pos="6912"/>
        <p:guide pos="10368"/>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69" d="100"/>
          <a:sy n="69" d="100"/>
        </p:scale>
        <p:origin x="-3270" y="-90"/>
      </p:cViewPr>
      <p:guideLst>
        <p:guide orient="horz" pos="2926"/>
        <p:guide pos="2206"/>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handoutMaster" Target="handoutMasters/handoutMaster1.xml"/><Relationship Id="rId4" Type="http://schemas.openxmlformats.org/officeDocument/2006/relationships/printerSettings" Target="printerSettings/printerSettings1.bin"/><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5300"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67163" y="0"/>
            <a:ext cx="3035300" cy="465138"/>
          </a:xfrm>
          <a:prstGeom prst="rect">
            <a:avLst/>
          </a:prstGeom>
        </p:spPr>
        <p:txBody>
          <a:bodyPr vert="horz" lIns="91440" tIns="45720" rIns="91440" bIns="45720" rtlCol="0"/>
          <a:lstStyle>
            <a:lvl1pPr algn="r">
              <a:defRPr sz="1200"/>
            </a:lvl1pPr>
          </a:lstStyle>
          <a:p>
            <a:fld id="{FF66CDD7-09B6-4BB3-9069-2B95837CCCB2}" type="datetimeFigureOut">
              <a:rPr lang="en-US" smtClean="0"/>
              <a:t>6/11/18</a:t>
            </a:fld>
            <a:endParaRPr lang="en-US"/>
          </a:p>
        </p:txBody>
      </p:sp>
      <p:sp>
        <p:nvSpPr>
          <p:cNvPr id="4" name="Footer Placeholder 3"/>
          <p:cNvSpPr>
            <a:spLocks noGrp="1"/>
          </p:cNvSpPr>
          <p:nvPr>
            <p:ph type="ftr" sz="quarter" idx="2"/>
          </p:nvPr>
        </p:nvSpPr>
        <p:spPr>
          <a:xfrm>
            <a:off x="0" y="8823325"/>
            <a:ext cx="3035300"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67163" y="8823325"/>
            <a:ext cx="3035300" cy="465138"/>
          </a:xfrm>
          <a:prstGeom prst="rect">
            <a:avLst/>
          </a:prstGeom>
        </p:spPr>
        <p:txBody>
          <a:bodyPr vert="horz" lIns="91440" tIns="45720" rIns="91440" bIns="45720" rtlCol="0" anchor="b"/>
          <a:lstStyle>
            <a:lvl1pPr algn="r">
              <a:defRPr sz="1200"/>
            </a:lvl1pPr>
          </a:lstStyle>
          <a:p>
            <a:fld id="{0479BA33-46DD-4DE6-9BEC-D9D96B7B704D}" type="slidenum">
              <a:rPr lang="en-US" smtClean="0"/>
              <a:t>‹#›</a:t>
            </a:fld>
            <a:endParaRPr lang="en-US"/>
          </a:p>
        </p:txBody>
      </p:sp>
    </p:spTree>
    <p:extLst>
      <p:ext uri="{BB962C8B-B14F-4D97-AF65-F5344CB8AC3E}">
        <p14:creationId xmlns:p14="http://schemas.microsoft.com/office/powerpoint/2010/main" val="786740357"/>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5" name="Rectangle 14"/>
          <p:cNvSpPr/>
          <p:nvPr userDrawn="1"/>
        </p:nvSpPr>
        <p:spPr>
          <a:xfrm>
            <a:off x="32369760" y="0"/>
            <a:ext cx="548640" cy="219456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8921" tIns="24459" rIns="48921" bIns="24459" rtlCol="0" anchor="ctr"/>
          <a:lstStyle/>
          <a:p>
            <a:pPr algn="ctr"/>
            <a:endParaRPr lang="en-US" dirty="0"/>
          </a:p>
        </p:txBody>
      </p:sp>
      <p:sp>
        <p:nvSpPr>
          <p:cNvPr id="16" name="Rectangle 15"/>
          <p:cNvSpPr/>
          <p:nvPr userDrawn="1"/>
        </p:nvSpPr>
        <p:spPr>
          <a:xfrm>
            <a:off x="-4" y="0"/>
            <a:ext cx="548640" cy="219456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8921" tIns="24459" rIns="48921" bIns="24459" rtlCol="0" anchor="ctr"/>
          <a:lstStyle/>
          <a:p>
            <a:pPr algn="ctr"/>
            <a:endParaRPr lang="en-US" dirty="0"/>
          </a:p>
        </p:txBody>
      </p:sp>
      <p:sp>
        <p:nvSpPr>
          <p:cNvPr id="17" name="Rectangle 16"/>
          <p:cNvSpPr/>
          <p:nvPr userDrawn="1"/>
        </p:nvSpPr>
        <p:spPr>
          <a:xfrm>
            <a:off x="0" y="0"/>
            <a:ext cx="32918400" cy="2743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8921" tIns="24459" rIns="48921" bIns="24459" rtlCol="0" anchor="ctr"/>
          <a:lstStyle/>
          <a:p>
            <a:pPr algn="ctr"/>
            <a:endParaRPr lang="en-US" dirty="0"/>
          </a:p>
        </p:txBody>
      </p:sp>
      <p:sp>
        <p:nvSpPr>
          <p:cNvPr id="18" name="Rectangle 17"/>
          <p:cNvSpPr/>
          <p:nvPr userDrawn="1"/>
        </p:nvSpPr>
        <p:spPr>
          <a:xfrm>
            <a:off x="0" y="19202400"/>
            <a:ext cx="32918400" cy="27432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8921" tIns="24459" rIns="48921" bIns="24459" rtlCol="0" anchor="ctr"/>
          <a:lstStyle/>
          <a:p>
            <a:pPr algn="ctr"/>
            <a:endParaRPr lang="en-US" dirty="0"/>
          </a:p>
        </p:txBody>
      </p:sp>
      <p:sp>
        <p:nvSpPr>
          <p:cNvPr id="11" name="Instructions"/>
          <p:cNvSpPr/>
          <p:nvPr userDrawn="1"/>
        </p:nvSpPr>
        <p:spPr>
          <a:xfrm>
            <a:off x="-7680960" y="0"/>
            <a:ext cx="7132320" cy="219456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2305" tIns="122305" rIns="122305" bIns="122305"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286"/>
              </a:spcAft>
            </a:pPr>
            <a:r>
              <a:rPr lang="en-US" sz="4800" dirty="0" smtClean="0">
                <a:solidFill>
                  <a:srgbClr val="7F7F7F"/>
                </a:solidFill>
                <a:latin typeface="Calibri" pitchFamily="34" charset="0"/>
                <a:cs typeface="Calibri" panose="020F0502020204030204" pitchFamily="34" charset="0"/>
              </a:rPr>
              <a:t>Poster Print Size:</a:t>
            </a:r>
            <a:endParaRPr sz="4800" dirty="0">
              <a:solidFill>
                <a:srgbClr val="7F7F7F"/>
              </a:solidFill>
              <a:latin typeface="Calibri" pitchFamily="34" charset="0"/>
              <a:cs typeface="Calibri" panose="020F0502020204030204" pitchFamily="34" charset="0"/>
            </a:endParaRPr>
          </a:p>
          <a:p>
            <a:pPr lvl="0">
              <a:spcBef>
                <a:spcPts val="0"/>
              </a:spcBef>
              <a:spcAft>
                <a:spcPts val="1286"/>
              </a:spcAft>
            </a:pPr>
            <a:r>
              <a:rPr lang="en-US" sz="3400" dirty="0" smtClean="0">
                <a:solidFill>
                  <a:srgbClr val="7F7F7F"/>
                </a:solidFill>
                <a:latin typeface="Calibri" pitchFamily="34" charset="0"/>
                <a:cs typeface="Calibri" panose="020F0502020204030204" pitchFamily="34" charset="0"/>
              </a:rPr>
              <a:t>This poster template is 24” high by 36” wide. It can be used to print any poster with a 2:3 aspect ratio including 36x54 and 48x72.</a:t>
            </a:r>
          </a:p>
          <a:p>
            <a:pPr lvl="0">
              <a:spcBef>
                <a:spcPts val="0"/>
              </a:spcBef>
              <a:spcAft>
                <a:spcPts val="1286"/>
              </a:spcAft>
            </a:pPr>
            <a:r>
              <a:rPr lang="en-US" sz="4800" dirty="0" smtClean="0">
                <a:solidFill>
                  <a:srgbClr val="7F7F7F"/>
                </a:solidFill>
                <a:latin typeface="Calibri" pitchFamily="34" charset="0"/>
                <a:cs typeface="Calibri" panose="020F0502020204030204" pitchFamily="34" charset="0"/>
              </a:rPr>
              <a:t>Placeholders</a:t>
            </a:r>
            <a:r>
              <a:rPr sz="4800" dirty="0" smtClean="0">
                <a:solidFill>
                  <a:srgbClr val="7F7F7F"/>
                </a:solidFill>
                <a:latin typeface="Calibri" pitchFamily="34" charset="0"/>
                <a:cs typeface="Calibri" panose="020F0502020204030204" pitchFamily="34" charset="0"/>
              </a:rPr>
              <a:t>:</a:t>
            </a:r>
            <a:endParaRPr sz="4800" dirty="0">
              <a:solidFill>
                <a:srgbClr val="7F7F7F"/>
              </a:solidFill>
              <a:latin typeface="Calibri" pitchFamily="34" charset="0"/>
              <a:cs typeface="Calibri" panose="020F0502020204030204" pitchFamily="34" charset="0"/>
            </a:endParaRPr>
          </a:p>
          <a:p>
            <a:pPr lvl="0">
              <a:spcBef>
                <a:spcPts val="0"/>
              </a:spcBef>
              <a:spcAft>
                <a:spcPts val="1286"/>
              </a:spcAft>
            </a:pPr>
            <a:r>
              <a:rPr sz="3400" dirty="0">
                <a:solidFill>
                  <a:srgbClr val="7F7F7F"/>
                </a:solidFill>
                <a:latin typeface="Calibri" pitchFamily="34" charset="0"/>
                <a:cs typeface="Calibri" panose="020F0502020204030204" pitchFamily="34" charset="0"/>
              </a:rPr>
              <a:t>The </a:t>
            </a:r>
            <a:r>
              <a:rPr lang="en-US" sz="3400" dirty="0" smtClean="0">
                <a:solidFill>
                  <a:srgbClr val="7F7F7F"/>
                </a:solidFill>
                <a:latin typeface="Calibri" pitchFamily="34" charset="0"/>
                <a:cs typeface="Calibri" panose="020F0502020204030204" pitchFamily="34" charset="0"/>
              </a:rPr>
              <a:t>various elements included</a:t>
            </a:r>
            <a:r>
              <a:rPr sz="3400" dirty="0" smtClean="0">
                <a:solidFill>
                  <a:srgbClr val="7F7F7F"/>
                </a:solidFill>
                <a:latin typeface="Calibri" pitchFamily="34" charset="0"/>
                <a:cs typeface="Calibri" panose="020F0502020204030204" pitchFamily="34" charset="0"/>
              </a:rPr>
              <a:t> </a:t>
            </a:r>
            <a:r>
              <a:rPr sz="3400" dirty="0">
                <a:solidFill>
                  <a:srgbClr val="7F7F7F"/>
                </a:solidFill>
                <a:latin typeface="Calibri" pitchFamily="34" charset="0"/>
                <a:cs typeface="Calibri" panose="020F0502020204030204" pitchFamily="34" charset="0"/>
              </a:rPr>
              <a:t>in this </a:t>
            </a:r>
            <a:r>
              <a:rPr lang="en-US" sz="3400" dirty="0" smtClean="0">
                <a:solidFill>
                  <a:srgbClr val="7F7F7F"/>
                </a:solidFill>
                <a:latin typeface="Calibri" pitchFamily="34" charset="0"/>
                <a:cs typeface="Calibri" panose="020F0502020204030204" pitchFamily="34" charset="0"/>
              </a:rPr>
              <a:t>poster are ones</a:t>
            </a:r>
            <a:r>
              <a:rPr lang="en-US" sz="3400" baseline="0" dirty="0" smtClean="0">
                <a:solidFill>
                  <a:srgbClr val="7F7F7F"/>
                </a:solidFill>
                <a:latin typeface="Calibri" pitchFamily="34" charset="0"/>
                <a:cs typeface="Calibri" panose="020F0502020204030204" pitchFamily="34" charset="0"/>
              </a:rPr>
              <a:t> we often see in medical, research, and scientific posters.</a:t>
            </a:r>
            <a:r>
              <a:rPr sz="3400" dirty="0" smtClean="0">
                <a:solidFill>
                  <a:srgbClr val="7F7F7F"/>
                </a:solidFill>
                <a:latin typeface="Calibri" pitchFamily="34" charset="0"/>
                <a:cs typeface="Calibri" panose="020F0502020204030204" pitchFamily="34" charset="0"/>
              </a:rPr>
              <a:t> </a:t>
            </a:r>
            <a:r>
              <a:rPr lang="en-US" sz="3400" dirty="0" smtClean="0">
                <a:solidFill>
                  <a:srgbClr val="7F7F7F"/>
                </a:solidFill>
                <a:latin typeface="Calibri" pitchFamily="34" charset="0"/>
                <a:cs typeface="Calibri" panose="020F0502020204030204" pitchFamily="34" charset="0"/>
              </a:rPr>
              <a:t>Feel</a:t>
            </a:r>
            <a:r>
              <a:rPr lang="en-US" sz="3400" baseline="0" dirty="0" smtClean="0">
                <a:solidFill>
                  <a:srgbClr val="7F7F7F"/>
                </a:solidFill>
                <a:latin typeface="Calibri" pitchFamily="34" charset="0"/>
                <a:cs typeface="Calibri" panose="020F0502020204030204" pitchFamily="34" charset="0"/>
              </a:rPr>
              <a:t> free to edit, move,  add, and delete items, or change the layout to suit your needs. Always check with your conference organizer for specific requirements.</a:t>
            </a:r>
          </a:p>
          <a:p>
            <a:pPr lvl="0">
              <a:spcBef>
                <a:spcPts val="0"/>
              </a:spcBef>
              <a:spcAft>
                <a:spcPts val="1286"/>
              </a:spcAft>
            </a:pPr>
            <a:r>
              <a:rPr lang="en-US" sz="4800" dirty="0" smtClean="0">
                <a:solidFill>
                  <a:srgbClr val="7F7F7F"/>
                </a:solidFill>
                <a:latin typeface="Calibri" pitchFamily="34" charset="0"/>
                <a:cs typeface="Calibri" panose="020F0502020204030204" pitchFamily="34" charset="0"/>
              </a:rPr>
              <a:t>Image</a:t>
            </a:r>
            <a:r>
              <a:rPr lang="en-US" sz="4800" baseline="0" dirty="0" smtClean="0">
                <a:solidFill>
                  <a:srgbClr val="7F7F7F"/>
                </a:solidFill>
                <a:latin typeface="Calibri" pitchFamily="34" charset="0"/>
                <a:cs typeface="Calibri" panose="020F0502020204030204" pitchFamily="34" charset="0"/>
              </a:rPr>
              <a:t> Quality</a:t>
            </a:r>
            <a:r>
              <a:rPr lang="en-US" sz="4800" dirty="0" smtClean="0">
                <a:solidFill>
                  <a:srgbClr val="7F7F7F"/>
                </a:solidFill>
                <a:latin typeface="Calibri" pitchFamily="34" charset="0"/>
                <a:cs typeface="Calibri" panose="020F0502020204030204" pitchFamily="34" charset="0"/>
              </a:rPr>
              <a:t>:</a:t>
            </a:r>
          </a:p>
          <a:p>
            <a:pPr lvl="0">
              <a:spcBef>
                <a:spcPts val="0"/>
              </a:spcBef>
              <a:spcAft>
                <a:spcPts val="1286"/>
              </a:spcAft>
            </a:pPr>
            <a:r>
              <a:rPr lang="en-US" sz="3400" dirty="0" smtClean="0">
                <a:solidFill>
                  <a:srgbClr val="7F7F7F"/>
                </a:solidFill>
                <a:latin typeface="Calibri" pitchFamily="34" charset="0"/>
                <a:cs typeface="Calibri" panose="020F0502020204030204" pitchFamily="34" charset="0"/>
              </a:rPr>
              <a:t>You can place digital photos or logo art in your poster file by selecting the </a:t>
            </a:r>
            <a:r>
              <a:rPr lang="en-US" sz="3400" b="1" dirty="0" smtClean="0">
                <a:solidFill>
                  <a:srgbClr val="7F7F7F"/>
                </a:solidFill>
                <a:latin typeface="Calibri" pitchFamily="34" charset="0"/>
                <a:cs typeface="Calibri" panose="020F0502020204030204" pitchFamily="34" charset="0"/>
              </a:rPr>
              <a:t>Insert, Picture</a:t>
            </a:r>
            <a:r>
              <a:rPr lang="en-US" sz="3400" dirty="0" smtClean="0">
                <a:solidFill>
                  <a:srgbClr val="7F7F7F"/>
                </a:solidFill>
                <a:latin typeface="Calibri" pitchFamily="34" charset="0"/>
                <a:cs typeface="Calibri" panose="020F0502020204030204" pitchFamily="34" charset="0"/>
              </a:rPr>
              <a:t> command, or by using standard copy &amp; paste. For best results, all graphic elements should be at least </a:t>
            </a:r>
            <a:r>
              <a:rPr lang="en-US" sz="3400" b="1" dirty="0" smtClean="0">
                <a:solidFill>
                  <a:srgbClr val="7F7F7F"/>
                </a:solidFill>
                <a:latin typeface="Calibri" pitchFamily="34" charset="0"/>
                <a:cs typeface="Calibri" panose="020F0502020204030204" pitchFamily="34" charset="0"/>
              </a:rPr>
              <a:t>150-200 pixels per inch in their final printed size</a:t>
            </a:r>
            <a:r>
              <a:rPr lang="en-US" sz="3400" dirty="0" smtClean="0">
                <a:solidFill>
                  <a:srgbClr val="7F7F7F"/>
                </a:solidFill>
                <a:latin typeface="Calibri" pitchFamily="34" charset="0"/>
                <a:cs typeface="Calibri" panose="020F0502020204030204" pitchFamily="34" charset="0"/>
              </a:rPr>
              <a:t>. For instance, a 1600 x 1200 pixel</a:t>
            </a:r>
            <a:r>
              <a:rPr lang="en-US" sz="3400" baseline="0" dirty="0" smtClean="0">
                <a:solidFill>
                  <a:srgbClr val="7F7F7F"/>
                </a:solidFill>
                <a:latin typeface="Calibri" pitchFamily="34" charset="0"/>
                <a:cs typeface="Calibri" panose="020F0502020204030204" pitchFamily="34" charset="0"/>
              </a:rPr>
              <a:t> photo will usually look fine up to </a:t>
            </a:r>
            <a:r>
              <a:rPr lang="en-US" sz="3400" dirty="0" smtClean="0">
                <a:solidFill>
                  <a:srgbClr val="7F7F7F"/>
                </a:solidFill>
                <a:latin typeface="Calibri" pitchFamily="34" charset="0"/>
                <a:cs typeface="Calibri" panose="020F0502020204030204" pitchFamily="34" charset="0"/>
              </a:rPr>
              <a:t>8“-10” wide on your printed poster.</a:t>
            </a:r>
          </a:p>
          <a:p>
            <a:pPr lvl="0">
              <a:spcBef>
                <a:spcPts val="0"/>
              </a:spcBef>
              <a:spcAft>
                <a:spcPts val="1286"/>
              </a:spcAft>
            </a:pPr>
            <a:r>
              <a:rPr lang="en-US" sz="3400" dirty="0" smtClean="0">
                <a:solidFill>
                  <a:srgbClr val="7F7F7F"/>
                </a:solidFill>
                <a:latin typeface="Calibri" pitchFamily="34" charset="0"/>
                <a:cs typeface="Calibri" panose="020F0502020204030204" pitchFamily="34" charset="0"/>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p>
          <a:p>
            <a:pPr lvl="0">
              <a:spcBef>
                <a:spcPts val="0"/>
              </a:spcBef>
              <a:spcAft>
                <a:spcPts val="1286"/>
              </a:spcAft>
            </a:pPr>
            <a:r>
              <a:rPr lang="en-US" sz="3400" dirty="0" smtClean="0">
                <a:solidFill>
                  <a:srgbClr val="7F7F7F"/>
                </a:solidFill>
                <a:latin typeface="Calibri" pitchFamily="34" charset="0"/>
                <a:cs typeface="Calibri" panose="020F0502020204030204" pitchFamily="34" charset="0"/>
              </a:rPr>
              <a:t>Please note that graphics from websites (such as the logo on your hospital's or university's home page) will only be 72dpi and not suitable for printing.</a:t>
            </a:r>
          </a:p>
          <a:p>
            <a:pPr lvl="0" algn="ctr">
              <a:spcBef>
                <a:spcPts val="0"/>
              </a:spcBef>
              <a:spcAft>
                <a:spcPts val="1286"/>
              </a:spcAft>
            </a:pPr>
            <a:r>
              <a:rPr lang="en-US" sz="2400" dirty="0" smtClean="0">
                <a:solidFill>
                  <a:srgbClr val="7F7F7F"/>
                </a:solidFill>
                <a:latin typeface="Calibri" pitchFamily="34" charset="0"/>
                <a:cs typeface="Calibri" panose="020F0502020204030204" pitchFamily="34" charset="0"/>
              </a:rPr>
              <a:t/>
            </a:r>
            <a:br>
              <a:rPr lang="en-US" sz="2400" dirty="0" smtClean="0">
                <a:solidFill>
                  <a:srgbClr val="7F7F7F"/>
                </a:solidFill>
                <a:latin typeface="Calibri" pitchFamily="34" charset="0"/>
                <a:cs typeface="Calibri" panose="020F0502020204030204" pitchFamily="34" charset="0"/>
              </a:rPr>
            </a:br>
            <a:r>
              <a:rPr lang="en-US" sz="2400" dirty="0" smtClean="0">
                <a:solidFill>
                  <a:srgbClr val="7F7F7F"/>
                </a:solidFill>
                <a:latin typeface="Calibri" pitchFamily="34" charset="0"/>
                <a:cs typeface="Calibri" panose="020F0502020204030204" pitchFamily="34" charset="0"/>
              </a:rPr>
              <a:t>[This sidebar area does not print.]</a:t>
            </a:r>
          </a:p>
        </p:txBody>
      </p:sp>
      <p:grpSp>
        <p:nvGrpSpPr>
          <p:cNvPr id="12" name="Group 11"/>
          <p:cNvGrpSpPr/>
          <p:nvPr userDrawn="1"/>
        </p:nvGrpSpPr>
        <p:grpSpPr>
          <a:xfrm>
            <a:off x="33467040" y="0"/>
            <a:ext cx="7132320" cy="21945600"/>
            <a:chOff x="33832800" y="0"/>
            <a:chExt cx="12801600" cy="43891200"/>
          </a:xfrm>
        </p:grpSpPr>
        <p:sp>
          <p:nvSpPr>
            <p:cNvPr id="13" name="Instructions"/>
            <p:cNvSpPr/>
            <p:nvPr userDrawn="1"/>
          </p:nvSpPr>
          <p:spPr>
            <a:xfrm>
              <a:off x="33832800" y="0"/>
              <a:ext cx="12801600" cy="43891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28600" tIns="228600" rIns="228600" bIns="228600"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286"/>
                </a:spcAft>
              </a:pPr>
              <a:r>
                <a:rPr lang="en-US" sz="4800" dirty="0" smtClean="0">
                  <a:solidFill>
                    <a:schemeClr val="bg1">
                      <a:lumMod val="50000"/>
                    </a:schemeClr>
                  </a:solidFill>
                  <a:latin typeface="Calibri" pitchFamily="34" charset="0"/>
                  <a:cs typeface="Calibri" panose="020F0502020204030204" pitchFamily="34" charset="0"/>
                </a:rPr>
                <a:t>Change</a:t>
              </a:r>
              <a:r>
                <a:rPr lang="en-US" sz="4800" baseline="0" dirty="0" smtClean="0">
                  <a:solidFill>
                    <a:schemeClr val="bg1">
                      <a:lumMod val="50000"/>
                    </a:schemeClr>
                  </a:solidFill>
                  <a:latin typeface="Calibri" pitchFamily="34" charset="0"/>
                  <a:cs typeface="Calibri" panose="020F0502020204030204" pitchFamily="34" charset="0"/>
                </a:rPr>
                <a:t> Color Theme</a:t>
              </a:r>
              <a:r>
                <a:rPr lang="en-US" sz="4800" dirty="0" smtClean="0">
                  <a:solidFill>
                    <a:schemeClr val="bg1">
                      <a:lumMod val="50000"/>
                    </a:schemeClr>
                  </a:solidFill>
                  <a:latin typeface="Calibri" pitchFamily="34" charset="0"/>
                  <a:cs typeface="Calibri" panose="020F0502020204030204" pitchFamily="34" charset="0"/>
                </a:rPr>
                <a:t>:</a:t>
              </a:r>
              <a:endParaRPr sz="480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r>
                <a:rPr lang="en-US" sz="3400" dirty="0" smtClean="0">
                  <a:solidFill>
                    <a:schemeClr val="bg1">
                      <a:lumMod val="50000"/>
                    </a:schemeClr>
                  </a:solidFill>
                  <a:latin typeface="Calibri" pitchFamily="34" charset="0"/>
                  <a:cs typeface="Calibri" panose="020F0502020204030204" pitchFamily="34" charset="0"/>
                </a:rPr>
                <a:t>This template is designed to use the built-in color themes in</a:t>
              </a:r>
              <a:r>
                <a:rPr lang="en-US" sz="3400" baseline="0" dirty="0" smtClean="0">
                  <a:solidFill>
                    <a:schemeClr val="bg1">
                      <a:lumMod val="50000"/>
                    </a:schemeClr>
                  </a:solidFill>
                  <a:latin typeface="Calibri" pitchFamily="34" charset="0"/>
                  <a:cs typeface="Calibri" panose="020F0502020204030204" pitchFamily="34" charset="0"/>
                </a:rPr>
                <a:t> the newer versions of PowerPoint.</a:t>
              </a:r>
            </a:p>
            <a:p>
              <a:pPr lvl="0">
                <a:spcBef>
                  <a:spcPts val="0"/>
                </a:spcBef>
                <a:spcAft>
                  <a:spcPts val="1286"/>
                </a:spcAft>
              </a:pPr>
              <a:r>
                <a:rPr lang="en-US" sz="3400" baseline="0" dirty="0" smtClean="0">
                  <a:solidFill>
                    <a:schemeClr val="bg1">
                      <a:lumMod val="50000"/>
                    </a:schemeClr>
                  </a:solidFill>
                  <a:latin typeface="Calibri" pitchFamily="34" charset="0"/>
                  <a:cs typeface="Calibri" panose="020F0502020204030204" pitchFamily="34" charset="0"/>
                </a:rPr>
                <a:t>To change the color theme, select the </a:t>
              </a:r>
              <a:r>
                <a:rPr lang="en-US" sz="3400" b="1" baseline="0" dirty="0" smtClean="0">
                  <a:solidFill>
                    <a:schemeClr val="bg1">
                      <a:lumMod val="50000"/>
                    </a:schemeClr>
                  </a:solidFill>
                  <a:latin typeface="Calibri" pitchFamily="34" charset="0"/>
                  <a:cs typeface="Calibri" panose="020F0502020204030204" pitchFamily="34" charset="0"/>
                </a:rPr>
                <a:t>Design</a:t>
              </a:r>
              <a:r>
                <a:rPr lang="en-US" sz="3400" baseline="0" dirty="0" smtClean="0">
                  <a:solidFill>
                    <a:schemeClr val="bg1">
                      <a:lumMod val="50000"/>
                    </a:schemeClr>
                  </a:solidFill>
                  <a:latin typeface="Calibri" pitchFamily="34" charset="0"/>
                  <a:cs typeface="Calibri" panose="020F0502020204030204" pitchFamily="34" charset="0"/>
                </a:rPr>
                <a:t> tab, then select the </a:t>
              </a:r>
              <a:r>
                <a:rPr lang="en-US" sz="3400" b="1" baseline="0" dirty="0" smtClean="0">
                  <a:solidFill>
                    <a:schemeClr val="bg1">
                      <a:lumMod val="50000"/>
                    </a:schemeClr>
                  </a:solidFill>
                  <a:latin typeface="Calibri" pitchFamily="34" charset="0"/>
                  <a:cs typeface="Calibri" panose="020F0502020204030204" pitchFamily="34" charset="0"/>
                </a:rPr>
                <a:t>Colors</a:t>
              </a:r>
              <a:r>
                <a:rPr lang="en-US" sz="3400" baseline="0" dirty="0" smtClean="0">
                  <a:solidFill>
                    <a:schemeClr val="bg1">
                      <a:lumMod val="50000"/>
                    </a:schemeClr>
                  </a:solidFill>
                  <a:latin typeface="Calibri" pitchFamily="34" charset="0"/>
                  <a:cs typeface="Calibri" panose="020F0502020204030204" pitchFamily="34" charset="0"/>
                </a:rPr>
                <a:t> drop-down list.</a:t>
              </a:r>
            </a:p>
            <a:p>
              <a:pPr lvl="0">
                <a:spcBef>
                  <a:spcPts val="0"/>
                </a:spcBef>
                <a:spcAft>
                  <a:spcPts val="1286"/>
                </a:spcAft>
              </a:pPr>
              <a:endParaRPr lang="en-US" sz="48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4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4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4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4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4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4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4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r>
                <a:rPr lang="en-US" sz="3400" baseline="0" dirty="0" smtClean="0">
                  <a:solidFill>
                    <a:schemeClr val="bg1">
                      <a:lumMod val="50000"/>
                    </a:schemeClr>
                  </a:solidFill>
                  <a:latin typeface="Calibri" pitchFamily="34" charset="0"/>
                  <a:cs typeface="Calibri" panose="020F0502020204030204" pitchFamily="34" charset="0"/>
                </a:rPr>
                <a:t>The default color theme for this template is “Office”, so you can always return to that after trying some of the alternatives.</a:t>
              </a:r>
            </a:p>
            <a:p>
              <a:pPr lvl="0">
                <a:spcBef>
                  <a:spcPts val="0"/>
                </a:spcBef>
                <a:spcAft>
                  <a:spcPts val="1286"/>
                </a:spcAft>
              </a:pPr>
              <a:r>
                <a:rPr lang="en-US" sz="4800" dirty="0" smtClean="0">
                  <a:solidFill>
                    <a:schemeClr val="bg1">
                      <a:lumMod val="50000"/>
                    </a:schemeClr>
                  </a:solidFill>
                  <a:latin typeface="Calibri" pitchFamily="34" charset="0"/>
                  <a:cs typeface="Calibri" panose="020F0502020204030204" pitchFamily="34" charset="0"/>
                </a:rPr>
                <a:t>Printing Your Poster:</a:t>
              </a:r>
            </a:p>
            <a:p>
              <a:pPr lvl="0">
                <a:spcBef>
                  <a:spcPts val="0"/>
                </a:spcBef>
                <a:spcAft>
                  <a:spcPts val="1286"/>
                </a:spcAft>
              </a:pPr>
              <a:r>
                <a:rPr lang="en-US" sz="3400" dirty="0" smtClean="0">
                  <a:solidFill>
                    <a:schemeClr val="bg1">
                      <a:lumMod val="50000"/>
                    </a:schemeClr>
                  </a:solidFill>
                  <a:latin typeface="Calibri" pitchFamily="34" charset="0"/>
                  <a:cs typeface="Calibri" panose="020F0502020204030204" pitchFamily="34" charset="0"/>
                </a:rPr>
                <a:t>Once your poster file is ready, visit</a:t>
              </a:r>
              <a:r>
                <a:rPr lang="en-US" sz="3400" baseline="0" dirty="0" smtClean="0">
                  <a:solidFill>
                    <a:schemeClr val="bg1">
                      <a:lumMod val="50000"/>
                    </a:schemeClr>
                  </a:solidFill>
                  <a:latin typeface="Calibri" pitchFamily="34" charset="0"/>
                  <a:cs typeface="Calibri" panose="020F0502020204030204" pitchFamily="34" charset="0"/>
                </a:rPr>
                <a:t> </a:t>
              </a:r>
              <a:r>
                <a:rPr lang="en-US" sz="3400" b="1" baseline="0" dirty="0" smtClean="0">
                  <a:solidFill>
                    <a:schemeClr val="bg1">
                      <a:lumMod val="50000"/>
                    </a:schemeClr>
                  </a:solidFill>
                  <a:latin typeface="Calibri" pitchFamily="34" charset="0"/>
                  <a:cs typeface="Calibri" panose="020F0502020204030204" pitchFamily="34" charset="0"/>
                </a:rPr>
                <a:t>www.genigraphics.com</a:t>
              </a:r>
              <a:r>
                <a:rPr lang="en-US" sz="3400" baseline="0" dirty="0" smtClean="0">
                  <a:solidFill>
                    <a:schemeClr val="bg1">
                      <a:lumMod val="50000"/>
                    </a:schemeClr>
                  </a:solidFill>
                  <a:latin typeface="Calibri" pitchFamily="34" charset="0"/>
                  <a:cs typeface="Calibri" panose="020F0502020204030204" pitchFamily="34" charset="0"/>
                </a:rPr>
                <a:t> to order a high-quality, affordable poster print. Every order receives a free design review and we can deliver as fast as next business day within the US and Canada. </a:t>
              </a:r>
            </a:p>
            <a:p>
              <a:pPr lvl="0">
                <a:spcBef>
                  <a:spcPts val="0"/>
                </a:spcBef>
                <a:spcAft>
                  <a:spcPts val="1286"/>
                </a:spcAft>
              </a:pPr>
              <a:r>
                <a:rPr lang="en-US" sz="3400" baseline="0" dirty="0" smtClean="0">
                  <a:solidFill>
                    <a:schemeClr val="bg1">
                      <a:lumMod val="50000"/>
                    </a:schemeClr>
                  </a:solidFill>
                  <a:latin typeface="Calibri" pitchFamily="34" charset="0"/>
                  <a:cs typeface="Calibri" panose="020F0502020204030204" pitchFamily="34" charset="0"/>
                </a:rPr>
                <a:t>Genigraphics® has been producing output from PowerPoint® longer than anyone in the industry; dating back to when we helped Microsoft® design the PowerPoint® software. </a:t>
              </a:r>
            </a:p>
            <a:p>
              <a:pPr lvl="0">
                <a:spcBef>
                  <a:spcPts val="0"/>
                </a:spcBef>
                <a:spcAft>
                  <a:spcPts val="0"/>
                </a:spcAft>
              </a:pPr>
              <a:endParaRPr lang="en-US" sz="3400" baseline="0" dirty="0" smtClean="0">
                <a:solidFill>
                  <a:schemeClr val="bg1">
                    <a:lumMod val="50000"/>
                  </a:schemeClr>
                </a:solidFill>
                <a:latin typeface="Calibri" pitchFamily="34" charset="0"/>
                <a:cs typeface="Calibri" panose="020F0502020204030204" pitchFamily="34" charset="0"/>
              </a:endParaRPr>
            </a:p>
            <a:p>
              <a:pPr lvl="0" algn="ctr">
                <a:spcBef>
                  <a:spcPts val="0"/>
                </a:spcBef>
                <a:spcAft>
                  <a:spcPts val="0"/>
                </a:spcAft>
              </a:pPr>
              <a:r>
                <a:rPr lang="en-US" sz="3400" baseline="0" dirty="0" smtClean="0">
                  <a:solidFill>
                    <a:schemeClr val="bg1">
                      <a:lumMod val="50000"/>
                    </a:schemeClr>
                  </a:solidFill>
                  <a:latin typeface="Calibri" pitchFamily="34" charset="0"/>
                  <a:cs typeface="Calibri" panose="020F0502020204030204" pitchFamily="34" charset="0"/>
                </a:rPr>
                <a:t>US and Canada:  1-800-790-4001</a:t>
              </a:r>
              <a:br>
                <a:rPr lang="en-US" sz="3400" baseline="0" dirty="0" smtClean="0">
                  <a:solidFill>
                    <a:schemeClr val="bg1">
                      <a:lumMod val="50000"/>
                    </a:schemeClr>
                  </a:solidFill>
                  <a:latin typeface="Calibri" pitchFamily="34" charset="0"/>
                  <a:cs typeface="Calibri" panose="020F0502020204030204" pitchFamily="34" charset="0"/>
                </a:rPr>
              </a:br>
              <a:r>
                <a:rPr lang="en-US" sz="3400" baseline="0" dirty="0" smtClean="0">
                  <a:solidFill>
                    <a:schemeClr val="bg1">
                      <a:lumMod val="50000"/>
                    </a:schemeClr>
                  </a:solidFill>
                  <a:latin typeface="Calibri" pitchFamily="34" charset="0"/>
                  <a:cs typeface="Calibri" panose="020F0502020204030204" pitchFamily="34" charset="0"/>
                </a:rPr>
                <a:t>Email: info@genigraphics.com</a:t>
              </a:r>
            </a:p>
            <a:p>
              <a:pPr lvl="0" algn="ctr">
                <a:spcBef>
                  <a:spcPts val="0"/>
                </a:spcBef>
                <a:spcAft>
                  <a:spcPts val="0"/>
                </a:spcAft>
              </a:pPr>
              <a:r>
                <a:rPr lang="en-US" sz="2400" dirty="0" smtClean="0">
                  <a:solidFill>
                    <a:schemeClr val="bg1">
                      <a:lumMod val="50000"/>
                    </a:schemeClr>
                  </a:solidFill>
                  <a:latin typeface="Calibri" pitchFamily="34" charset="0"/>
                  <a:cs typeface="Calibri" panose="020F0502020204030204" pitchFamily="34" charset="0"/>
                </a:rPr>
                <a:t/>
              </a:r>
              <a:br>
                <a:rPr lang="en-US" sz="2400" dirty="0" smtClean="0">
                  <a:solidFill>
                    <a:schemeClr val="bg1">
                      <a:lumMod val="50000"/>
                    </a:schemeClr>
                  </a:solidFill>
                  <a:latin typeface="Calibri" pitchFamily="34" charset="0"/>
                  <a:cs typeface="Calibri" panose="020F0502020204030204" pitchFamily="34" charset="0"/>
                </a:rPr>
              </a:br>
              <a:r>
                <a:rPr lang="en-US" sz="2400" dirty="0" smtClean="0">
                  <a:solidFill>
                    <a:schemeClr val="bg1">
                      <a:lumMod val="50000"/>
                    </a:schemeClr>
                  </a:solidFill>
                  <a:latin typeface="Calibri" pitchFamily="34" charset="0"/>
                  <a:cs typeface="Calibri" panose="020F0502020204030204" pitchFamily="34" charset="0"/>
                </a:rPr>
                <a:t>[This sidebar area does not print.]</a:t>
              </a:r>
            </a:p>
          </p:txBody>
        </p:sp>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81342" y="9260274"/>
              <a:ext cx="11904515" cy="10246926"/>
            </a:xfrm>
            <a:prstGeom prst="rect">
              <a:avLst/>
            </a:prstGeom>
          </p:spPr>
        </p:pic>
      </p:grpSp>
      <p:pic>
        <p:nvPicPr>
          <p:cNvPr id="2" name="Picture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7508201" y="21677950"/>
            <a:ext cx="5297436" cy="185930"/>
          </a:xfrm>
          <a:prstGeom prst="rect">
            <a:avLst/>
          </a:prstGeom>
        </p:spPr>
      </p:pic>
    </p:spTree>
    <p:extLst>
      <p:ext uri="{BB962C8B-B14F-4D97-AF65-F5344CB8AC3E}">
        <p14:creationId xmlns:p14="http://schemas.microsoft.com/office/powerpoint/2010/main" val="3812944807"/>
      </p:ext>
    </p:extLst>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85D6BDF-9D0E-4E2B-85B8-D8F4790360C9}" type="datetimeFigureOut">
              <a:rPr lang="en-US" smtClean="0"/>
              <a:t>6/11/18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2931665100"/>
      </p:ext>
    </p:extLst>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45920" y="878842"/>
            <a:ext cx="29626560" cy="3657600"/>
          </a:xfrm>
          <a:prstGeom prst="rect">
            <a:avLst/>
          </a:prstGeom>
        </p:spPr>
        <p:txBody>
          <a:bodyPr vert="horz" lIns="234828" tIns="117412" rIns="234828" bIns="117412"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1645920" y="5120654"/>
            <a:ext cx="29626560" cy="14483082"/>
          </a:xfrm>
          <a:prstGeom prst="rect">
            <a:avLst/>
          </a:prstGeom>
        </p:spPr>
        <p:txBody>
          <a:bodyPr vert="horz" lIns="234828" tIns="117412" rIns="234828" bIns="117412"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1645920" y="20340331"/>
            <a:ext cx="7680960" cy="1168400"/>
          </a:xfrm>
          <a:prstGeom prst="rect">
            <a:avLst/>
          </a:prstGeom>
        </p:spPr>
        <p:txBody>
          <a:bodyPr vert="horz" lIns="234828" tIns="117412" rIns="234828" bIns="117412" rtlCol="0" anchor="ctr"/>
          <a:lstStyle>
            <a:lvl1pPr algn="l">
              <a:defRPr sz="3100">
                <a:solidFill>
                  <a:schemeClr val="tx1">
                    <a:tint val="75000"/>
                  </a:schemeClr>
                </a:solidFill>
              </a:defRPr>
            </a:lvl1pPr>
          </a:lstStyle>
          <a:p>
            <a:fld id="{985D6BDF-9D0E-4E2B-85B8-D8F4790360C9}" type="datetimeFigureOut">
              <a:rPr lang="en-US" smtClean="0"/>
              <a:t>6/11/18</a:t>
            </a:fld>
            <a:endParaRPr lang="en-US" dirty="0"/>
          </a:p>
        </p:txBody>
      </p:sp>
      <p:sp>
        <p:nvSpPr>
          <p:cNvPr id="5" name="Footer Placeholder 4"/>
          <p:cNvSpPr>
            <a:spLocks noGrp="1"/>
          </p:cNvSpPr>
          <p:nvPr>
            <p:ph type="ftr" sz="quarter" idx="3"/>
          </p:nvPr>
        </p:nvSpPr>
        <p:spPr>
          <a:xfrm>
            <a:off x="11247120" y="20340331"/>
            <a:ext cx="10424160" cy="1168400"/>
          </a:xfrm>
          <a:prstGeom prst="rect">
            <a:avLst/>
          </a:prstGeom>
        </p:spPr>
        <p:txBody>
          <a:bodyPr vert="horz" lIns="234828" tIns="117412" rIns="234828" bIns="117412" rtlCol="0" anchor="ctr"/>
          <a:lstStyle>
            <a:lvl1pPr algn="ctr">
              <a:defRPr sz="31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23591520" y="20340331"/>
            <a:ext cx="7680960" cy="1168400"/>
          </a:xfrm>
          <a:prstGeom prst="rect">
            <a:avLst/>
          </a:prstGeom>
        </p:spPr>
        <p:txBody>
          <a:bodyPr vert="horz" lIns="234828" tIns="117412" rIns="234828" bIns="117412" rtlCol="0" anchor="ctr"/>
          <a:lstStyle>
            <a:lvl1pPr algn="r">
              <a:defRPr sz="3100">
                <a:solidFill>
                  <a:schemeClr val="tx1">
                    <a:tint val="75000"/>
                  </a:schemeClr>
                </a:solidFill>
              </a:defRPr>
            </a:lvl1pPr>
          </a:lstStyle>
          <a:p>
            <a:fld id="{FBB075EA-769C-4ECD-B48E-D6FCDC24F876}" type="slidenum">
              <a:rPr lang="en-US" smtClean="0"/>
              <a:t>‹#›</a:t>
            </a:fld>
            <a:endParaRPr lang="en-US" dirty="0"/>
          </a:p>
        </p:txBody>
      </p:sp>
    </p:spTree>
    <p:extLst>
      <p:ext uri="{BB962C8B-B14F-4D97-AF65-F5344CB8AC3E}">
        <p14:creationId xmlns:p14="http://schemas.microsoft.com/office/powerpoint/2010/main" val="72322184"/>
      </p:ext>
    </p:extLst>
  </p:cSld>
  <p:clrMap bg1="lt1" tx1="dk1" bg2="lt2" tx2="dk2" accent1="accent1" accent2="accent2" accent3="accent3" accent4="accent4" accent5="accent5" accent6="accent6" hlink="hlink" folHlink="folHlink"/>
  <p:sldLayoutIdLst>
    <p:sldLayoutId id="2147483649" r:id="rId1"/>
    <p:sldLayoutId id="2147483650" r:id="rId2"/>
  </p:sldLayoutIdLst>
  <p:timing>
    <p:tnLst>
      <p:par>
        <p:cTn xmlns:p14="http://schemas.microsoft.com/office/powerpoint/2010/main" id="1" dur="indefinite" restart="never" nodeType="tmRoot"/>
      </p:par>
    </p:tnLst>
  </p:timing>
  <p:txStyles>
    <p:titleStyle>
      <a:lvl1pPr algn="ctr" defTabSz="2348262" rtl="0" eaLnBrk="1" latinLnBrk="0" hangingPunct="1">
        <a:spcBef>
          <a:spcPct val="0"/>
        </a:spcBef>
        <a:buNone/>
        <a:defRPr sz="4100" kern="1200">
          <a:solidFill>
            <a:schemeClr val="tx1"/>
          </a:solidFill>
          <a:latin typeface="+mj-lt"/>
          <a:ea typeface="+mj-ea"/>
          <a:cs typeface="+mj-cs"/>
        </a:defRPr>
      </a:lvl1pPr>
    </p:titleStyle>
    <p:bodyStyle>
      <a:lvl1pPr marL="244610" indent="-244610" algn="l" defTabSz="2348262" rtl="0" eaLnBrk="1" latinLnBrk="0" hangingPunct="1">
        <a:spcBef>
          <a:spcPct val="20000"/>
        </a:spcBef>
        <a:buFont typeface="Arial" pitchFamily="34" charset="0"/>
        <a:buChar char="•"/>
        <a:defRPr sz="2100" kern="1200">
          <a:solidFill>
            <a:schemeClr val="tx1"/>
          </a:solidFill>
          <a:latin typeface="+mn-lt"/>
          <a:ea typeface="+mn-ea"/>
          <a:cs typeface="+mn-cs"/>
        </a:defRPr>
      </a:lvl1pPr>
      <a:lvl2pPr marL="489220" indent="-244610" algn="l" defTabSz="2348262" rtl="0" eaLnBrk="1" latinLnBrk="0" hangingPunct="1">
        <a:spcBef>
          <a:spcPct val="20000"/>
        </a:spcBef>
        <a:buFont typeface="Arial" pitchFamily="34" charset="0"/>
        <a:buChar char="–"/>
        <a:defRPr sz="2100" kern="1200">
          <a:solidFill>
            <a:schemeClr val="tx1"/>
          </a:solidFill>
          <a:latin typeface="+mn-lt"/>
          <a:ea typeface="+mn-ea"/>
          <a:cs typeface="+mn-cs"/>
        </a:defRPr>
      </a:lvl2pPr>
      <a:lvl3pPr marL="733829" indent="-244610" algn="l" defTabSz="2348262" rtl="0" eaLnBrk="1" latinLnBrk="0" hangingPunct="1">
        <a:spcBef>
          <a:spcPct val="20000"/>
        </a:spcBef>
        <a:buFont typeface="Arial" pitchFamily="34" charset="0"/>
        <a:buChar char="•"/>
        <a:defRPr sz="2100" kern="1200">
          <a:solidFill>
            <a:schemeClr val="tx1"/>
          </a:solidFill>
          <a:latin typeface="+mn-lt"/>
          <a:ea typeface="+mn-ea"/>
          <a:cs typeface="+mn-cs"/>
        </a:defRPr>
      </a:lvl3pPr>
      <a:lvl4pPr marL="978446" indent="-244610" algn="l" defTabSz="2348262" rtl="0" eaLnBrk="1" latinLnBrk="0" hangingPunct="1">
        <a:spcBef>
          <a:spcPct val="20000"/>
        </a:spcBef>
        <a:buFont typeface="Arial" pitchFamily="34" charset="0"/>
        <a:buChar char="–"/>
        <a:defRPr sz="2100" kern="1200">
          <a:solidFill>
            <a:schemeClr val="tx1"/>
          </a:solidFill>
          <a:latin typeface="+mn-lt"/>
          <a:ea typeface="+mn-ea"/>
          <a:cs typeface="+mn-cs"/>
        </a:defRPr>
      </a:lvl4pPr>
      <a:lvl5pPr marL="1223056" indent="-244610" algn="l" defTabSz="2348262" rtl="0" eaLnBrk="1" latinLnBrk="0" hangingPunct="1">
        <a:spcBef>
          <a:spcPct val="20000"/>
        </a:spcBef>
        <a:buFont typeface="Arial" pitchFamily="34" charset="0"/>
        <a:buChar char="»"/>
        <a:defRPr sz="2100" kern="1200">
          <a:solidFill>
            <a:schemeClr val="tx1"/>
          </a:solidFill>
          <a:latin typeface="+mn-lt"/>
          <a:ea typeface="+mn-ea"/>
          <a:cs typeface="+mn-cs"/>
        </a:defRPr>
      </a:lvl5pPr>
      <a:lvl6pPr marL="6457724" indent="-587062" algn="l" defTabSz="2348262" rtl="0" eaLnBrk="1" latinLnBrk="0" hangingPunct="1">
        <a:spcBef>
          <a:spcPct val="20000"/>
        </a:spcBef>
        <a:buFont typeface="Arial" pitchFamily="34" charset="0"/>
        <a:buChar char="•"/>
        <a:defRPr sz="5100" kern="1200">
          <a:solidFill>
            <a:schemeClr val="tx1"/>
          </a:solidFill>
          <a:latin typeface="+mn-lt"/>
          <a:ea typeface="+mn-ea"/>
          <a:cs typeface="+mn-cs"/>
        </a:defRPr>
      </a:lvl6pPr>
      <a:lvl7pPr marL="7631858" indent="-587062" algn="l" defTabSz="2348262" rtl="0" eaLnBrk="1" latinLnBrk="0" hangingPunct="1">
        <a:spcBef>
          <a:spcPct val="20000"/>
        </a:spcBef>
        <a:buFont typeface="Arial" pitchFamily="34" charset="0"/>
        <a:buChar char="•"/>
        <a:defRPr sz="5100" kern="1200">
          <a:solidFill>
            <a:schemeClr val="tx1"/>
          </a:solidFill>
          <a:latin typeface="+mn-lt"/>
          <a:ea typeface="+mn-ea"/>
          <a:cs typeface="+mn-cs"/>
        </a:defRPr>
      </a:lvl7pPr>
      <a:lvl8pPr marL="8805986" indent="-587062" algn="l" defTabSz="2348262" rtl="0" eaLnBrk="1" latinLnBrk="0" hangingPunct="1">
        <a:spcBef>
          <a:spcPct val="20000"/>
        </a:spcBef>
        <a:buFont typeface="Arial" pitchFamily="34" charset="0"/>
        <a:buChar char="•"/>
        <a:defRPr sz="5100" kern="1200">
          <a:solidFill>
            <a:schemeClr val="tx1"/>
          </a:solidFill>
          <a:latin typeface="+mn-lt"/>
          <a:ea typeface="+mn-ea"/>
          <a:cs typeface="+mn-cs"/>
        </a:defRPr>
      </a:lvl8pPr>
      <a:lvl9pPr marL="9980117" indent="-587062" algn="l" defTabSz="2348262" rtl="0" eaLnBrk="1" latinLnBrk="0" hangingPunct="1">
        <a:spcBef>
          <a:spcPct val="20000"/>
        </a:spcBef>
        <a:buFont typeface="Arial" pitchFamily="34" charset="0"/>
        <a:buChar char="•"/>
        <a:defRPr sz="5100" kern="1200">
          <a:solidFill>
            <a:schemeClr val="tx1"/>
          </a:solidFill>
          <a:latin typeface="+mn-lt"/>
          <a:ea typeface="+mn-ea"/>
          <a:cs typeface="+mn-cs"/>
        </a:defRPr>
      </a:lvl9pPr>
    </p:bodyStyle>
    <p:otherStyle>
      <a:defPPr>
        <a:defRPr lang="en-US"/>
      </a:defPPr>
      <a:lvl1pPr marL="0" algn="l" defTabSz="2348262" rtl="0" eaLnBrk="1" latinLnBrk="0" hangingPunct="1">
        <a:defRPr sz="4500" kern="1200">
          <a:solidFill>
            <a:schemeClr val="tx1"/>
          </a:solidFill>
          <a:latin typeface="+mn-lt"/>
          <a:ea typeface="+mn-ea"/>
          <a:cs typeface="+mn-cs"/>
        </a:defRPr>
      </a:lvl1pPr>
      <a:lvl2pPr marL="1174128" algn="l" defTabSz="2348262" rtl="0" eaLnBrk="1" latinLnBrk="0" hangingPunct="1">
        <a:defRPr sz="4500" kern="1200">
          <a:solidFill>
            <a:schemeClr val="tx1"/>
          </a:solidFill>
          <a:latin typeface="+mn-lt"/>
          <a:ea typeface="+mn-ea"/>
          <a:cs typeface="+mn-cs"/>
        </a:defRPr>
      </a:lvl2pPr>
      <a:lvl3pPr marL="2348262" algn="l" defTabSz="2348262" rtl="0" eaLnBrk="1" latinLnBrk="0" hangingPunct="1">
        <a:defRPr sz="4500" kern="1200">
          <a:solidFill>
            <a:schemeClr val="tx1"/>
          </a:solidFill>
          <a:latin typeface="+mn-lt"/>
          <a:ea typeface="+mn-ea"/>
          <a:cs typeface="+mn-cs"/>
        </a:defRPr>
      </a:lvl3pPr>
      <a:lvl4pPr marL="3522400" algn="l" defTabSz="2348262" rtl="0" eaLnBrk="1" latinLnBrk="0" hangingPunct="1">
        <a:defRPr sz="4500" kern="1200">
          <a:solidFill>
            <a:schemeClr val="tx1"/>
          </a:solidFill>
          <a:latin typeface="+mn-lt"/>
          <a:ea typeface="+mn-ea"/>
          <a:cs typeface="+mn-cs"/>
        </a:defRPr>
      </a:lvl4pPr>
      <a:lvl5pPr marL="4696524" algn="l" defTabSz="2348262" rtl="0" eaLnBrk="1" latinLnBrk="0" hangingPunct="1">
        <a:defRPr sz="4500" kern="1200">
          <a:solidFill>
            <a:schemeClr val="tx1"/>
          </a:solidFill>
          <a:latin typeface="+mn-lt"/>
          <a:ea typeface="+mn-ea"/>
          <a:cs typeface="+mn-cs"/>
        </a:defRPr>
      </a:lvl5pPr>
      <a:lvl6pPr marL="5870658" algn="l" defTabSz="2348262" rtl="0" eaLnBrk="1" latinLnBrk="0" hangingPunct="1">
        <a:defRPr sz="4500" kern="1200">
          <a:solidFill>
            <a:schemeClr val="tx1"/>
          </a:solidFill>
          <a:latin typeface="+mn-lt"/>
          <a:ea typeface="+mn-ea"/>
          <a:cs typeface="+mn-cs"/>
        </a:defRPr>
      </a:lvl6pPr>
      <a:lvl7pPr marL="7044782" algn="l" defTabSz="2348262" rtl="0" eaLnBrk="1" latinLnBrk="0" hangingPunct="1">
        <a:defRPr sz="4500" kern="1200">
          <a:solidFill>
            <a:schemeClr val="tx1"/>
          </a:solidFill>
          <a:latin typeface="+mn-lt"/>
          <a:ea typeface="+mn-ea"/>
          <a:cs typeface="+mn-cs"/>
        </a:defRPr>
      </a:lvl7pPr>
      <a:lvl8pPr marL="8218920" algn="l" defTabSz="2348262" rtl="0" eaLnBrk="1" latinLnBrk="0" hangingPunct="1">
        <a:defRPr sz="4500" kern="1200">
          <a:solidFill>
            <a:schemeClr val="tx1"/>
          </a:solidFill>
          <a:latin typeface="+mn-lt"/>
          <a:ea typeface="+mn-ea"/>
          <a:cs typeface="+mn-cs"/>
        </a:defRPr>
      </a:lvl8pPr>
      <a:lvl9pPr marL="9393051" algn="l" defTabSz="2348262" rtl="0" eaLnBrk="1" latinLnBrk="0" hangingPunct="1">
        <a:defRPr sz="4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emf"/><Relationship Id="rId4" Type="http://schemas.openxmlformats.org/officeDocument/2006/relationships/image" Target="../media/image5.emf"/><Relationship Id="rId5" Type="http://schemas.openxmlformats.org/officeDocument/2006/relationships/image" Target="../media/image6.emf"/><Relationship Id="rId6" Type="http://schemas.openxmlformats.org/officeDocument/2006/relationships/image" Target="../media/image7.emf"/><Relationship Id="rId7" Type="http://schemas.openxmlformats.org/officeDocument/2006/relationships/image" Target="../media/image8.emf"/><Relationship Id="rId8" Type="http://schemas.openxmlformats.org/officeDocument/2006/relationships/image" Target="../media/image9.emf"/><Relationship Id="rId9" Type="http://schemas.openxmlformats.org/officeDocument/2006/relationships/image" Target="../media/image10.emf"/><Relationship Id="rId10" Type="http://schemas.openxmlformats.org/officeDocument/2006/relationships/image" Target="../media/image11.png"/><Relationship Id="rId1" Type="http://schemas.openxmlformats.org/officeDocument/2006/relationships/slideLayout" Target="../slideLayouts/slideLayout1.xml"/><Relationship Id="rId2" Type="http://schemas.openxmlformats.org/officeDocument/2006/relationships/image" Target="../media/image3.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22"/>
          <p:cNvSpPr txBox="1">
            <a:spLocks noChangeArrowheads="1"/>
          </p:cNvSpPr>
          <p:nvPr/>
        </p:nvSpPr>
        <p:spPr bwMode="auto">
          <a:xfrm>
            <a:off x="4114800" y="252"/>
            <a:ext cx="24688800" cy="197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7846" tIns="244610" rIns="97846" bIns="244610" anchor="ctr" anchorCtr="0">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4800" b="1" dirty="0">
                <a:solidFill>
                  <a:schemeClr val="accent3">
                    <a:lumMod val="20000"/>
                    <a:lumOff val="80000"/>
                  </a:schemeClr>
                </a:solidFill>
                <a:latin typeface="+mn-lt"/>
              </a:rPr>
              <a:t>Recent Tesla Model X </a:t>
            </a:r>
            <a:r>
              <a:rPr lang="en-US" sz="4800" b="1" dirty="0" err="1">
                <a:solidFill>
                  <a:schemeClr val="accent3">
                    <a:lumMod val="20000"/>
                    <a:lumOff val="80000"/>
                  </a:schemeClr>
                </a:solidFill>
                <a:latin typeface="+mn-lt"/>
              </a:rPr>
              <a:t>AutoPilot</a:t>
            </a:r>
            <a:r>
              <a:rPr lang="en-US" sz="4800" b="1" dirty="0">
                <a:solidFill>
                  <a:schemeClr val="accent3">
                    <a:lumMod val="20000"/>
                    <a:lumOff val="80000"/>
                  </a:schemeClr>
                </a:solidFill>
                <a:latin typeface="+mn-lt"/>
              </a:rPr>
              <a:t> Accident Analysis and Possible Solution via Traffic Sign Detection</a:t>
            </a:r>
            <a:endParaRPr lang="en-US" sz="4800" b="1" dirty="0">
              <a:solidFill>
                <a:schemeClr val="accent3">
                  <a:lumMod val="20000"/>
                  <a:lumOff val="80000"/>
                </a:schemeClr>
              </a:solidFill>
              <a:latin typeface="+mn-lt"/>
            </a:endParaRPr>
          </a:p>
        </p:txBody>
      </p:sp>
      <p:sp>
        <p:nvSpPr>
          <p:cNvPr id="5" name="Text Box 123"/>
          <p:cNvSpPr txBox="1">
            <a:spLocks noChangeArrowheads="1"/>
          </p:cNvSpPr>
          <p:nvPr/>
        </p:nvSpPr>
        <p:spPr bwMode="auto">
          <a:xfrm>
            <a:off x="4114800" y="1600201"/>
            <a:ext cx="24688800" cy="11430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7846" tIns="97846" rIns="97846" bIns="97846" anchor="ctr" anchorCtr="0"/>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2700" dirty="0" err="1">
                <a:solidFill>
                  <a:schemeClr val="accent3">
                    <a:lumMod val="20000"/>
                    <a:lumOff val="80000"/>
                  </a:schemeClr>
                </a:solidFill>
                <a:latin typeface="+mn-lt"/>
              </a:rPr>
              <a:t>Yufan</a:t>
            </a:r>
            <a:r>
              <a:rPr lang="en-US" sz="2700" dirty="0">
                <a:solidFill>
                  <a:schemeClr val="accent3">
                    <a:lumMod val="20000"/>
                    <a:lumOff val="80000"/>
                  </a:schemeClr>
                </a:solidFill>
                <a:latin typeface="+mn-lt"/>
              </a:rPr>
              <a:t> </a:t>
            </a:r>
            <a:r>
              <a:rPr lang="en-US" sz="2700" dirty="0" err="1">
                <a:solidFill>
                  <a:schemeClr val="accent3">
                    <a:lumMod val="20000"/>
                    <a:lumOff val="80000"/>
                  </a:schemeClr>
                </a:solidFill>
                <a:latin typeface="+mn-lt"/>
              </a:rPr>
              <a:t>Xue</a:t>
            </a:r>
          </a:p>
          <a:p>
            <a:pPr algn="ctr" eaLnBrk="1" hangingPunct="1"/>
            <a:r>
              <a:rPr lang="en-US" sz="2700" dirty="0">
                <a:solidFill>
                  <a:schemeClr val="accent3">
                    <a:lumMod val="20000"/>
                    <a:lumOff val="80000"/>
                  </a:schemeClr>
                </a:solidFill>
                <a:latin typeface="+mn-lt"/>
              </a:rPr>
              <a:t>Stanford University</a:t>
            </a:r>
            <a:endParaRPr lang="en-US" sz="2700" dirty="0">
              <a:solidFill>
                <a:schemeClr val="accent3">
                  <a:lumMod val="20000"/>
                  <a:lumOff val="80000"/>
                </a:schemeClr>
              </a:solidFill>
              <a:latin typeface="+mn-lt"/>
            </a:endParaRPr>
          </a:p>
        </p:txBody>
      </p:sp>
      <p:sp>
        <p:nvSpPr>
          <p:cNvPr id="10" name="Text Box 189"/>
          <p:cNvSpPr txBox="1">
            <a:spLocks noChangeArrowheads="1"/>
          </p:cNvSpPr>
          <p:nvPr/>
        </p:nvSpPr>
        <p:spPr bwMode="auto">
          <a:xfrm>
            <a:off x="1097280" y="3657605"/>
            <a:ext cx="9875520" cy="3429257"/>
          </a:xfrm>
          <a:prstGeom prst="rect">
            <a:avLst/>
          </a:prstGeom>
          <a:solidFill>
            <a:schemeClr val="bg1"/>
          </a:solidFill>
          <a:ln w="12700">
            <a:solidFill>
              <a:schemeClr val="accent1">
                <a:lumMod val="75000"/>
              </a:schemeClr>
            </a:solidFill>
          </a:ln>
          <a:effectLst/>
        </p:spPr>
        <p:txBody>
          <a:bodyPr lIns="97846" tIns="97846" rIns="97846" bIns="97846">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L="342559" indent="-342559" eaLnBrk="1" hangingPunct="1">
              <a:buFont typeface="Arial"/>
              <a:buChar char="•"/>
            </a:pPr>
            <a:r>
              <a:rPr lang="en-US" sz="2100" dirty="0">
                <a:latin typeface="Calibri" pitchFamily="34" charset="0"/>
              </a:rPr>
              <a:t>Tesla </a:t>
            </a:r>
            <a:r>
              <a:rPr lang="en-US" sz="2100" dirty="0">
                <a:latin typeface="Calibri" pitchFamily="34" charset="0"/>
              </a:rPr>
              <a:t>Autopilot is an advanced driver-assistance system feature offered by Tesla that has lane centering, adaptive cruise control, self-parking, ability to auto change lanes without requiring driver steering. Recent report shows a Tesla Model X was involved into a fatal crash while the autopilot mode was on</a:t>
            </a:r>
            <a:r>
              <a:rPr lang="en-US" sz="2100" dirty="0">
                <a:latin typeface="Calibri" pitchFamily="34" charset="0"/>
              </a:rPr>
              <a:t>.</a:t>
            </a:r>
          </a:p>
          <a:p>
            <a:pPr marL="342559" indent="-342559" eaLnBrk="1" hangingPunct="1">
              <a:buFont typeface="Arial"/>
              <a:buChar char="•"/>
            </a:pPr>
            <a:r>
              <a:rPr lang="en-US" sz="2100" dirty="0">
                <a:latin typeface="Calibri" pitchFamily="34" charset="0"/>
              </a:rPr>
              <a:t>we </a:t>
            </a:r>
            <a:r>
              <a:rPr lang="en-US" sz="2100" dirty="0">
                <a:latin typeface="Calibri" pitchFamily="34" charset="0"/>
              </a:rPr>
              <a:t>analysis the car accident and come up with a possible solution to avoid car crash by using traffic sign detection. To detect traffic sign, we implement Faster R-</a:t>
            </a:r>
            <a:r>
              <a:rPr lang="en-US" sz="2100" dirty="0">
                <a:latin typeface="Calibri" pitchFamily="34" charset="0"/>
              </a:rPr>
              <a:t>CNN </a:t>
            </a:r>
            <a:r>
              <a:rPr lang="en-US" sz="2100" dirty="0">
                <a:latin typeface="Calibri" pitchFamily="34" charset="0"/>
              </a:rPr>
              <a:t>and trained on </a:t>
            </a:r>
            <a:r>
              <a:rPr lang="en-US" sz="2100" dirty="0">
                <a:latin typeface="Calibri" pitchFamily="34" charset="0"/>
              </a:rPr>
              <a:t>GTSDB</a:t>
            </a:r>
            <a:r>
              <a:rPr lang="en-US" sz="2100" dirty="0">
                <a:latin typeface="Calibri" pitchFamily="34" charset="0"/>
              </a:rPr>
              <a:t> </a:t>
            </a:r>
            <a:r>
              <a:rPr lang="en-US" sz="2100" dirty="0">
                <a:latin typeface="Calibri" pitchFamily="34" charset="0"/>
              </a:rPr>
              <a:t>Dataset</a:t>
            </a:r>
            <a:r>
              <a:rPr lang="en-US" sz="2100" dirty="0">
                <a:latin typeface="Calibri" pitchFamily="34" charset="0"/>
              </a:rPr>
              <a:t>. The overall model is applied on the GTSDB benchmark and achieves 86.35%, 81.35% and 81.00% AUC (area under the precision-recall curve) for Prohibitory, Danger and Mandatory signs, respectively.</a:t>
            </a:r>
          </a:p>
          <a:p>
            <a:pPr eaLnBrk="1" hangingPunct="1"/>
            <a:endParaRPr lang="en-US" sz="2100" dirty="0">
              <a:latin typeface="Calibri" pitchFamily="34" charset="0"/>
            </a:endParaRPr>
          </a:p>
        </p:txBody>
      </p:sp>
      <p:sp>
        <p:nvSpPr>
          <p:cNvPr id="32" name="Rectangle 31"/>
          <p:cNvSpPr/>
          <p:nvPr/>
        </p:nvSpPr>
        <p:spPr>
          <a:xfrm>
            <a:off x="1097280" y="3200411"/>
            <a:ext cx="9875520" cy="4572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21" tIns="24459" rIns="48921" bIns="24459" rtlCol="0" anchor="ctr"/>
          <a:lstStyle/>
          <a:p>
            <a:pPr algn="ctr"/>
            <a:r>
              <a:rPr lang="en-US" sz="3100" b="1" dirty="0">
                <a:solidFill>
                  <a:schemeClr val="accent3">
                    <a:lumMod val="20000"/>
                    <a:lumOff val="80000"/>
                  </a:schemeClr>
                </a:solidFill>
              </a:rPr>
              <a:t>Background</a:t>
            </a:r>
            <a:endParaRPr lang="en-US" sz="3100" b="1" dirty="0">
              <a:solidFill>
                <a:schemeClr val="accent3">
                  <a:lumMod val="20000"/>
                  <a:lumOff val="80000"/>
                </a:schemeClr>
              </a:solidFill>
            </a:endParaRPr>
          </a:p>
        </p:txBody>
      </p:sp>
      <p:sp>
        <p:nvSpPr>
          <p:cNvPr id="15" name="Text Box 194"/>
          <p:cNvSpPr txBox="1">
            <a:spLocks noChangeArrowheads="1"/>
          </p:cNvSpPr>
          <p:nvPr/>
        </p:nvSpPr>
        <p:spPr bwMode="auto">
          <a:xfrm>
            <a:off x="21945600" y="3657600"/>
            <a:ext cx="9875520" cy="2548294"/>
          </a:xfrm>
          <a:prstGeom prst="rect">
            <a:avLst/>
          </a:prstGeom>
          <a:solidFill>
            <a:schemeClr val="bg1"/>
          </a:solidFill>
          <a:ln w="12700">
            <a:solidFill>
              <a:schemeClr val="accent1">
                <a:lumMod val="75000"/>
              </a:schemeClr>
            </a:solidFill>
          </a:ln>
          <a:effectLst/>
        </p:spPr>
        <p:txBody>
          <a:bodyPr lIns="97846" tIns="97846" rIns="97846" bIns="97846">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L="342559" indent="-342559" eaLnBrk="1" hangingPunct="1">
              <a:buFont typeface="Arial"/>
              <a:buChar char="•"/>
            </a:pPr>
            <a:r>
              <a:rPr lang="en-US" sz="2100" dirty="0">
                <a:latin typeface="Calibri" pitchFamily="34" charset="0"/>
              </a:rPr>
              <a:t>Using pre-trained VGG-18 on </a:t>
            </a:r>
            <a:r>
              <a:rPr lang="en-US" sz="2100" dirty="0" err="1">
                <a:latin typeface="Calibri" pitchFamily="34" charset="0"/>
              </a:rPr>
              <a:t>Imagenet</a:t>
            </a:r>
            <a:r>
              <a:rPr lang="en-US" sz="2100" dirty="0">
                <a:latin typeface="Calibri" pitchFamily="34" charset="0"/>
              </a:rPr>
              <a:t> then train RPN and ROI net on GTSDB dataset</a:t>
            </a:r>
          </a:p>
          <a:p>
            <a:pPr marL="342559" indent="-342559" eaLnBrk="1" hangingPunct="1">
              <a:buFont typeface="Arial"/>
              <a:buChar char="•"/>
            </a:pPr>
            <a:r>
              <a:rPr lang="en-US" sz="2100" dirty="0">
                <a:latin typeface="Calibri" pitchFamily="34" charset="0"/>
              </a:rPr>
              <a:t>Trained on GTSDB dataset and evaluate it on its test dataset</a:t>
            </a:r>
          </a:p>
          <a:p>
            <a:pPr marL="342559" indent="-342559" eaLnBrk="1" hangingPunct="1">
              <a:buFont typeface="Arial"/>
              <a:buChar char="•"/>
            </a:pPr>
            <a:r>
              <a:rPr lang="en-US" sz="2100" dirty="0">
                <a:latin typeface="Calibri" pitchFamily="34" charset="0"/>
              </a:rPr>
              <a:t>Classification training loss on RPN network reduced to 0.0289 at 170 epochs</a:t>
            </a:r>
          </a:p>
          <a:p>
            <a:pPr marL="342559" indent="-342559" eaLnBrk="1" hangingPunct="1">
              <a:buFont typeface="Arial"/>
              <a:buChar char="•"/>
            </a:pPr>
            <a:r>
              <a:rPr lang="en-US" sz="2100" dirty="0">
                <a:latin typeface="Calibri" pitchFamily="34" charset="0"/>
              </a:rPr>
              <a:t>RPN regression training loss reduced to 0.019 at 170 epochs</a:t>
            </a:r>
          </a:p>
          <a:p>
            <a:pPr marL="342559" indent="-342559" eaLnBrk="1" hangingPunct="1">
              <a:buFont typeface="Arial"/>
              <a:buChar char="•"/>
            </a:pPr>
            <a:r>
              <a:rPr lang="en-US" sz="2100" dirty="0">
                <a:latin typeface="Calibri" pitchFamily="34" charset="0"/>
              </a:rPr>
              <a:t>ROI classification loss reduced to 0.031 at 150 epochs</a:t>
            </a:r>
          </a:p>
          <a:p>
            <a:pPr marL="342559" indent="-342559" eaLnBrk="1" hangingPunct="1">
              <a:buFont typeface="Arial"/>
              <a:buChar char="•"/>
            </a:pPr>
            <a:r>
              <a:rPr lang="en-US" sz="2100" dirty="0">
                <a:latin typeface="Calibri" pitchFamily="34" charset="0"/>
              </a:rPr>
              <a:t>ROI regression loss reduced to 0.09 at 170 epochs</a:t>
            </a:r>
          </a:p>
          <a:p>
            <a:pPr marL="342559" indent="-342559" eaLnBrk="1" hangingPunct="1">
              <a:buFont typeface="Arial"/>
              <a:buChar char="•"/>
            </a:pPr>
            <a:r>
              <a:rPr lang="en-US" sz="2100" dirty="0">
                <a:latin typeface="Calibri" pitchFamily="34" charset="0"/>
              </a:rPr>
              <a:t>Validation accuracy on GTSDB </a:t>
            </a:r>
            <a:r>
              <a:rPr lang="en-US" sz="2100" dirty="0" err="1">
                <a:latin typeface="Calibri" pitchFamily="34" charset="0"/>
              </a:rPr>
              <a:t>val</a:t>
            </a:r>
            <a:r>
              <a:rPr lang="en-US" sz="2100" dirty="0">
                <a:latin typeface="Calibri" pitchFamily="34" charset="0"/>
              </a:rPr>
              <a:t> dataset reaches around 71%</a:t>
            </a:r>
          </a:p>
        </p:txBody>
      </p:sp>
      <p:sp>
        <p:nvSpPr>
          <p:cNvPr id="33" name="Rectangle 32"/>
          <p:cNvSpPr/>
          <p:nvPr/>
        </p:nvSpPr>
        <p:spPr>
          <a:xfrm>
            <a:off x="1097280" y="7559175"/>
            <a:ext cx="9875520" cy="4572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21" tIns="24459" rIns="48921" bIns="24459" rtlCol="0" anchor="ctr"/>
          <a:lstStyle/>
          <a:p>
            <a:pPr algn="ctr"/>
            <a:r>
              <a:rPr lang="en-US" sz="3100" b="1" dirty="0">
                <a:solidFill>
                  <a:schemeClr val="accent3">
                    <a:lumMod val="20000"/>
                    <a:lumOff val="80000"/>
                  </a:schemeClr>
                </a:solidFill>
              </a:rPr>
              <a:t>Problem Statement</a:t>
            </a:r>
            <a:endParaRPr lang="en-US" sz="3100" b="1" dirty="0">
              <a:solidFill>
                <a:schemeClr val="accent3">
                  <a:lumMod val="20000"/>
                  <a:lumOff val="80000"/>
                </a:schemeClr>
              </a:solidFill>
            </a:endParaRPr>
          </a:p>
        </p:txBody>
      </p:sp>
      <p:sp>
        <p:nvSpPr>
          <p:cNvPr id="13" name="Text Box 192"/>
          <p:cNvSpPr txBox="1">
            <a:spLocks noChangeArrowheads="1"/>
          </p:cNvSpPr>
          <p:nvPr/>
        </p:nvSpPr>
        <p:spPr bwMode="auto">
          <a:xfrm>
            <a:off x="11521440" y="3657600"/>
            <a:ext cx="9875520" cy="8599905"/>
          </a:xfrm>
          <a:prstGeom prst="rect">
            <a:avLst/>
          </a:prstGeom>
          <a:solidFill>
            <a:schemeClr val="bg1"/>
          </a:solidFill>
          <a:ln w="12700">
            <a:solidFill>
              <a:schemeClr val="accent1">
                <a:lumMod val="75000"/>
              </a:schemeClr>
            </a:solidFill>
          </a:ln>
          <a:effectLst/>
        </p:spPr>
        <p:txBody>
          <a:bodyPr lIns="97846" tIns="97846" rIns="97846" bIns="97846">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L="342559" indent="-342559" eaLnBrk="1" hangingPunct="1">
              <a:buFont typeface="Arial"/>
              <a:buChar char="•"/>
            </a:pPr>
            <a:r>
              <a:rPr lang="en-US" sz="2100" dirty="0">
                <a:latin typeface="Calibri" pitchFamily="34" charset="0"/>
              </a:rPr>
              <a:t>Dive deep into each component of Faster R-CNN</a:t>
            </a:r>
          </a:p>
          <a:p>
            <a:pPr marL="1084767" lvl="1" indent="-342559" eaLnBrk="1" hangingPunct="1">
              <a:buFont typeface="Arial"/>
              <a:buChar char="•"/>
            </a:pPr>
            <a:r>
              <a:rPr lang="en-US" sz="2100" dirty="0">
                <a:latin typeface="Calibri" pitchFamily="34" charset="0"/>
              </a:rPr>
              <a:t>Image Preprocessing: resize it to desired target size so the larger dimension won’t exceed the max size.</a:t>
            </a:r>
          </a:p>
          <a:p>
            <a:pPr marL="1084767" lvl="1" indent="-342559" eaLnBrk="1" hangingPunct="1">
              <a:buFont typeface="Arial"/>
              <a:buChar char="•"/>
            </a:pPr>
            <a:r>
              <a:rPr lang="en-US" sz="2100" dirty="0">
                <a:latin typeface="Calibri" pitchFamily="34" charset="0"/>
              </a:rPr>
              <a:t>Anchor Generation Layer: produces a set of bounding boxes of different sizes and aspect ratios spread all over the input image</a:t>
            </a:r>
          </a:p>
          <a:p>
            <a:pPr marL="1084767" lvl="1" indent="-342559" eaLnBrk="1" hangingPunct="1">
              <a:buFont typeface="Arial"/>
              <a:buChar char="•"/>
            </a:pPr>
            <a:r>
              <a:rPr lang="en-US" sz="2100" dirty="0">
                <a:latin typeface="Calibri" pitchFamily="34" charset="0"/>
              </a:rPr>
              <a:t>Anchor Target Layer: select promising anchors that can be used to train RPN network to distinguish between foreground and background and generate good bounding box regression coefficients for the foreground boxes.</a:t>
            </a:r>
          </a:p>
          <a:p>
            <a:pPr marL="1084767" lvl="1" indent="-342559" eaLnBrk="1" hangingPunct="1">
              <a:buFont typeface="Arial"/>
              <a:buChar char="•"/>
            </a:pPr>
            <a:r>
              <a:rPr lang="en-US" sz="2100" dirty="0">
                <a:latin typeface="Calibri" pitchFamily="34" charset="0"/>
              </a:rPr>
              <a:t>Region Proposal Layer (RPN): from a list of anchors, identify background and foreground anchors; modify the position, width and height of the anchors by applying regression coefficients.</a:t>
            </a:r>
          </a:p>
          <a:p>
            <a:pPr marL="1084767" lvl="1" indent="-342559" eaLnBrk="1" hangingPunct="1">
              <a:buFont typeface="Arial"/>
              <a:buChar char="•"/>
            </a:pPr>
            <a:r>
              <a:rPr lang="en-US" sz="2100" dirty="0">
                <a:latin typeface="Calibri" pitchFamily="34" charset="0"/>
              </a:rPr>
              <a:t>Proposal (Generate ROI) Layer: takes the anchor boxes produced by anchor generation layer and prunes the number of boxes by applying non-maximum suppression based on the foreground class scores. Then transform bounding box by applying the regression coefficients generated by the RPN to the corresponding anchor boxes.</a:t>
            </a:r>
          </a:p>
          <a:p>
            <a:pPr marL="1084767" lvl="1" indent="-342559" eaLnBrk="1" hangingPunct="1">
              <a:buFont typeface="Arial"/>
              <a:buChar char="•"/>
            </a:pPr>
            <a:r>
              <a:rPr lang="en-US" sz="2100" dirty="0">
                <a:latin typeface="Calibri" pitchFamily="34" charset="0"/>
              </a:rPr>
              <a:t>Proposal Target Layer: select from the list of ROIs output by the proposal layer, then perform crop pooling from the feature maps produced by the head network and passed to the tail network to calculates predicted class scores and box regression coefficients</a:t>
            </a:r>
          </a:p>
          <a:p>
            <a:pPr marL="1084767" lvl="1" indent="-342559" eaLnBrk="1" hangingPunct="1">
              <a:buFont typeface="Arial"/>
              <a:buChar char="•"/>
            </a:pPr>
            <a:r>
              <a:rPr lang="en-US" sz="2100" dirty="0">
                <a:latin typeface="Calibri" pitchFamily="34" charset="0"/>
              </a:rPr>
              <a:t>Crop Pooling: Proposal Target Layer produces ROIs, this layer will extract the regions corresponding to these ROIs from the feature maps. The extracted feature maps run through the tail network to produce the object class probabilities distribution and regression coefficients for each ROI.</a:t>
            </a:r>
          </a:p>
          <a:p>
            <a:pPr marL="1084767" lvl="1" indent="-342559" eaLnBrk="1" hangingPunct="1">
              <a:buFont typeface="Arial"/>
              <a:buChar char="•"/>
            </a:pPr>
            <a:r>
              <a:rPr lang="en-US" sz="2100" dirty="0">
                <a:latin typeface="Calibri" pitchFamily="34" charset="0"/>
              </a:rPr>
              <a:t>Classification Layer: input Crop Pooling’s output, output class scores and bounding box </a:t>
            </a:r>
          </a:p>
        </p:txBody>
      </p:sp>
      <p:sp>
        <p:nvSpPr>
          <p:cNvPr id="34" name="Rectangle 33"/>
          <p:cNvSpPr/>
          <p:nvPr/>
        </p:nvSpPr>
        <p:spPr>
          <a:xfrm>
            <a:off x="11521440" y="3200411"/>
            <a:ext cx="9875520" cy="4572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21" tIns="24459" rIns="48921" bIns="24459" rtlCol="0" anchor="ctr"/>
          <a:lstStyle/>
          <a:p>
            <a:pPr algn="ctr"/>
            <a:r>
              <a:rPr lang="en-US" sz="3100" b="1" dirty="0">
                <a:solidFill>
                  <a:schemeClr val="accent3">
                    <a:lumMod val="20000"/>
                    <a:lumOff val="80000"/>
                  </a:schemeClr>
                </a:solidFill>
              </a:rPr>
              <a:t>Methods</a:t>
            </a:r>
            <a:endParaRPr lang="en-US" sz="3100" b="1" dirty="0">
              <a:solidFill>
                <a:schemeClr val="accent3">
                  <a:lumMod val="20000"/>
                  <a:lumOff val="80000"/>
                </a:schemeClr>
              </a:solidFill>
            </a:endParaRPr>
          </a:p>
        </p:txBody>
      </p:sp>
      <p:sp>
        <p:nvSpPr>
          <p:cNvPr id="11" name="Text Box 190"/>
          <p:cNvSpPr txBox="1">
            <a:spLocks noChangeArrowheads="1"/>
          </p:cNvSpPr>
          <p:nvPr/>
        </p:nvSpPr>
        <p:spPr bwMode="auto">
          <a:xfrm>
            <a:off x="1097280" y="8016370"/>
            <a:ext cx="9875520" cy="1813430"/>
          </a:xfrm>
          <a:prstGeom prst="rect">
            <a:avLst/>
          </a:prstGeom>
          <a:solidFill>
            <a:schemeClr val="bg1"/>
          </a:solidFill>
          <a:ln w="12700">
            <a:solidFill>
              <a:schemeClr val="accent1">
                <a:lumMod val="75000"/>
              </a:schemeClr>
            </a:solidFill>
          </a:ln>
          <a:effectLst/>
        </p:spPr>
        <p:txBody>
          <a:bodyPr lIns="97846" tIns="97846" rIns="97846" bIns="97846">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L="342559" indent="-342559" eaLnBrk="1" hangingPunct="1">
              <a:buFont typeface="Arial"/>
              <a:buChar char="•"/>
            </a:pPr>
            <a:r>
              <a:rPr lang="en-US" sz="2100" b="1" dirty="0">
                <a:latin typeface="Calibri" pitchFamily="34" charset="0"/>
              </a:rPr>
              <a:t>Problem: </a:t>
            </a:r>
            <a:r>
              <a:rPr lang="en-US" sz="2100" dirty="0">
                <a:latin typeface="+mn-lt"/>
              </a:rPr>
              <a:t>Given </a:t>
            </a:r>
            <a:r>
              <a:rPr lang="en-US" sz="2100" dirty="0">
                <a:latin typeface="+mn-lt"/>
              </a:rPr>
              <a:t>a </a:t>
            </a:r>
            <a:r>
              <a:rPr lang="en-US" sz="2100" dirty="0">
                <a:latin typeface="+mn-lt"/>
              </a:rPr>
              <a:t>car </a:t>
            </a:r>
            <a:r>
              <a:rPr lang="en-US" sz="2100" dirty="0">
                <a:latin typeface="+mn-lt"/>
              </a:rPr>
              <a:t>driving </a:t>
            </a:r>
            <a:r>
              <a:rPr lang="en-US" sz="2100" dirty="0">
                <a:latin typeface="+mn-lt"/>
              </a:rPr>
              <a:t>on the highway image/video</a:t>
            </a:r>
            <a:r>
              <a:rPr lang="en-US" sz="2100" dirty="0">
                <a:latin typeface="+mn-lt"/>
              </a:rPr>
              <a:t>, </a:t>
            </a:r>
            <a:r>
              <a:rPr lang="en-US" sz="2100" dirty="0">
                <a:latin typeface="+mn-lt"/>
              </a:rPr>
              <a:t>detect the traffic sign.</a:t>
            </a:r>
          </a:p>
          <a:p>
            <a:pPr marL="342559" indent="-342559" eaLnBrk="1" hangingPunct="1">
              <a:buFont typeface="Arial"/>
              <a:buChar char="•"/>
            </a:pPr>
            <a:r>
              <a:rPr lang="en-US" sz="2100" b="1" dirty="0">
                <a:latin typeface="+mn-lt"/>
              </a:rPr>
              <a:t>Approach</a:t>
            </a:r>
            <a:r>
              <a:rPr lang="en-US" sz="2100" dirty="0">
                <a:latin typeface="+mn-lt"/>
              </a:rPr>
              <a:t>: Traffic sign detection via implementing Faster R-CNN</a:t>
            </a:r>
          </a:p>
          <a:p>
            <a:pPr marL="342559" indent="-342559" eaLnBrk="1" hangingPunct="1">
              <a:buFont typeface="Arial"/>
              <a:buChar char="•"/>
            </a:pPr>
            <a:r>
              <a:rPr lang="en-US" sz="2100" b="1" dirty="0">
                <a:latin typeface="+mn-lt"/>
              </a:rPr>
              <a:t>Evaluation metrics</a:t>
            </a:r>
          </a:p>
          <a:p>
            <a:pPr marL="1084767" lvl="1" indent="-342559" eaLnBrk="1" hangingPunct="1">
              <a:buFont typeface="Arial"/>
              <a:buChar char="•"/>
            </a:pPr>
            <a:r>
              <a:rPr lang="en-US" sz="2100" dirty="0">
                <a:latin typeface="+mn-lt"/>
              </a:rPr>
              <a:t>Train: RPN loss, ROI loss. Accuracy on evaluation dataset</a:t>
            </a:r>
          </a:p>
          <a:p>
            <a:pPr marL="1084767" lvl="1" indent="-342559" eaLnBrk="1" hangingPunct="1">
              <a:buFont typeface="Arial"/>
              <a:buChar char="•"/>
            </a:pPr>
            <a:r>
              <a:rPr lang="en-US" sz="2100" dirty="0">
                <a:latin typeface="+mn-lt"/>
              </a:rPr>
              <a:t>Test: Same loss. Test dataset accuracy, confusion matrix</a:t>
            </a:r>
            <a:endParaRPr lang="en-US" sz="2100" dirty="0">
              <a:latin typeface="+mn-lt"/>
            </a:endParaRPr>
          </a:p>
        </p:txBody>
      </p:sp>
      <p:sp>
        <p:nvSpPr>
          <p:cNvPr id="45" name="Rectangle 44"/>
          <p:cNvSpPr/>
          <p:nvPr/>
        </p:nvSpPr>
        <p:spPr>
          <a:xfrm>
            <a:off x="21945600" y="3200411"/>
            <a:ext cx="9875520" cy="4572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21" tIns="24459" rIns="48921" bIns="24459" rtlCol="0" anchor="ctr"/>
          <a:lstStyle/>
          <a:p>
            <a:pPr algn="ctr"/>
            <a:r>
              <a:rPr lang="en-US" sz="3100" b="1" dirty="0">
                <a:solidFill>
                  <a:schemeClr val="accent3">
                    <a:lumMod val="20000"/>
                    <a:lumOff val="80000"/>
                  </a:schemeClr>
                </a:solidFill>
              </a:rPr>
              <a:t>Results</a:t>
            </a:r>
            <a:endParaRPr lang="en-US" sz="3100" b="1" dirty="0">
              <a:solidFill>
                <a:schemeClr val="accent3">
                  <a:lumMod val="20000"/>
                  <a:lumOff val="80000"/>
                </a:schemeClr>
              </a:solidFill>
            </a:endParaRPr>
          </a:p>
        </p:txBody>
      </p:sp>
      <p:sp>
        <p:nvSpPr>
          <p:cNvPr id="51" name="Text Box 180"/>
          <p:cNvSpPr txBox="1">
            <a:spLocks noChangeArrowheads="1"/>
          </p:cNvSpPr>
          <p:nvPr/>
        </p:nvSpPr>
        <p:spPr bwMode="auto">
          <a:xfrm>
            <a:off x="1066806" y="17824594"/>
            <a:ext cx="3407565" cy="5726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8921" tIns="24459" rIns="48921" bIns="24459">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1700" b="1" dirty="0">
                <a:latin typeface="Calibri" pitchFamily="34" charset="0"/>
              </a:rPr>
              <a:t>Figure </a:t>
            </a:r>
            <a:r>
              <a:rPr lang="en-US" sz="1700" b="1" dirty="0">
                <a:latin typeface="Calibri" pitchFamily="34" charset="0"/>
              </a:rPr>
              <a:t>1. </a:t>
            </a:r>
            <a:r>
              <a:rPr lang="en-US" sz="1700" b="1" dirty="0">
                <a:latin typeface="Calibri" pitchFamily="34" charset="0"/>
              </a:rPr>
              <a:t>The place Tesla Model X hit </a:t>
            </a:r>
            <a:r>
              <a:rPr lang="en-US" sz="1700" b="1" dirty="0" smtClean="0">
                <a:latin typeface="Calibri" pitchFamily="34" charset="0"/>
              </a:rPr>
              <a:t/>
            </a:r>
            <a:br>
              <a:rPr lang="en-US" sz="1700" b="1" dirty="0" smtClean="0">
                <a:latin typeface="Calibri" pitchFamily="34" charset="0"/>
              </a:rPr>
            </a:br>
            <a:r>
              <a:rPr lang="en-US" sz="1700" b="1" dirty="0" smtClean="0">
                <a:latin typeface="Calibri" pitchFamily="34" charset="0"/>
              </a:rPr>
              <a:t>the </a:t>
            </a:r>
            <a:r>
              <a:rPr lang="en-US" sz="1700" b="1" dirty="0">
                <a:latin typeface="Calibri" pitchFamily="34" charset="0"/>
              </a:rPr>
              <a:t>concrete barrier</a:t>
            </a:r>
            <a:r>
              <a:rPr lang="en-US" sz="1700" dirty="0">
                <a:latin typeface="Calibri" pitchFamily="34" charset="0"/>
              </a:rPr>
              <a:t>.</a:t>
            </a:r>
            <a:endParaRPr lang="en-US" sz="1700" dirty="0">
              <a:latin typeface="Calibri" pitchFamily="34" charset="0"/>
            </a:endParaRPr>
          </a:p>
        </p:txBody>
      </p:sp>
      <p:sp>
        <p:nvSpPr>
          <p:cNvPr id="9" name="TextBox 8"/>
          <p:cNvSpPr txBox="1"/>
          <p:nvPr/>
        </p:nvSpPr>
        <p:spPr>
          <a:xfrm>
            <a:off x="-3007959" y="8873499"/>
            <a:ext cx="184476" cy="784745"/>
          </a:xfrm>
          <a:prstGeom prst="rect">
            <a:avLst/>
          </a:prstGeom>
          <a:noFill/>
        </p:spPr>
        <p:txBody>
          <a:bodyPr wrap="none" lIns="91346" tIns="45678" rIns="91346" bIns="45678" rtlCol="0">
            <a:spAutoFit/>
          </a:bodyPr>
          <a:lstStyle/>
          <a:p>
            <a:endParaRPr lang="en-US" dirty="0"/>
          </a:p>
        </p:txBody>
      </p:sp>
      <p:sp>
        <p:nvSpPr>
          <p:cNvPr id="16" name="TextBox 15"/>
          <p:cNvSpPr txBox="1"/>
          <p:nvPr/>
        </p:nvSpPr>
        <p:spPr>
          <a:xfrm>
            <a:off x="-4094169" y="9491803"/>
            <a:ext cx="184476" cy="784745"/>
          </a:xfrm>
          <a:prstGeom prst="rect">
            <a:avLst/>
          </a:prstGeom>
          <a:noFill/>
        </p:spPr>
        <p:txBody>
          <a:bodyPr wrap="none" lIns="91346" tIns="45678" rIns="91346" bIns="45678" rtlCol="0">
            <a:spAutoFit/>
          </a:bodyPr>
          <a:lstStyle/>
          <a:p>
            <a:endParaRPr lang="en-US" dirty="0"/>
          </a:p>
        </p:txBody>
      </p:sp>
      <p:sp>
        <p:nvSpPr>
          <p:cNvPr id="30" name="Rectangle 29"/>
          <p:cNvSpPr/>
          <p:nvPr/>
        </p:nvSpPr>
        <p:spPr>
          <a:xfrm>
            <a:off x="1066799" y="10326215"/>
            <a:ext cx="9875520" cy="4572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21" tIns="24459" rIns="48921" bIns="24459" rtlCol="0" anchor="ctr"/>
          <a:lstStyle/>
          <a:p>
            <a:pPr algn="ctr"/>
            <a:r>
              <a:rPr lang="en-US" sz="3100" b="1" dirty="0">
                <a:solidFill>
                  <a:schemeClr val="accent3">
                    <a:lumMod val="20000"/>
                    <a:lumOff val="80000"/>
                  </a:schemeClr>
                </a:solidFill>
              </a:rPr>
              <a:t>Dataset</a:t>
            </a:r>
            <a:endParaRPr lang="en-US" sz="3100" b="1" dirty="0">
              <a:solidFill>
                <a:schemeClr val="accent3">
                  <a:lumMod val="20000"/>
                  <a:lumOff val="80000"/>
                </a:schemeClr>
              </a:solidFill>
            </a:endParaRPr>
          </a:p>
        </p:txBody>
      </p:sp>
      <p:sp>
        <p:nvSpPr>
          <p:cNvPr id="31" name="Text Box 190"/>
          <p:cNvSpPr txBox="1">
            <a:spLocks noChangeArrowheads="1"/>
          </p:cNvSpPr>
          <p:nvPr/>
        </p:nvSpPr>
        <p:spPr bwMode="auto">
          <a:xfrm>
            <a:off x="1066799" y="10783412"/>
            <a:ext cx="9875520" cy="4075588"/>
          </a:xfrm>
          <a:prstGeom prst="rect">
            <a:avLst/>
          </a:prstGeom>
          <a:solidFill>
            <a:schemeClr val="bg1"/>
          </a:solidFill>
          <a:ln w="12700">
            <a:solidFill>
              <a:schemeClr val="accent1">
                <a:lumMod val="75000"/>
              </a:schemeClr>
            </a:solidFill>
          </a:ln>
          <a:effectLst/>
        </p:spPr>
        <p:txBody>
          <a:bodyPr lIns="97846" tIns="97846" rIns="97846" bIns="97846">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L="342559" indent="-342559" eaLnBrk="1" hangingPunct="1">
              <a:buFont typeface="Arial"/>
              <a:buChar char="•"/>
            </a:pPr>
            <a:r>
              <a:rPr lang="en-US" sz="2100" dirty="0">
                <a:latin typeface="+mn-lt"/>
              </a:rPr>
              <a:t>The German Traffic Sign Detection Benchmark (GTSDB), a single-image detection assessment</a:t>
            </a:r>
          </a:p>
          <a:p>
            <a:pPr marL="342559" indent="-342559" eaLnBrk="1" hangingPunct="1">
              <a:buFont typeface="Arial"/>
              <a:buChar char="•"/>
            </a:pPr>
            <a:r>
              <a:rPr lang="en-US" sz="2100" dirty="0">
                <a:latin typeface="+mn-lt"/>
              </a:rPr>
              <a:t>900 images, 600 for training, 300 for evaluation</a:t>
            </a:r>
          </a:p>
          <a:p>
            <a:pPr marL="342559" indent="-342559" eaLnBrk="1" hangingPunct="1">
              <a:buFont typeface="Arial"/>
              <a:buChar char="•"/>
            </a:pPr>
            <a:r>
              <a:rPr lang="en-US" sz="2100" dirty="0">
                <a:latin typeface="+mn-lt"/>
              </a:rPr>
              <a:t>1360 x 800 pixels in PPM format</a:t>
            </a:r>
          </a:p>
          <a:p>
            <a:pPr marL="342559" indent="-342559" eaLnBrk="1" hangingPunct="1">
              <a:buFont typeface="Arial"/>
              <a:buChar char="•"/>
            </a:pPr>
            <a:r>
              <a:rPr lang="en-US" sz="2100" dirty="0">
                <a:latin typeface="+mn-lt"/>
              </a:rPr>
              <a:t>CSV format ground truth</a:t>
            </a:r>
            <a:r>
              <a:rPr lang="mr-IN" sz="2100" dirty="0">
                <a:latin typeface="+mn-lt"/>
              </a:rPr>
              <a:t>,</a:t>
            </a:r>
            <a:r>
              <a:rPr lang="en-US" sz="2100" dirty="0">
                <a:latin typeface="+mn-lt"/>
              </a:rPr>
              <a:t> for example: 00001.ppm; 983;388;1024;432;40. It following format as below</a:t>
            </a:r>
          </a:p>
          <a:p>
            <a:pPr marL="1084767" lvl="1" indent="-342559" eaLnBrk="1" hangingPunct="1">
              <a:buFont typeface="Arial"/>
              <a:buChar char="•"/>
            </a:pPr>
            <a:r>
              <a:rPr lang="en-US" sz="2100" dirty="0">
                <a:latin typeface="+mn-lt"/>
              </a:rPr>
              <a:t>Leftmost image column of the ROI</a:t>
            </a:r>
          </a:p>
          <a:p>
            <a:pPr marL="1084767" lvl="1" indent="-342559" eaLnBrk="1" hangingPunct="1">
              <a:buFont typeface="Arial"/>
              <a:buChar char="•"/>
            </a:pPr>
            <a:r>
              <a:rPr lang="en-US" sz="2100" dirty="0">
                <a:latin typeface="+mn-lt"/>
              </a:rPr>
              <a:t>Upmost image row of the ROI</a:t>
            </a:r>
          </a:p>
          <a:p>
            <a:pPr marL="1084767" lvl="1" indent="-342559" eaLnBrk="1" hangingPunct="1">
              <a:buFont typeface="Arial"/>
              <a:buChar char="•"/>
            </a:pPr>
            <a:r>
              <a:rPr lang="en-US" sz="2100" dirty="0">
                <a:latin typeface="+mn-lt"/>
              </a:rPr>
              <a:t>Rightmost image column of the ROI</a:t>
            </a:r>
          </a:p>
          <a:p>
            <a:pPr marL="1084767" lvl="1" indent="-342559" eaLnBrk="1" hangingPunct="1">
              <a:buFont typeface="Arial"/>
              <a:buChar char="•"/>
            </a:pPr>
            <a:r>
              <a:rPr lang="en-US" sz="2100" dirty="0" err="1">
                <a:latin typeface="+mn-lt"/>
              </a:rPr>
              <a:t>Downmost</a:t>
            </a:r>
            <a:r>
              <a:rPr lang="en-US" sz="2100" dirty="0">
                <a:latin typeface="+mn-lt"/>
              </a:rPr>
              <a:t> image row of the ROI</a:t>
            </a:r>
          </a:p>
          <a:p>
            <a:pPr marL="342559" indent="-342559" eaLnBrk="1" hangingPunct="1">
              <a:buFont typeface="Arial"/>
              <a:buChar char="•"/>
            </a:pPr>
            <a:r>
              <a:rPr lang="en-US" sz="2100" dirty="0">
                <a:latin typeface="+mn-lt"/>
              </a:rPr>
              <a:t>Image contain zero to six traffic signs. The size of the traffic signs in the image very from 16x16 to 128x128</a:t>
            </a:r>
          </a:p>
        </p:txBody>
      </p:sp>
      <p:pic>
        <p:nvPicPr>
          <p:cNvPr id="2" name="Picture 1"/>
          <p:cNvPicPr>
            <a:picLocks noChangeAspect="1"/>
          </p:cNvPicPr>
          <p:nvPr/>
        </p:nvPicPr>
        <p:blipFill>
          <a:blip r:embed="rId2"/>
          <a:stretch>
            <a:fillRect/>
          </a:stretch>
        </p:blipFill>
        <p:spPr>
          <a:xfrm>
            <a:off x="1066799" y="15392398"/>
            <a:ext cx="4682218" cy="2362202"/>
          </a:xfrm>
          <a:prstGeom prst="rect">
            <a:avLst/>
          </a:prstGeom>
        </p:spPr>
      </p:pic>
      <p:pic>
        <p:nvPicPr>
          <p:cNvPr id="8" name="Picture 7"/>
          <p:cNvPicPr>
            <a:picLocks noChangeAspect="1"/>
          </p:cNvPicPr>
          <p:nvPr/>
        </p:nvPicPr>
        <p:blipFill>
          <a:blip r:embed="rId3"/>
          <a:stretch>
            <a:fillRect/>
          </a:stretch>
        </p:blipFill>
        <p:spPr>
          <a:xfrm>
            <a:off x="11520007" y="12420602"/>
            <a:ext cx="5167793" cy="3276598"/>
          </a:xfrm>
          <a:prstGeom prst="rect">
            <a:avLst/>
          </a:prstGeom>
        </p:spPr>
      </p:pic>
      <p:pic>
        <p:nvPicPr>
          <p:cNvPr id="17" name="Picture 16"/>
          <p:cNvPicPr>
            <a:picLocks noChangeAspect="1"/>
          </p:cNvPicPr>
          <p:nvPr/>
        </p:nvPicPr>
        <p:blipFill>
          <a:blip r:embed="rId4"/>
          <a:stretch>
            <a:fillRect/>
          </a:stretch>
        </p:blipFill>
        <p:spPr>
          <a:xfrm>
            <a:off x="12039615" y="16335984"/>
            <a:ext cx="8839199" cy="2256816"/>
          </a:xfrm>
          <a:prstGeom prst="rect">
            <a:avLst/>
          </a:prstGeom>
        </p:spPr>
      </p:pic>
      <p:pic>
        <p:nvPicPr>
          <p:cNvPr id="18" name="Picture 17"/>
          <p:cNvPicPr>
            <a:picLocks noChangeAspect="1"/>
          </p:cNvPicPr>
          <p:nvPr/>
        </p:nvPicPr>
        <p:blipFill>
          <a:blip r:embed="rId5"/>
          <a:stretch>
            <a:fillRect/>
          </a:stretch>
        </p:blipFill>
        <p:spPr>
          <a:xfrm>
            <a:off x="16840199" y="12344398"/>
            <a:ext cx="4572504" cy="3124202"/>
          </a:xfrm>
          <a:prstGeom prst="rect">
            <a:avLst/>
          </a:prstGeom>
        </p:spPr>
      </p:pic>
      <p:sp>
        <p:nvSpPr>
          <p:cNvPr id="38" name="Text Box 180"/>
          <p:cNvSpPr txBox="1">
            <a:spLocks noChangeArrowheads="1"/>
          </p:cNvSpPr>
          <p:nvPr/>
        </p:nvSpPr>
        <p:spPr bwMode="auto">
          <a:xfrm>
            <a:off x="11734807" y="15614794"/>
            <a:ext cx="5127681" cy="3110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8921" tIns="24459" rIns="48921" bIns="24459">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1700" b="1" dirty="0">
                <a:latin typeface="Calibri" pitchFamily="34" charset="0"/>
              </a:rPr>
              <a:t>Figure </a:t>
            </a:r>
            <a:r>
              <a:rPr lang="en-US" sz="1700" b="1" dirty="0">
                <a:latin typeface="Calibri" pitchFamily="34" charset="0"/>
              </a:rPr>
              <a:t>3. Anchors generated by anchor generation layer</a:t>
            </a:r>
            <a:endParaRPr lang="en-US" sz="1700" dirty="0">
              <a:latin typeface="Calibri" pitchFamily="34" charset="0"/>
            </a:endParaRPr>
          </a:p>
        </p:txBody>
      </p:sp>
      <p:sp>
        <p:nvSpPr>
          <p:cNvPr id="39" name="Text Box 180"/>
          <p:cNvSpPr txBox="1">
            <a:spLocks noChangeArrowheads="1"/>
          </p:cNvSpPr>
          <p:nvPr/>
        </p:nvSpPr>
        <p:spPr bwMode="auto">
          <a:xfrm>
            <a:off x="16840208" y="15614794"/>
            <a:ext cx="3668472" cy="3110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8921" tIns="24459" rIns="48921" bIns="24459">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1700" b="1" dirty="0">
                <a:latin typeface="Calibri" pitchFamily="34" charset="0"/>
              </a:rPr>
              <a:t>Figure </a:t>
            </a:r>
            <a:r>
              <a:rPr lang="en-US" sz="1700" b="1" dirty="0">
                <a:latin typeface="Calibri" pitchFamily="34" charset="0"/>
              </a:rPr>
              <a:t>4. Proposal (Generate ROI) Layer</a:t>
            </a:r>
            <a:endParaRPr lang="en-US" sz="1700" dirty="0">
              <a:latin typeface="Calibri" pitchFamily="34" charset="0"/>
            </a:endParaRPr>
          </a:p>
        </p:txBody>
      </p:sp>
      <p:sp>
        <p:nvSpPr>
          <p:cNvPr id="40" name="Text Box 180"/>
          <p:cNvSpPr txBox="1">
            <a:spLocks noChangeArrowheads="1"/>
          </p:cNvSpPr>
          <p:nvPr/>
        </p:nvSpPr>
        <p:spPr bwMode="auto">
          <a:xfrm>
            <a:off x="14782804" y="18516600"/>
            <a:ext cx="3500282" cy="3110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8921" tIns="24459" rIns="48921" bIns="24459">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1700" b="1" dirty="0">
                <a:latin typeface="Calibri" pitchFamily="34" charset="0"/>
              </a:rPr>
              <a:t>Figure </a:t>
            </a:r>
            <a:r>
              <a:rPr lang="en-US" sz="1700" b="1" dirty="0">
                <a:latin typeface="Calibri" pitchFamily="34" charset="0"/>
              </a:rPr>
              <a:t>5. Region Proposal Layer (RPN)</a:t>
            </a:r>
            <a:endParaRPr lang="en-US" sz="1700" dirty="0">
              <a:latin typeface="Calibri" pitchFamily="34" charset="0"/>
            </a:endParaRPr>
          </a:p>
        </p:txBody>
      </p:sp>
      <p:pic>
        <p:nvPicPr>
          <p:cNvPr id="19" name="Picture 18"/>
          <p:cNvPicPr>
            <a:picLocks noChangeAspect="1"/>
          </p:cNvPicPr>
          <p:nvPr/>
        </p:nvPicPr>
        <p:blipFill>
          <a:blip r:embed="rId6"/>
          <a:stretch>
            <a:fillRect/>
          </a:stretch>
        </p:blipFill>
        <p:spPr>
          <a:xfrm>
            <a:off x="21945613" y="6437784"/>
            <a:ext cx="4495799" cy="2133600"/>
          </a:xfrm>
          <a:prstGeom prst="rect">
            <a:avLst/>
          </a:prstGeom>
        </p:spPr>
      </p:pic>
      <p:pic>
        <p:nvPicPr>
          <p:cNvPr id="21" name="Picture 20"/>
          <p:cNvPicPr>
            <a:picLocks noChangeAspect="1"/>
          </p:cNvPicPr>
          <p:nvPr/>
        </p:nvPicPr>
        <p:blipFill>
          <a:blip r:embed="rId7"/>
          <a:stretch>
            <a:fillRect/>
          </a:stretch>
        </p:blipFill>
        <p:spPr>
          <a:xfrm>
            <a:off x="26898599" y="6437784"/>
            <a:ext cx="4750279" cy="2133600"/>
          </a:xfrm>
          <a:prstGeom prst="rect">
            <a:avLst/>
          </a:prstGeom>
        </p:spPr>
      </p:pic>
      <p:pic>
        <p:nvPicPr>
          <p:cNvPr id="23" name="Picture 22"/>
          <p:cNvPicPr>
            <a:picLocks noChangeAspect="1"/>
          </p:cNvPicPr>
          <p:nvPr/>
        </p:nvPicPr>
        <p:blipFill>
          <a:blip r:embed="rId8"/>
          <a:stretch>
            <a:fillRect/>
          </a:stretch>
        </p:blipFill>
        <p:spPr>
          <a:xfrm>
            <a:off x="26517613" y="9290194"/>
            <a:ext cx="4952999" cy="3048000"/>
          </a:xfrm>
          <a:prstGeom prst="rect">
            <a:avLst/>
          </a:prstGeom>
        </p:spPr>
      </p:pic>
      <p:sp>
        <p:nvSpPr>
          <p:cNvPr id="46" name="Text Box 180"/>
          <p:cNvSpPr txBox="1">
            <a:spLocks noChangeArrowheads="1"/>
          </p:cNvSpPr>
          <p:nvPr/>
        </p:nvSpPr>
        <p:spPr bwMode="auto">
          <a:xfrm>
            <a:off x="27355799" y="12261994"/>
            <a:ext cx="3329005" cy="3110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8921" tIns="24459" rIns="48921" bIns="24459">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1700" b="1" dirty="0">
                <a:latin typeface="Calibri" pitchFamily="34" charset="0"/>
              </a:rPr>
              <a:t>Figure9: Test on GTSDB test dataset</a:t>
            </a:r>
            <a:endParaRPr lang="en-US" sz="1700" dirty="0">
              <a:latin typeface="Calibri" pitchFamily="34" charset="0"/>
            </a:endParaRPr>
          </a:p>
        </p:txBody>
      </p:sp>
      <p:sp>
        <p:nvSpPr>
          <p:cNvPr id="47" name="Text Box 180"/>
          <p:cNvSpPr txBox="1">
            <a:spLocks noChangeArrowheads="1"/>
          </p:cNvSpPr>
          <p:nvPr/>
        </p:nvSpPr>
        <p:spPr bwMode="auto">
          <a:xfrm>
            <a:off x="21945600" y="8647584"/>
            <a:ext cx="3869060" cy="5726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8921" tIns="24459" rIns="48921" bIns="24459">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1700" b="1" dirty="0">
                <a:latin typeface="Calibri" pitchFamily="34" charset="0"/>
              </a:rPr>
              <a:t>Figure </a:t>
            </a:r>
            <a:r>
              <a:rPr lang="en-US" sz="1700" b="1" dirty="0">
                <a:latin typeface="Calibri" pitchFamily="34" charset="0"/>
              </a:rPr>
              <a:t>6. </a:t>
            </a:r>
            <a:r>
              <a:rPr lang="en-US" sz="1700" b="1" dirty="0">
                <a:latin typeface="Calibri" pitchFamily="34" charset="0"/>
              </a:rPr>
              <a:t>classification and regression loss </a:t>
            </a:r>
            <a:r>
              <a:rPr lang="en-US" sz="1700" b="1" dirty="0" smtClean="0">
                <a:latin typeface="Calibri" pitchFamily="34" charset="0"/>
              </a:rPr>
              <a:t/>
            </a:r>
            <a:br>
              <a:rPr lang="en-US" sz="1700" b="1" dirty="0" smtClean="0">
                <a:latin typeface="Calibri" pitchFamily="34" charset="0"/>
              </a:rPr>
            </a:br>
            <a:r>
              <a:rPr lang="en-US" sz="1700" b="1" dirty="0" smtClean="0">
                <a:latin typeface="Calibri" pitchFamily="34" charset="0"/>
              </a:rPr>
              <a:t>of </a:t>
            </a:r>
            <a:r>
              <a:rPr lang="en-US" sz="1700" b="1" dirty="0">
                <a:latin typeface="Calibri" pitchFamily="34" charset="0"/>
              </a:rPr>
              <a:t>RPN network</a:t>
            </a:r>
            <a:endParaRPr lang="en-US" sz="1700" dirty="0">
              <a:latin typeface="Calibri" pitchFamily="34" charset="0"/>
            </a:endParaRPr>
          </a:p>
        </p:txBody>
      </p:sp>
      <p:sp>
        <p:nvSpPr>
          <p:cNvPr id="48" name="Text Box 180"/>
          <p:cNvSpPr txBox="1">
            <a:spLocks noChangeArrowheads="1"/>
          </p:cNvSpPr>
          <p:nvPr/>
        </p:nvSpPr>
        <p:spPr bwMode="auto">
          <a:xfrm>
            <a:off x="27127199" y="8647584"/>
            <a:ext cx="3869060" cy="5726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8921" tIns="24459" rIns="48921" bIns="24459">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1700" b="1" dirty="0">
                <a:latin typeface="Calibri" pitchFamily="34" charset="0"/>
              </a:rPr>
              <a:t>Figure </a:t>
            </a:r>
            <a:r>
              <a:rPr lang="en-US" sz="1700" b="1" dirty="0">
                <a:latin typeface="Calibri" pitchFamily="34" charset="0"/>
              </a:rPr>
              <a:t>7. </a:t>
            </a:r>
            <a:r>
              <a:rPr lang="en-US" sz="1700" b="1" dirty="0">
                <a:latin typeface="Calibri" pitchFamily="34" charset="0"/>
              </a:rPr>
              <a:t>classification and regression loss </a:t>
            </a:r>
            <a:r>
              <a:rPr lang="en-US" sz="1700" b="1" dirty="0" smtClean="0">
                <a:latin typeface="Calibri" pitchFamily="34" charset="0"/>
              </a:rPr>
              <a:t/>
            </a:r>
            <a:br>
              <a:rPr lang="en-US" sz="1700" b="1" dirty="0" smtClean="0">
                <a:latin typeface="Calibri" pitchFamily="34" charset="0"/>
              </a:rPr>
            </a:br>
            <a:r>
              <a:rPr lang="en-US" sz="1700" b="1" dirty="0" smtClean="0">
                <a:latin typeface="Calibri" pitchFamily="34" charset="0"/>
              </a:rPr>
              <a:t>of </a:t>
            </a:r>
            <a:r>
              <a:rPr lang="en-US" sz="1700" b="1" dirty="0">
                <a:latin typeface="Calibri" pitchFamily="34" charset="0"/>
              </a:rPr>
              <a:t>ROI network</a:t>
            </a:r>
            <a:endParaRPr lang="en-US" sz="1700" dirty="0">
              <a:latin typeface="Calibri" pitchFamily="34" charset="0"/>
            </a:endParaRPr>
          </a:p>
        </p:txBody>
      </p:sp>
      <p:sp>
        <p:nvSpPr>
          <p:cNvPr id="54" name="Text Box 180"/>
          <p:cNvSpPr txBox="1">
            <a:spLocks noChangeArrowheads="1"/>
          </p:cNvSpPr>
          <p:nvPr/>
        </p:nvSpPr>
        <p:spPr bwMode="auto">
          <a:xfrm>
            <a:off x="21945600" y="12228984"/>
            <a:ext cx="3740820" cy="5726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8921" tIns="24459" rIns="48921" bIns="24459">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1700" b="1" dirty="0">
                <a:latin typeface="Calibri" pitchFamily="34" charset="0"/>
              </a:rPr>
              <a:t>Figure </a:t>
            </a:r>
            <a:r>
              <a:rPr lang="en-US" sz="1700" b="1" dirty="0">
                <a:latin typeface="Calibri" pitchFamily="34" charset="0"/>
              </a:rPr>
              <a:t>8. </a:t>
            </a:r>
            <a:r>
              <a:rPr lang="en-US" sz="1700" b="1" dirty="0">
                <a:latin typeface="Calibri" pitchFamily="34" charset="0"/>
              </a:rPr>
              <a:t>Confusion matrix for 43 classes </a:t>
            </a:r>
            <a:r>
              <a:rPr lang="en-US" sz="1700" b="1" dirty="0" smtClean="0">
                <a:latin typeface="Calibri" pitchFamily="34" charset="0"/>
              </a:rPr>
              <a:t/>
            </a:r>
            <a:br>
              <a:rPr lang="en-US" sz="1700" b="1" dirty="0" smtClean="0">
                <a:latin typeface="Calibri" pitchFamily="34" charset="0"/>
              </a:rPr>
            </a:br>
            <a:r>
              <a:rPr lang="en-US" sz="1700" b="1" dirty="0" smtClean="0">
                <a:latin typeface="Calibri" pitchFamily="34" charset="0"/>
              </a:rPr>
              <a:t>on </a:t>
            </a:r>
            <a:r>
              <a:rPr lang="en-US" sz="1700" b="1" dirty="0">
                <a:latin typeface="Calibri" pitchFamily="34" charset="0"/>
              </a:rPr>
              <a:t>GTSDB dataset</a:t>
            </a:r>
            <a:endParaRPr lang="en-US" sz="1700" dirty="0">
              <a:latin typeface="Calibri" pitchFamily="34" charset="0"/>
            </a:endParaRPr>
          </a:p>
        </p:txBody>
      </p:sp>
      <p:pic>
        <p:nvPicPr>
          <p:cNvPr id="28" name="Picture 27"/>
          <p:cNvPicPr>
            <a:picLocks noChangeAspect="1"/>
          </p:cNvPicPr>
          <p:nvPr/>
        </p:nvPicPr>
        <p:blipFill>
          <a:blip r:embed="rId9"/>
          <a:stretch>
            <a:fillRect/>
          </a:stretch>
        </p:blipFill>
        <p:spPr>
          <a:xfrm>
            <a:off x="21945609" y="9333384"/>
            <a:ext cx="3001280" cy="2895600"/>
          </a:xfrm>
          <a:prstGeom prst="rect">
            <a:avLst/>
          </a:prstGeom>
        </p:spPr>
      </p:pic>
      <p:sp>
        <p:nvSpPr>
          <p:cNvPr id="55" name="Text Box 194"/>
          <p:cNvSpPr txBox="1">
            <a:spLocks noChangeArrowheads="1"/>
          </p:cNvSpPr>
          <p:nvPr/>
        </p:nvSpPr>
        <p:spPr bwMode="auto">
          <a:xfrm>
            <a:off x="21945600" y="13602812"/>
            <a:ext cx="9875520" cy="4075588"/>
          </a:xfrm>
          <a:prstGeom prst="rect">
            <a:avLst/>
          </a:prstGeom>
          <a:solidFill>
            <a:schemeClr val="bg1"/>
          </a:solidFill>
          <a:ln w="12700">
            <a:solidFill>
              <a:schemeClr val="accent1">
                <a:lumMod val="75000"/>
              </a:schemeClr>
            </a:solidFill>
          </a:ln>
          <a:effectLst/>
        </p:spPr>
        <p:txBody>
          <a:bodyPr lIns="97846" tIns="97846" rIns="97846" bIns="97846">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L="342559" indent="-342559" eaLnBrk="1" hangingPunct="1">
              <a:buFont typeface="Arial"/>
              <a:buChar char="•"/>
            </a:pPr>
            <a:r>
              <a:rPr lang="en-US" sz="2100" dirty="0" smtClean="0">
                <a:latin typeface="Calibri" pitchFamily="34" charset="0"/>
              </a:rPr>
              <a:t>Faster R-CNN is the state of art Object Detection algorithm</a:t>
            </a:r>
          </a:p>
          <a:p>
            <a:pPr marL="342559" indent="-342559" eaLnBrk="1" hangingPunct="1">
              <a:buFont typeface="Arial"/>
              <a:buChar char="•"/>
            </a:pPr>
            <a:r>
              <a:rPr lang="en-US" sz="2100" dirty="0" smtClean="0">
                <a:latin typeface="Calibri" pitchFamily="34" charset="0"/>
              </a:rPr>
              <a:t>Implement Faster R-CNN is very very hard, there are lots of tricks which are unknown until we really start writing code to implement it</a:t>
            </a:r>
          </a:p>
          <a:p>
            <a:pPr marL="342559" indent="-342559" eaLnBrk="1" hangingPunct="1">
              <a:buFont typeface="Arial"/>
              <a:buChar char="•"/>
            </a:pPr>
            <a:r>
              <a:rPr lang="en-US" sz="2100" dirty="0" smtClean="0">
                <a:latin typeface="Calibri" pitchFamily="34" charset="0"/>
              </a:rPr>
              <a:t>Although traffic sign could be detected via a fine-tuned Faster R-CNN model, however the distance between the car and sign is not be able to calculated. Traffic sign detection could give good information to </a:t>
            </a:r>
            <a:r>
              <a:rPr lang="en-US" sz="2100" dirty="0" err="1" smtClean="0">
                <a:latin typeface="Calibri" pitchFamily="34" charset="0"/>
              </a:rPr>
              <a:t>AutoPilot</a:t>
            </a:r>
            <a:r>
              <a:rPr lang="en-US" sz="2100" dirty="0" smtClean="0">
                <a:latin typeface="Calibri" pitchFamily="34" charset="0"/>
              </a:rPr>
              <a:t> system about whether there is a sign in front of the car and which kind of sign it is in front of the car, but the </a:t>
            </a:r>
            <a:r>
              <a:rPr lang="en-US" sz="2100" dirty="0" err="1" smtClean="0">
                <a:latin typeface="Calibri" pitchFamily="34" charset="0"/>
              </a:rPr>
              <a:t>AutoPilot</a:t>
            </a:r>
            <a:r>
              <a:rPr lang="en-US" sz="2100" dirty="0" smtClean="0">
                <a:latin typeface="Calibri" pitchFamily="34" charset="0"/>
              </a:rPr>
              <a:t> system would still need other methods to get distance information.</a:t>
            </a:r>
          </a:p>
          <a:p>
            <a:pPr marL="342559" indent="-342559" eaLnBrk="1" hangingPunct="1">
              <a:buFont typeface="Arial"/>
              <a:buChar char="•"/>
            </a:pPr>
            <a:r>
              <a:rPr lang="en-US" sz="2100" dirty="0" smtClean="0">
                <a:latin typeface="Calibri" pitchFamily="34" charset="0"/>
              </a:rPr>
              <a:t>Future work:</a:t>
            </a:r>
          </a:p>
          <a:p>
            <a:pPr marL="1085509" lvl="1" indent="-342559" eaLnBrk="1" hangingPunct="1">
              <a:buFont typeface="Arial"/>
              <a:buChar char="•"/>
            </a:pPr>
            <a:r>
              <a:rPr lang="en-US" sz="2100" dirty="0" smtClean="0">
                <a:latin typeface="Calibri" pitchFamily="34" charset="0"/>
              </a:rPr>
              <a:t>Try out YOLO method</a:t>
            </a:r>
          </a:p>
          <a:p>
            <a:pPr marL="1085509" lvl="1" indent="-342559" eaLnBrk="1" hangingPunct="1">
              <a:buFont typeface="Arial"/>
              <a:buChar char="•"/>
            </a:pPr>
            <a:r>
              <a:rPr lang="en-US" sz="2100" dirty="0" smtClean="0">
                <a:latin typeface="Calibri" pitchFamily="34" charset="0"/>
              </a:rPr>
              <a:t>Try out different traffic sign dataset </a:t>
            </a:r>
          </a:p>
          <a:p>
            <a:pPr marL="1085509" lvl="1" indent="-342559" eaLnBrk="1" hangingPunct="1">
              <a:buFont typeface="Arial"/>
              <a:buChar char="•"/>
            </a:pPr>
            <a:r>
              <a:rPr lang="en-US" sz="2100" dirty="0" smtClean="0">
                <a:latin typeface="Calibri" pitchFamily="34" charset="0"/>
              </a:rPr>
              <a:t>Use </a:t>
            </a:r>
            <a:r>
              <a:rPr lang="en-US" sz="2100" dirty="0" err="1" smtClean="0">
                <a:latin typeface="Calibri" pitchFamily="34" charset="0"/>
              </a:rPr>
              <a:t>ResNet</a:t>
            </a:r>
            <a:r>
              <a:rPr lang="en-US" sz="2100" dirty="0" smtClean="0">
                <a:latin typeface="Calibri" pitchFamily="34" charset="0"/>
              </a:rPr>
              <a:t> as feature extractor</a:t>
            </a:r>
            <a:endParaRPr lang="en-US" sz="2100" dirty="0">
              <a:latin typeface="Calibri" pitchFamily="34" charset="0"/>
            </a:endParaRPr>
          </a:p>
        </p:txBody>
      </p:sp>
      <p:sp>
        <p:nvSpPr>
          <p:cNvPr id="56" name="Rectangle 55"/>
          <p:cNvSpPr/>
          <p:nvPr/>
        </p:nvSpPr>
        <p:spPr>
          <a:xfrm>
            <a:off x="21945600" y="13145617"/>
            <a:ext cx="9875520" cy="4572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21" tIns="24459" rIns="48921" bIns="24459" rtlCol="0" anchor="ctr"/>
          <a:lstStyle/>
          <a:p>
            <a:pPr algn="ctr"/>
            <a:r>
              <a:rPr lang="en-US" sz="3100" b="1" dirty="0">
                <a:solidFill>
                  <a:schemeClr val="accent3">
                    <a:lumMod val="20000"/>
                    <a:lumOff val="80000"/>
                  </a:schemeClr>
                </a:solidFill>
              </a:rPr>
              <a:t>Conclusion</a:t>
            </a:r>
            <a:endParaRPr lang="en-US" sz="3100" b="1" dirty="0">
              <a:solidFill>
                <a:schemeClr val="accent3">
                  <a:lumMod val="20000"/>
                  <a:lumOff val="80000"/>
                </a:schemeClr>
              </a:solidFill>
            </a:endParaRPr>
          </a:p>
        </p:txBody>
      </p:sp>
      <p:pic>
        <p:nvPicPr>
          <p:cNvPr id="29" name="Picture 28"/>
          <p:cNvPicPr>
            <a:picLocks noChangeAspect="1"/>
          </p:cNvPicPr>
          <p:nvPr/>
        </p:nvPicPr>
        <p:blipFill>
          <a:blip r:embed="rId10"/>
          <a:stretch>
            <a:fillRect/>
          </a:stretch>
        </p:blipFill>
        <p:spPr>
          <a:xfrm>
            <a:off x="6629400" y="15392400"/>
            <a:ext cx="3733800" cy="2364740"/>
          </a:xfrm>
          <a:prstGeom prst="rect">
            <a:avLst/>
          </a:prstGeom>
        </p:spPr>
      </p:pic>
      <p:sp>
        <p:nvSpPr>
          <p:cNvPr id="57" name="Text Box 180"/>
          <p:cNvSpPr txBox="1">
            <a:spLocks noChangeArrowheads="1"/>
          </p:cNvSpPr>
          <p:nvPr/>
        </p:nvSpPr>
        <p:spPr bwMode="auto">
          <a:xfrm>
            <a:off x="6629400" y="17830800"/>
            <a:ext cx="3525936" cy="3110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8921" tIns="24459" rIns="48921" bIns="24459">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1700" b="1" dirty="0">
                <a:latin typeface="Calibri" pitchFamily="34" charset="0"/>
              </a:rPr>
              <a:t>Figure </a:t>
            </a:r>
            <a:r>
              <a:rPr lang="en-US" sz="1700" b="1" dirty="0" smtClean="0">
                <a:latin typeface="Calibri" pitchFamily="34" charset="0"/>
              </a:rPr>
              <a:t>2. The image in GTSDB dataset</a:t>
            </a:r>
            <a:r>
              <a:rPr lang="en-US" sz="1700" dirty="0" smtClean="0">
                <a:latin typeface="Calibri" pitchFamily="34" charset="0"/>
              </a:rPr>
              <a:t>.</a:t>
            </a:r>
            <a:endParaRPr lang="en-US" sz="1700" dirty="0">
              <a:latin typeface="Calibri" pitchFamily="34" charset="0"/>
            </a:endParaRPr>
          </a:p>
        </p:txBody>
      </p:sp>
    </p:spTree>
    <p:extLst>
      <p:ext uri="{BB962C8B-B14F-4D97-AF65-F5344CB8AC3E}">
        <p14:creationId xmlns:p14="http://schemas.microsoft.com/office/powerpoint/2010/main" val="2251251862"/>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Custom 8">
      <a:dk1>
        <a:sysClr val="windowText" lastClr="000000"/>
      </a:dk1>
      <a:lt1>
        <a:sysClr val="window" lastClr="FFFFFF"/>
      </a:lt1>
      <a:dk2>
        <a:srgbClr val="646B86"/>
      </a:dk2>
      <a:lt2>
        <a:srgbClr val="C5D1D7"/>
      </a:lt2>
      <a:accent1>
        <a:srgbClr val="C51515"/>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Black .thmx</Template>
  <TotalTime>3387</TotalTime>
  <Words>878</Words>
  <Application>Microsoft Macintosh PowerPoint</Application>
  <PresentationFormat>Custom</PresentationFormat>
  <Paragraphs>57</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Genigraphics LLC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Genigraphics Research Poster Template 24x36</dc:title>
  <dc:creator>Jay Larson</dc:creator>
  <dc:description>Quality poster printing
www.genigraphics.com
1-800-790-4001</dc:description>
  <cp:lastModifiedBy>Salesforce.com</cp:lastModifiedBy>
  <cp:revision>150</cp:revision>
  <cp:lastPrinted>2013-02-12T02:21:55Z</cp:lastPrinted>
  <dcterms:created xsi:type="dcterms:W3CDTF">2013-02-10T21:14:48Z</dcterms:created>
  <dcterms:modified xsi:type="dcterms:W3CDTF">2018-06-12T05:33:29Z</dcterms:modified>
</cp:coreProperties>
</file>