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74" r:id="rId9"/>
    <p:sldId id="265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10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E813BC-D045-4440-A2BC-6932AF07771B}">
      <dgm:prSet phldrT="[Text]"/>
      <dgm:spPr/>
      <dgm:t>
        <a:bodyPr/>
        <a:lstStyle/>
        <a:p>
          <a:r>
            <a:rPr lang="en-US" dirty="0" smtClean="0"/>
            <a:t>Sprint1&lt;Oct 02,2014&gt;</a:t>
          </a:r>
          <a:endParaRPr lang="en-US" dirty="0"/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r>
            <a:rPr lang="en-US" dirty="0" smtClean="0"/>
            <a:t>Sprint2&lt;Oct 22,2014&gt;</a:t>
          </a:r>
          <a:endParaRPr lang="en-US" dirty="0"/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r>
            <a:rPr lang="en-US" dirty="0" smtClean="0"/>
            <a:t>Sprint3&lt;Nov 15,2014&gt;</a:t>
          </a:r>
          <a:endParaRPr lang="en-US" dirty="0"/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r>
            <a:rPr lang="en-US" dirty="0" smtClean="0"/>
            <a:t>Sprint4&lt;Jan 01,2014&gt;</a:t>
          </a:r>
          <a:endParaRPr lang="en-US" dirty="0"/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7C86303F-8B08-48BC-B2DD-27CC7B281332}">
      <dgm:prSet phldrT="[Text]"/>
      <dgm:spPr/>
      <dgm:t>
        <a:bodyPr/>
        <a:lstStyle/>
        <a:p>
          <a:r>
            <a:rPr lang="en-US" dirty="0" smtClean="0"/>
            <a:t>Sprint5&lt;Jan 15, 2015&gt;</a:t>
          </a:r>
          <a:endParaRPr lang="zh-CN" altLang="en-US" dirty="0"/>
        </a:p>
      </dgm:t>
    </dgm:pt>
    <dgm:pt modelId="{C559F3DD-DD03-4CE6-B80A-5338CA42E31D}" type="parTrans" cxnId="{467BA422-9EDC-49EC-8B55-6ABC8FA21149}">
      <dgm:prSet/>
      <dgm:spPr/>
      <dgm:t>
        <a:bodyPr/>
        <a:lstStyle/>
        <a:p>
          <a:endParaRPr lang="zh-CN" altLang="en-US"/>
        </a:p>
      </dgm:t>
    </dgm:pt>
    <dgm:pt modelId="{E03D50BF-14A0-4F48-B585-8B429C1BA700}" type="sibTrans" cxnId="{467BA422-9EDC-49EC-8B55-6ABC8FA21149}">
      <dgm:prSet/>
      <dgm:spPr/>
      <dgm:t>
        <a:bodyPr/>
        <a:lstStyle/>
        <a:p>
          <a:endParaRPr lang="zh-CN" altLang="en-US"/>
        </a:p>
      </dgm:t>
    </dgm:pt>
    <dgm:pt modelId="{5915E669-4AB4-274B-8F1E-D41EE0C493A3}">
      <dgm:prSet/>
      <dgm:spPr/>
      <dgm:t>
        <a:bodyPr/>
        <a:lstStyle/>
        <a:p>
          <a:r>
            <a:rPr lang="en-US" dirty="0" smtClean="0"/>
            <a:t>Sprint6&lt;Feb 08, 2015&gt;</a:t>
          </a:r>
          <a:endParaRPr lang="en-US" dirty="0"/>
        </a:p>
      </dgm:t>
    </dgm:pt>
    <dgm:pt modelId="{A89077FF-CC12-F34D-B97D-6ACCA107A051}" type="parTrans" cxnId="{18A6AA6C-AA2E-C744-98D9-9BA8FAF26C02}">
      <dgm:prSet/>
      <dgm:spPr/>
      <dgm:t>
        <a:bodyPr/>
        <a:lstStyle/>
        <a:p>
          <a:endParaRPr lang="en-US"/>
        </a:p>
      </dgm:t>
    </dgm:pt>
    <dgm:pt modelId="{50744478-EFEE-3648-B825-F30E36F65912}" type="sibTrans" cxnId="{18A6AA6C-AA2E-C744-98D9-9BA8FAF26C02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A5C5-3158-4B5F-A4DF-EA6B065F9E13}" type="pres">
      <dgm:prSet presAssocID="{29E813BC-D045-4440-A2BC-6932AF07771B}" presName="circleA" presStyleLbl="node1" presStyleIdx="0" presStyleCnt="6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5F69B-49D3-49D9-807C-EE5BFCFF15C1}" type="pres">
      <dgm:prSet presAssocID="{EF962D9A-CB0F-46C5-A3F5-963B0C75EA6E}" presName="circleB" presStyleLbl="node1" presStyleIdx="1" presStyleCnt="6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7E89-C475-409E-AFA0-6A6CEA6758CD}" type="pres">
      <dgm:prSet presAssocID="{15065311-984A-49D1-B36F-1FD776385EC1}" presName="circleA" presStyleLbl="node1" presStyleIdx="2" presStyleCnt="6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B0BA-DD29-467A-83E7-E9C8216E5865}" type="pres">
      <dgm:prSet presAssocID="{1FC85E85-C12D-45CC-A3CF-123437A6B9B8}" presName="circleB" presStyleLbl="node1" presStyleIdx="3" presStyleCnt="6"/>
      <dgm:spPr/>
    </dgm:pt>
    <dgm:pt modelId="{00A93BCA-FE0A-4341-A134-7D771D5EB82F}" type="pres">
      <dgm:prSet presAssocID="{1FC85E85-C12D-45CC-A3CF-123437A6B9B8}" presName="spaceB" presStyleCnt="0"/>
      <dgm:spPr/>
    </dgm:pt>
    <dgm:pt modelId="{9B04325E-05E1-4310-B2D1-C13C95E8D126}" type="pres">
      <dgm:prSet presAssocID="{1846AB31-B450-4464-8A8E-079069427AED}" presName="space" presStyleCnt="0"/>
      <dgm:spPr/>
    </dgm:pt>
    <dgm:pt modelId="{5A2E7D63-7FC6-451D-9C17-6B119B16E561}" type="pres">
      <dgm:prSet presAssocID="{7C86303F-8B08-48BC-B2DD-27CC7B281332}" presName="compositeA" presStyleCnt="0"/>
      <dgm:spPr/>
    </dgm:pt>
    <dgm:pt modelId="{8C12B6ED-733A-4C63-AB95-E65439859158}" type="pres">
      <dgm:prSet presAssocID="{7C86303F-8B08-48BC-B2DD-27CC7B281332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4ABC2-5CAE-4C81-99E5-C2D2D8361D70}" type="pres">
      <dgm:prSet presAssocID="{7C86303F-8B08-48BC-B2DD-27CC7B281332}" presName="circleA" presStyleLbl="node1" presStyleIdx="4" presStyleCnt="6"/>
      <dgm:spPr/>
    </dgm:pt>
    <dgm:pt modelId="{69C7E8A0-3BE4-4C36-838C-DED89BE3EDCA}" type="pres">
      <dgm:prSet presAssocID="{7C86303F-8B08-48BC-B2DD-27CC7B281332}" presName="spaceA" presStyleCnt="0"/>
      <dgm:spPr/>
    </dgm:pt>
    <dgm:pt modelId="{AB01791A-9398-CE42-A2C8-AB09597EC384}" type="pres">
      <dgm:prSet presAssocID="{E03D50BF-14A0-4F48-B585-8B429C1BA700}" presName="space" presStyleCnt="0"/>
      <dgm:spPr/>
    </dgm:pt>
    <dgm:pt modelId="{BE6EDFF2-B77B-7741-BF0E-9216781A89BC}" type="pres">
      <dgm:prSet presAssocID="{5915E669-4AB4-274B-8F1E-D41EE0C493A3}" presName="compositeB" presStyleCnt="0"/>
      <dgm:spPr/>
    </dgm:pt>
    <dgm:pt modelId="{368C92DA-80C4-3D4E-9F8E-038168FF1892}" type="pres">
      <dgm:prSet presAssocID="{5915E669-4AB4-274B-8F1E-D41EE0C493A3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94059-3F12-3D4A-8638-DFFB7FF28197}" type="pres">
      <dgm:prSet presAssocID="{5915E669-4AB4-274B-8F1E-D41EE0C493A3}" presName="circleB" presStyleLbl="node1" presStyleIdx="5" presStyleCnt="6"/>
      <dgm:spPr/>
    </dgm:pt>
    <dgm:pt modelId="{6AA3CC40-29AD-154C-A196-FACEF5CC540B}" type="pres">
      <dgm:prSet presAssocID="{5915E669-4AB4-274B-8F1E-D41EE0C493A3}" presName="spaceB" presStyleCnt="0"/>
      <dgm:spPr/>
    </dgm:pt>
  </dgm:ptLst>
  <dgm:cxnLst>
    <dgm:cxn modelId="{5D277430-75A9-5C46-9E7C-7B1299459683}" type="presOf" srcId="{5915E669-4AB4-274B-8F1E-D41EE0C493A3}" destId="{368C92DA-80C4-3D4E-9F8E-038168FF1892}" srcOrd="0" destOrd="0" presId="urn:microsoft.com/office/officeart/2005/8/layout/hProcess11"/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76C29BC8-5F83-43B5-8568-6617E8176641}" type="presOf" srcId="{7C86303F-8B08-48BC-B2DD-27CC7B281332}" destId="{8C12B6ED-733A-4C63-AB95-E65439859158}" srcOrd="0" destOrd="0" presId="urn:microsoft.com/office/officeart/2005/8/layout/hProcess11"/>
    <dgm:cxn modelId="{18A6AA6C-AA2E-C744-98D9-9BA8FAF26C02}" srcId="{C31760BD-66EA-4FAC-9436-EADD6F9F7ECE}" destId="{5915E669-4AB4-274B-8F1E-D41EE0C493A3}" srcOrd="5" destOrd="0" parTransId="{A89077FF-CC12-F34D-B97D-6ACCA107A051}" sibTransId="{50744478-EFEE-3648-B825-F30E36F65912}"/>
    <dgm:cxn modelId="{467BA422-9EDC-49EC-8B55-6ABC8FA21149}" srcId="{C31760BD-66EA-4FAC-9436-EADD6F9F7ECE}" destId="{7C86303F-8B08-48BC-B2DD-27CC7B281332}" srcOrd="4" destOrd="0" parTransId="{C559F3DD-DD03-4CE6-B80A-5338CA42E31D}" sibTransId="{E03D50BF-14A0-4F48-B585-8B429C1BA700}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  <dgm:cxn modelId="{233DEB64-F04D-43E6-B1EF-8DC6739D1697}" type="presParOf" srcId="{00A4D3C7-960E-4470-80DB-47D3C115D634}" destId="{9B04325E-05E1-4310-B2D1-C13C95E8D126}" srcOrd="7" destOrd="0" presId="urn:microsoft.com/office/officeart/2005/8/layout/hProcess11"/>
    <dgm:cxn modelId="{28802234-9294-4F06-BB32-8F0BA8CB8D61}" type="presParOf" srcId="{00A4D3C7-960E-4470-80DB-47D3C115D634}" destId="{5A2E7D63-7FC6-451D-9C17-6B119B16E561}" srcOrd="8" destOrd="0" presId="urn:microsoft.com/office/officeart/2005/8/layout/hProcess11"/>
    <dgm:cxn modelId="{D3472DC9-0E3C-4E0D-945D-4D7260A9D216}" type="presParOf" srcId="{5A2E7D63-7FC6-451D-9C17-6B119B16E561}" destId="{8C12B6ED-733A-4C63-AB95-E65439859158}" srcOrd="0" destOrd="0" presId="urn:microsoft.com/office/officeart/2005/8/layout/hProcess11"/>
    <dgm:cxn modelId="{2D2E4B40-F9A0-40AD-A5E3-343248BEE02A}" type="presParOf" srcId="{5A2E7D63-7FC6-451D-9C17-6B119B16E561}" destId="{AA44ABC2-5CAE-4C81-99E5-C2D2D8361D70}" srcOrd="1" destOrd="0" presId="urn:microsoft.com/office/officeart/2005/8/layout/hProcess11"/>
    <dgm:cxn modelId="{A0BF4F95-F795-49B9-8C5F-B70E7EAD152B}" type="presParOf" srcId="{5A2E7D63-7FC6-451D-9C17-6B119B16E561}" destId="{69C7E8A0-3BE4-4C36-838C-DED89BE3EDCA}" srcOrd="2" destOrd="0" presId="urn:microsoft.com/office/officeart/2005/8/layout/hProcess11"/>
    <dgm:cxn modelId="{0B14957F-2ECF-3244-8284-35146AE8A15B}" type="presParOf" srcId="{00A4D3C7-960E-4470-80DB-47D3C115D634}" destId="{AB01791A-9398-CE42-A2C8-AB09597EC384}" srcOrd="9" destOrd="0" presId="urn:microsoft.com/office/officeart/2005/8/layout/hProcess11"/>
    <dgm:cxn modelId="{3E891876-E155-144C-B105-2E8705BCB0D5}" type="presParOf" srcId="{00A4D3C7-960E-4470-80DB-47D3C115D634}" destId="{BE6EDFF2-B77B-7741-BF0E-9216781A89BC}" srcOrd="10" destOrd="0" presId="urn:microsoft.com/office/officeart/2005/8/layout/hProcess11"/>
    <dgm:cxn modelId="{3EEAD9A1-4900-284D-9AEB-832835262326}" type="presParOf" srcId="{BE6EDFF2-B77B-7741-BF0E-9216781A89BC}" destId="{368C92DA-80C4-3D4E-9F8E-038168FF1892}" srcOrd="0" destOrd="0" presId="urn:microsoft.com/office/officeart/2005/8/layout/hProcess11"/>
    <dgm:cxn modelId="{CA374E2A-E109-8143-AFF3-0B8CF06FC74D}" type="presParOf" srcId="{BE6EDFF2-B77B-7741-BF0E-9216781A89BC}" destId="{63494059-3F12-3D4A-8638-DFFB7FF28197}" srcOrd="1" destOrd="0" presId="urn:microsoft.com/office/officeart/2005/8/layout/hProcess11"/>
    <dgm:cxn modelId="{EC3000E8-1E19-F343-8E75-5E6C3EF338CF}" type="presParOf" srcId="{BE6EDFF2-B77B-7741-BF0E-9216781A89BC}" destId="{6AA3CC40-29AD-154C-A196-FACEF5CC54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2125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Sprint1&lt;Oct 02,2014&gt;</a:t>
          </a:r>
          <a:endParaRPr lang="en-US" sz="1500" kern="1200" dirty="0"/>
        </a:p>
      </dsp:txBody>
      <dsp:txXfrm>
        <a:off x="2125" y="0"/>
        <a:ext cx="1237417" cy="1552574"/>
      </dsp:txXfrm>
    </dsp:sp>
    <dsp:sp modelId="{C646A5C5-3158-4B5F-A4DF-EA6B065F9E13}">
      <dsp:nvSpPr>
        <dsp:cNvPr id="0" name=""/>
        <dsp:cNvSpPr/>
      </dsp:nvSpPr>
      <dsp:spPr>
        <a:xfrm>
          <a:off x="426762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301413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Sprint2&lt;Oct 22,2014&gt;</a:t>
          </a:r>
          <a:endParaRPr lang="en-US" sz="1500" kern="1200" dirty="0"/>
        </a:p>
      </dsp:txBody>
      <dsp:txXfrm>
        <a:off x="1301413" y="2328862"/>
        <a:ext cx="1237417" cy="1552574"/>
      </dsp:txXfrm>
    </dsp:sp>
    <dsp:sp modelId="{41F5F69B-49D3-49D9-807C-EE5BFCFF15C1}">
      <dsp:nvSpPr>
        <dsp:cNvPr id="0" name=""/>
        <dsp:cNvSpPr/>
      </dsp:nvSpPr>
      <dsp:spPr>
        <a:xfrm>
          <a:off x="172605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2600702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Sprint3&lt;Nov 15,2014&gt;</a:t>
          </a:r>
          <a:endParaRPr lang="en-US" sz="1500" kern="1200" dirty="0"/>
        </a:p>
      </dsp:txBody>
      <dsp:txXfrm>
        <a:off x="2600702" y="0"/>
        <a:ext cx="1237417" cy="1552574"/>
      </dsp:txXfrm>
    </dsp:sp>
    <dsp:sp modelId="{A1397E89-C475-409E-AFA0-6A6CEA6758CD}">
      <dsp:nvSpPr>
        <dsp:cNvPr id="0" name=""/>
        <dsp:cNvSpPr/>
      </dsp:nvSpPr>
      <dsp:spPr>
        <a:xfrm>
          <a:off x="3025338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3899990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Sprint4&lt;Jan 01,2014&gt;</a:t>
          </a:r>
          <a:endParaRPr lang="en-US" sz="1500" kern="1200" dirty="0"/>
        </a:p>
      </dsp:txBody>
      <dsp:txXfrm>
        <a:off x="3899990" y="2328862"/>
        <a:ext cx="1237417" cy="1552574"/>
      </dsp:txXfrm>
    </dsp:sp>
    <dsp:sp modelId="{BC75B0BA-DD29-467A-83E7-E9C8216E5865}">
      <dsp:nvSpPr>
        <dsp:cNvPr id="0" name=""/>
        <dsp:cNvSpPr/>
      </dsp:nvSpPr>
      <dsp:spPr>
        <a:xfrm>
          <a:off x="4324627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2B6ED-733A-4C63-AB95-E65439859158}">
      <dsp:nvSpPr>
        <dsp:cNvPr id="0" name=""/>
        <dsp:cNvSpPr/>
      </dsp:nvSpPr>
      <dsp:spPr>
        <a:xfrm>
          <a:off x="5199278" y="0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Sprint5&lt;Jan 15, 2015&gt;</a:t>
          </a:r>
          <a:endParaRPr lang="zh-CN" altLang="en-US" sz="1500" kern="1200" dirty="0"/>
        </a:p>
      </dsp:txBody>
      <dsp:txXfrm>
        <a:off x="5199278" y="0"/>
        <a:ext cx="1237417" cy="1552574"/>
      </dsp:txXfrm>
    </dsp:sp>
    <dsp:sp modelId="{AA44ABC2-5CAE-4C81-99E5-C2D2D8361D70}">
      <dsp:nvSpPr>
        <dsp:cNvPr id="0" name=""/>
        <dsp:cNvSpPr/>
      </dsp:nvSpPr>
      <dsp:spPr>
        <a:xfrm>
          <a:off x="562391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C92DA-80C4-3D4E-9F8E-038168FF1892}">
      <dsp:nvSpPr>
        <dsp:cNvPr id="0" name=""/>
        <dsp:cNvSpPr/>
      </dsp:nvSpPr>
      <dsp:spPr>
        <a:xfrm>
          <a:off x="6498567" y="2328862"/>
          <a:ext cx="1237417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Sprint6&lt;Feb 08, 2015&gt;</a:t>
          </a:r>
          <a:endParaRPr lang="en-US" sz="1500" kern="1200" dirty="0"/>
        </a:p>
      </dsp:txBody>
      <dsp:txXfrm>
        <a:off x="6498567" y="2328862"/>
        <a:ext cx="1237417" cy="1552574"/>
      </dsp:txXfrm>
    </dsp:sp>
    <dsp:sp modelId="{63494059-3F12-3D4A-8638-DFFB7FF28197}">
      <dsp:nvSpPr>
        <dsp:cNvPr id="0" name=""/>
        <dsp:cNvSpPr/>
      </dsp:nvSpPr>
      <dsp:spPr>
        <a:xfrm>
          <a:off x="6923204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dirty="0" smtClean="0"/>
              <a:t>TWIDDLER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Rui</a:t>
            </a:r>
            <a:r>
              <a:rPr lang="en-US" b="1" dirty="0" smtClean="0"/>
              <a:t> Li, </a:t>
            </a:r>
            <a:r>
              <a:rPr lang="en-US" b="1" dirty="0" err="1" smtClean="0"/>
              <a:t>Yufan</a:t>
            </a:r>
            <a:r>
              <a:rPr lang="en-US" b="1" dirty="0" smtClean="0"/>
              <a:t> </a:t>
            </a:r>
            <a:r>
              <a:rPr lang="en-US" b="1" dirty="0" err="1" smtClean="0"/>
              <a:t>Xue</a:t>
            </a:r>
            <a:endParaRPr lang="en-US" b="1" dirty="0" smtClean="0"/>
          </a:p>
          <a:p>
            <a:r>
              <a:rPr lang="en-US" i="1" dirty="0" smtClean="0"/>
              <a:t>Software Engineering</a:t>
            </a:r>
          </a:p>
          <a:p>
            <a:r>
              <a:rPr lang="en-US" dirty="0" smtClean="0"/>
              <a:t>April 4,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3769"/>
              </p:ext>
            </p:extLst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Manage assessment activities for academic programs</a:t>
            </a:r>
            <a:endParaRPr lang="en-US" dirty="0" smtClean="0"/>
          </a:p>
          <a:p>
            <a:pPr lvl="1"/>
            <a:r>
              <a:rPr lang="en-US" dirty="0" smtClean="0"/>
              <a:t>Student </a:t>
            </a:r>
            <a:r>
              <a:rPr lang="en-US" dirty="0"/>
              <a:t>learning outcomes(organized around hierarchically categorized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</a:t>
            </a:r>
            <a:r>
              <a:rPr lang="en-US" dirty="0"/>
              <a:t>multiple Universities </a:t>
            </a:r>
            <a:endParaRPr lang="en-US" dirty="0" smtClean="0"/>
          </a:p>
          <a:p>
            <a:r>
              <a:rPr lang="en-US" altLang="zh-CN" dirty="0"/>
              <a:t>Support </a:t>
            </a:r>
            <a:r>
              <a:rPr lang="en-US" dirty="0" smtClean="0"/>
              <a:t>other </a:t>
            </a:r>
            <a:r>
              <a:rPr lang="en-US" dirty="0"/>
              <a:t>types of academically oriented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LEARNING OUTCOME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statement that describes a specific objective for some academic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SLO's are associated with courses, programs, degrees and perhaps others.</a:t>
            </a:r>
            <a:r>
              <a:rPr lang="en-US" dirty="0"/>
              <a:t> </a:t>
            </a:r>
            <a:r>
              <a:rPr lang="en-US" dirty="0" smtClean="0"/>
              <a:t> These mappings form possibly complex graphs.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Students will be able to write a quicksort algorithm in Java.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explain the political theories: Communism, Democracy, and Populism.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will be able to use an </a:t>
            </a:r>
            <a:r>
              <a:rPr lang="en-US" dirty="0" err="1"/>
              <a:t>Autel</a:t>
            </a:r>
            <a:r>
              <a:rPr lang="en-US" dirty="0"/>
              <a:t> diagnostics tool to identify engine errors for any supported vehicle type.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 HEIRARCHY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r>
              <a:rPr lang="en-US" dirty="0"/>
              <a:t>A University might define a program as a collection of courses and each course might be defined as a collection of </a:t>
            </a:r>
            <a:r>
              <a:rPr lang="en-US" dirty="0" smtClean="0"/>
              <a:t>SLOs</a:t>
            </a:r>
          </a:p>
          <a:p>
            <a:r>
              <a:rPr lang="en-US" dirty="0" smtClean="0"/>
              <a:t>Graduates </a:t>
            </a:r>
            <a:r>
              <a:rPr lang="en-US" dirty="0"/>
              <a:t>of the program are then characterized by the union of all course SLOs in the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SLOs to </a:t>
            </a:r>
            <a:r>
              <a:rPr lang="en-US" dirty="0"/>
              <a:t>assess how well the program trains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Many Types</a:t>
            </a:r>
          </a:p>
          <a:p>
            <a:pPr lvl="1"/>
            <a:r>
              <a:rPr lang="en-US" altLang="zh-CN" dirty="0" smtClean="0"/>
              <a:t>Quiz</a:t>
            </a:r>
          </a:p>
          <a:p>
            <a:pPr lvl="1"/>
            <a:r>
              <a:rPr lang="en-US" altLang="zh-CN" dirty="0" smtClean="0"/>
              <a:t>Exam</a:t>
            </a:r>
          </a:p>
          <a:p>
            <a:pPr lvl="1"/>
            <a:r>
              <a:rPr lang="en-US" altLang="zh-CN" dirty="0" smtClean="0"/>
              <a:t>Homework </a:t>
            </a:r>
            <a:r>
              <a:rPr lang="en-US" altLang="zh-CN" dirty="0"/>
              <a:t>assignment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Others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the collection and recording of assessment data for each SLO in the </a:t>
            </a:r>
            <a:r>
              <a:rPr lang="en-US" altLang="zh-CN" dirty="0" smtClean="0"/>
              <a:t>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zh-CN" altLang="en-US" dirty="0"/>
          </a:p>
          <a:p>
            <a:pPr lvl="1"/>
            <a:r>
              <a:rPr lang="en-US" altLang="zh-CN" dirty="0" smtClean="0"/>
              <a:t>Application administrator</a:t>
            </a:r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the company that sells </a:t>
            </a:r>
            <a:r>
              <a:rPr lang="en-US" altLang="zh-CN" dirty="0" err="1"/>
              <a:t>Twiddler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Account </a:t>
            </a:r>
            <a:r>
              <a:rPr lang="en-US" altLang="zh-CN" dirty="0"/>
              <a:t>administrator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Operates </a:t>
            </a:r>
            <a:r>
              <a:rPr lang="en-US" altLang="zh-CN" dirty="0"/>
              <a:t>on behalf of a </a:t>
            </a:r>
            <a:r>
              <a:rPr lang="en-US" altLang="zh-CN" dirty="0" err="1"/>
              <a:t>Twiddler</a:t>
            </a:r>
            <a:r>
              <a:rPr lang="en-US" altLang="zh-CN" dirty="0"/>
              <a:t> customer. Typically a University</a:t>
            </a:r>
            <a:endParaRPr lang="zh-CN" altLang="en-US" dirty="0"/>
          </a:p>
          <a:p>
            <a:pPr lvl="1"/>
            <a:r>
              <a:rPr lang="en-US" altLang="zh-CN" dirty="0" smtClean="0"/>
              <a:t>Licensed user</a:t>
            </a:r>
          </a:p>
          <a:p>
            <a:pPr lvl="2"/>
            <a:r>
              <a:rPr lang="en-US" altLang="zh-CN" dirty="0"/>
              <a:t>The licensed user is anyone an account administrator awards a license </a:t>
            </a:r>
            <a:r>
              <a:rPr lang="en-US" altLang="zh-CN" dirty="0" smtClean="0"/>
              <a:t>to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ARCHITECTURE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Deployed </a:t>
            </a:r>
            <a:r>
              <a:rPr lang="en-US" altLang="zh-CN" dirty="0"/>
              <a:t>on Amazon web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EC2 </a:t>
            </a:r>
            <a:r>
              <a:rPr lang="en-US" altLang="zh-CN" dirty="0"/>
              <a:t>machine for deploying static HTML, JavaScript, CSS and any other supporting </a:t>
            </a:r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Separate </a:t>
            </a:r>
            <a:r>
              <a:rPr lang="en-US" altLang="zh-CN" dirty="0"/>
              <a:t>EC2 machine to supply all JSON data to the </a:t>
            </a:r>
            <a:r>
              <a:rPr lang="en-US" altLang="zh-CN" dirty="0" smtClean="0"/>
              <a:t>browser</a:t>
            </a:r>
          </a:p>
          <a:p>
            <a:pPr lvl="1"/>
            <a:r>
              <a:rPr lang="en-US" altLang="zh-CN" dirty="0" smtClean="0"/>
              <a:t>RDS will be used to store </a:t>
            </a:r>
            <a:r>
              <a:rPr lang="en-US" altLang="zh-CN" dirty="0"/>
              <a:t>user data, access control lists, assessment document meta-data, SLOs and SLO </a:t>
            </a:r>
            <a:r>
              <a:rPr lang="en-US" altLang="zh-CN" dirty="0" smtClean="0"/>
              <a:t>groups </a:t>
            </a:r>
          </a:p>
          <a:p>
            <a:pPr lvl="1"/>
            <a:r>
              <a:rPr lang="en-US" altLang="zh-CN" dirty="0" smtClean="0"/>
              <a:t>S3 will be used to </a:t>
            </a:r>
            <a:r>
              <a:rPr lang="en-US" altLang="zh-CN" dirty="0"/>
              <a:t>store </a:t>
            </a:r>
            <a:r>
              <a:rPr lang="en-US" altLang="zh-CN" dirty="0" smtClean="0"/>
              <a:t>assessment documentation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12" y="2407993"/>
            <a:ext cx="4846026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application is JEE compliant using JPA as the persistence layer.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application will be developed using Spring security and control </a:t>
            </a:r>
          </a:p>
          <a:p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en-US" altLang="zh-CN" dirty="0"/>
              <a:t>will manage the client-side application </a:t>
            </a:r>
          </a:p>
          <a:p>
            <a:r>
              <a:rPr lang="en-US" altLang="zh-CN" dirty="0" smtClean="0"/>
              <a:t>Bootstrap </a:t>
            </a:r>
            <a:r>
              <a:rPr lang="en-US" altLang="zh-CN" dirty="0"/>
              <a:t>will be used as the layout and styling engine </a:t>
            </a:r>
          </a:p>
          <a:p>
            <a:r>
              <a:rPr lang="en-US" altLang="zh-CN" dirty="0" smtClean="0"/>
              <a:t>Tiles </a:t>
            </a:r>
            <a:r>
              <a:rPr lang="en-US" altLang="zh-CN" dirty="0"/>
              <a:t>will be used to manage components/templates </a:t>
            </a:r>
          </a:p>
          <a:p>
            <a:r>
              <a:rPr lang="en-US" altLang="zh-CN" dirty="0" smtClean="0"/>
              <a:t>HTML </a:t>
            </a:r>
            <a:r>
              <a:rPr lang="en-US" altLang="zh-CN" dirty="0"/>
              <a:t>documents are written in HTML5 </a:t>
            </a: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Permission control</a:t>
            </a:r>
          </a:p>
          <a:p>
            <a:r>
              <a:rPr lang="en-US" altLang="zh-CN" dirty="0" smtClean="0"/>
              <a:t>Relations between SLOs and courses, department, etc.</a:t>
            </a:r>
          </a:p>
          <a:p>
            <a:r>
              <a:rPr lang="en-US" altLang="zh-CN" dirty="0" smtClean="0"/>
              <a:t>Technologies like amazon web 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6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i Li_Proposal PP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Rui Li_Proposal PPT</Template>
  <TotalTime>47</TotalTime>
  <Words>412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Rui Li_Proposal PPT</vt:lpstr>
      <vt:lpstr>  TWIDDLER </vt:lpstr>
      <vt:lpstr>OVERVIEW</vt:lpstr>
      <vt:lpstr>STUDENT LEARNING OUTCOME</vt:lpstr>
      <vt:lpstr>SLO HEIRARCHY</vt:lpstr>
      <vt:lpstr>ASSESSMENT</vt:lpstr>
      <vt:lpstr>COMPUTATIONAL DETAILS </vt:lpstr>
      <vt:lpstr>Architectural Elements</vt:lpstr>
      <vt:lpstr>TECHNOLOGIES</vt:lpstr>
      <vt:lpstr>Challenge</vt:lpstr>
      <vt:lpstr>Schedule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TWIDDLER </dc:title>
  <dc:creator>Ray</dc:creator>
  <cp:lastModifiedBy>Rui</cp:lastModifiedBy>
  <cp:revision>5</cp:revision>
  <dcterms:created xsi:type="dcterms:W3CDTF">2014-04-08T00:59:01Z</dcterms:created>
  <dcterms:modified xsi:type="dcterms:W3CDTF">2014-04-29T18:36:25Z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