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60" r:id="rId2"/>
    <p:sldId id="257" r:id="rId3"/>
    <p:sldId id="261" r:id="rId4"/>
    <p:sldId id="258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89" autoAdjust="0"/>
  </p:normalViewPr>
  <p:slideViewPr>
    <p:cSldViewPr snapToGrid="0">
      <p:cViewPr varScale="1">
        <p:scale>
          <a:sx n="70" d="100"/>
          <a:sy n="70" d="100"/>
        </p:scale>
        <p:origin x="32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886C4-1C0F-47ED-B0E1-9DED02D86F59}" type="datetimeFigureOut">
              <a:rPr lang="zh-CN" altLang="en-US" smtClean="0"/>
              <a:t>2020/1/26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7A147-FFCC-4FC1-8B7C-C21C7E65F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13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57A147-FFCC-4FC1-8B7C-C21C7E65F86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014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2F57F7E6-16C1-4DAE-93E5-2A95E44A7647}"/>
              </a:ext>
            </a:extLst>
          </p:cNvPr>
          <p:cNvGrpSpPr/>
          <p:nvPr/>
        </p:nvGrpSpPr>
        <p:grpSpPr>
          <a:xfrm>
            <a:off x="53264" y="310721"/>
            <a:ext cx="11847981" cy="5844424"/>
            <a:chOff x="53264" y="310721"/>
            <a:chExt cx="11847981" cy="5844424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B419B16E-ED55-4DFC-9E3B-D02ECD939F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136" r="7915"/>
            <a:stretch/>
          </p:blipFill>
          <p:spPr>
            <a:xfrm>
              <a:off x="53264" y="310721"/>
              <a:ext cx="11847981" cy="5844424"/>
            </a:xfrm>
            <a:prstGeom prst="rect">
              <a:avLst/>
            </a:prstGeom>
          </p:spPr>
        </p:pic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705B00D-9E64-4B1C-BC9A-7DCDDA7EB66D}"/>
                </a:ext>
              </a:extLst>
            </p:cNvPr>
            <p:cNvCxnSpPr/>
            <p:nvPr/>
          </p:nvCxnSpPr>
          <p:spPr>
            <a:xfrm>
              <a:off x="6019065" y="3666475"/>
              <a:ext cx="0" cy="73684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DC52D254-3FE1-4702-995E-196134976A33}"/>
                </a:ext>
              </a:extLst>
            </p:cNvPr>
            <p:cNvSpPr/>
            <p:nvPr/>
          </p:nvSpPr>
          <p:spPr>
            <a:xfrm>
              <a:off x="3737504" y="3544409"/>
              <a:ext cx="1438182" cy="1207363"/>
            </a:xfrm>
            <a:custGeom>
              <a:avLst/>
              <a:gdLst>
                <a:gd name="connsiteX0" fmla="*/ 0 w 1438182"/>
                <a:gd name="connsiteY0" fmla="*/ 0 h 1207363"/>
                <a:gd name="connsiteX1" fmla="*/ 284085 w 1438182"/>
                <a:gd name="connsiteY1" fmla="*/ 958788 h 1207363"/>
                <a:gd name="connsiteX2" fmla="*/ 1145219 w 1438182"/>
                <a:gd name="connsiteY2" fmla="*/ 1074198 h 1207363"/>
                <a:gd name="connsiteX3" fmla="*/ 1438182 w 1438182"/>
                <a:gd name="connsiteY3" fmla="*/ 1207363 h 1207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8182" h="1207363">
                  <a:moveTo>
                    <a:pt x="0" y="0"/>
                  </a:moveTo>
                  <a:cubicBezTo>
                    <a:pt x="46607" y="389877"/>
                    <a:pt x="93215" y="779755"/>
                    <a:pt x="284085" y="958788"/>
                  </a:cubicBezTo>
                  <a:cubicBezTo>
                    <a:pt x="474955" y="1137821"/>
                    <a:pt x="952869" y="1032769"/>
                    <a:pt x="1145219" y="1074198"/>
                  </a:cubicBezTo>
                  <a:cubicBezTo>
                    <a:pt x="1337569" y="1115627"/>
                    <a:pt x="1411549" y="1188128"/>
                    <a:pt x="1438182" y="1207363"/>
                  </a:cubicBezTo>
                </a:path>
              </a:pathLst>
            </a:custGeom>
            <a:ln w="28575">
              <a:solidFill>
                <a:schemeClr val="tx2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7F3DECD7-DD54-4D0A-B749-6DF3F8FC4CEB}"/>
                </a:ext>
              </a:extLst>
            </p:cNvPr>
            <p:cNvSpPr/>
            <p:nvPr/>
          </p:nvSpPr>
          <p:spPr>
            <a:xfrm flipH="1">
              <a:off x="6954182" y="3511118"/>
              <a:ext cx="1438182" cy="1207363"/>
            </a:xfrm>
            <a:custGeom>
              <a:avLst/>
              <a:gdLst>
                <a:gd name="connsiteX0" fmla="*/ 0 w 1438182"/>
                <a:gd name="connsiteY0" fmla="*/ 0 h 1207363"/>
                <a:gd name="connsiteX1" fmla="*/ 284085 w 1438182"/>
                <a:gd name="connsiteY1" fmla="*/ 958788 h 1207363"/>
                <a:gd name="connsiteX2" fmla="*/ 1145219 w 1438182"/>
                <a:gd name="connsiteY2" fmla="*/ 1074198 h 1207363"/>
                <a:gd name="connsiteX3" fmla="*/ 1438182 w 1438182"/>
                <a:gd name="connsiteY3" fmla="*/ 1207363 h 1207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8182" h="1207363">
                  <a:moveTo>
                    <a:pt x="0" y="0"/>
                  </a:moveTo>
                  <a:cubicBezTo>
                    <a:pt x="46607" y="389877"/>
                    <a:pt x="93215" y="779755"/>
                    <a:pt x="284085" y="958788"/>
                  </a:cubicBezTo>
                  <a:cubicBezTo>
                    <a:pt x="474955" y="1137821"/>
                    <a:pt x="952869" y="1032769"/>
                    <a:pt x="1145219" y="1074198"/>
                  </a:cubicBezTo>
                  <a:cubicBezTo>
                    <a:pt x="1337569" y="1115627"/>
                    <a:pt x="1411549" y="1188128"/>
                    <a:pt x="1438182" y="1207363"/>
                  </a:cubicBezTo>
                </a:path>
              </a:pathLst>
            </a:custGeom>
            <a:ln w="28575">
              <a:solidFill>
                <a:schemeClr val="tx2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ED8143E-CC9B-4E81-BD1A-E68E5FF2E3E8}"/>
              </a:ext>
            </a:extLst>
          </p:cNvPr>
          <p:cNvSpPr/>
          <p:nvPr/>
        </p:nvSpPr>
        <p:spPr>
          <a:xfrm>
            <a:off x="578745" y="156905"/>
            <a:ext cx="1622066" cy="54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功能设计</a:t>
            </a:r>
          </a:p>
        </p:txBody>
      </p:sp>
    </p:spTree>
    <p:extLst>
      <p:ext uri="{BB962C8B-B14F-4D97-AF65-F5344CB8AC3E}">
        <p14:creationId xmlns:p14="http://schemas.microsoft.com/office/powerpoint/2010/main" val="63905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493F9F-A43A-4690-8B25-34E228BC3D15}"/>
              </a:ext>
            </a:extLst>
          </p:cNvPr>
          <p:cNvSpPr/>
          <p:nvPr/>
        </p:nvSpPr>
        <p:spPr>
          <a:xfrm>
            <a:off x="685279" y="1121287"/>
            <a:ext cx="3957741" cy="34951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+mn-ea"/>
              </a:rPr>
              <a:t>管理员</a:t>
            </a:r>
            <a:r>
              <a:rPr lang="en-US" altLang="zh-CN" sz="2400" dirty="0">
                <a:latin typeface="+mn-ea"/>
              </a:rPr>
              <a:t>: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①注销登录 </a:t>
            </a:r>
            <a:r>
              <a:rPr lang="en-US" altLang="zh-CN" sz="2000" dirty="0">
                <a:latin typeface="+mn-ea"/>
              </a:rPr>
              <a:t>break;</a:t>
            </a:r>
          </a:p>
          <a:p>
            <a:r>
              <a:rPr lang="zh-CN" altLang="en-US" sz="2000" dirty="0">
                <a:latin typeface="+mn-ea"/>
              </a:rPr>
              <a:t>②</a:t>
            </a:r>
            <a:r>
              <a:rPr lang="en-US" altLang="zh-CN" sz="2000" dirty="0">
                <a:latin typeface="+mn-ea"/>
              </a:rPr>
              <a:t>struct GOOD </a:t>
            </a:r>
            <a:r>
              <a:rPr lang="en-US" altLang="zh-CN" sz="2000" dirty="0" err="1">
                <a:latin typeface="+mn-ea"/>
              </a:rPr>
              <a:t>good_list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查询商品 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增加商品 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删除商品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修改商品数量 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③</a:t>
            </a:r>
            <a:r>
              <a:rPr lang="en-US" altLang="zh-CN" sz="2000" dirty="0">
                <a:latin typeface="+mn-ea"/>
              </a:rPr>
              <a:t>GOOD </a:t>
            </a:r>
            <a:r>
              <a:rPr lang="en-US" altLang="zh-CN" sz="2000" dirty="0" err="1">
                <a:latin typeface="+mn-ea"/>
              </a:rPr>
              <a:t>sell_list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售货清单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F61261-0B22-4CB5-A5CE-20729838971D}"/>
              </a:ext>
            </a:extLst>
          </p:cNvPr>
          <p:cNvSpPr/>
          <p:nvPr/>
        </p:nvSpPr>
        <p:spPr>
          <a:xfrm>
            <a:off x="6096000" y="1670719"/>
            <a:ext cx="3850130" cy="32679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dk1"/>
                </a:solidFill>
                <a:latin typeface="+mn-ea"/>
              </a:rPr>
              <a:t>消费者：</a:t>
            </a:r>
            <a:endParaRPr lang="en-US" altLang="zh-CN" sz="2400" dirty="0">
              <a:solidFill>
                <a:schemeClr val="dk1"/>
              </a:solidFill>
              <a:latin typeface="+mn-ea"/>
            </a:endParaRPr>
          </a:p>
          <a:p>
            <a:endParaRPr lang="en-US" altLang="zh-CN" sz="2000" dirty="0">
              <a:solidFill>
                <a:schemeClr val="dk1"/>
              </a:solidFill>
              <a:latin typeface="+mn-ea"/>
            </a:endParaRPr>
          </a:p>
          <a:p>
            <a:r>
              <a:rPr lang="zh-CN" altLang="en-US" sz="2000" dirty="0">
                <a:solidFill>
                  <a:schemeClr val="dk1"/>
                </a:solidFill>
                <a:latin typeface="+mn-ea"/>
              </a:rPr>
              <a:t>①注销登录 </a:t>
            </a:r>
            <a:r>
              <a:rPr lang="en-US" altLang="zh-CN" sz="2000" dirty="0">
                <a:solidFill>
                  <a:schemeClr val="dk1"/>
                </a:solidFill>
                <a:latin typeface="+mn-ea"/>
              </a:rPr>
              <a:t>break;</a:t>
            </a:r>
          </a:p>
          <a:p>
            <a:r>
              <a:rPr lang="zh-CN" altLang="en-US" sz="2000" dirty="0">
                <a:solidFill>
                  <a:schemeClr val="dk1"/>
                </a:solidFill>
                <a:latin typeface="+mn-ea"/>
              </a:rPr>
              <a:t>②</a:t>
            </a:r>
            <a:r>
              <a:rPr lang="en-US" altLang="zh-CN" sz="2000" dirty="0">
                <a:solidFill>
                  <a:schemeClr val="dk1"/>
                </a:solidFill>
                <a:latin typeface="+mn-ea"/>
              </a:rPr>
              <a:t>struct GOOD </a:t>
            </a:r>
            <a:r>
              <a:rPr lang="en-US" altLang="zh-CN" sz="2000" dirty="0" err="1">
                <a:solidFill>
                  <a:schemeClr val="dk1"/>
                </a:solidFill>
                <a:latin typeface="+mn-ea"/>
              </a:rPr>
              <a:t>good_list</a:t>
            </a:r>
            <a:endParaRPr lang="en-US" altLang="zh-CN" sz="2000" dirty="0">
              <a:solidFill>
                <a:schemeClr val="dk1"/>
              </a:solidFill>
              <a:latin typeface="+mn-ea"/>
            </a:endParaRPr>
          </a:p>
          <a:p>
            <a:r>
              <a:rPr lang="zh-CN" altLang="en-US" sz="2000" dirty="0">
                <a:solidFill>
                  <a:schemeClr val="dk1"/>
                </a:solidFill>
                <a:latin typeface="+mn-ea"/>
              </a:rPr>
              <a:t>查看商品 </a:t>
            </a:r>
            <a:r>
              <a:rPr lang="en-US" altLang="zh-CN" sz="2000" dirty="0">
                <a:solidFill>
                  <a:schemeClr val="dk1"/>
                </a:solidFill>
                <a:latin typeface="+mn-ea"/>
              </a:rPr>
              <a:t>(print)</a:t>
            </a:r>
          </a:p>
          <a:p>
            <a:r>
              <a:rPr lang="zh-CN" altLang="en-US" sz="2000" dirty="0">
                <a:solidFill>
                  <a:schemeClr val="dk1"/>
                </a:solidFill>
                <a:latin typeface="+mn-ea"/>
              </a:rPr>
              <a:t>商品搜索 </a:t>
            </a:r>
            <a:endParaRPr lang="en-US" altLang="zh-CN" sz="2000" dirty="0">
              <a:solidFill>
                <a:schemeClr val="dk1"/>
              </a:solidFill>
              <a:latin typeface="+mn-ea"/>
            </a:endParaRPr>
          </a:p>
          <a:p>
            <a:r>
              <a:rPr lang="zh-CN" altLang="en-US" sz="2000" dirty="0">
                <a:solidFill>
                  <a:schemeClr val="dk1"/>
                </a:solidFill>
                <a:latin typeface="+mn-ea"/>
              </a:rPr>
              <a:t>③</a:t>
            </a:r>
            <a:r>
              <a:rPr lang="en-US" altLang="zh-CN" sz="2000" dirty="0">
                <a:solidFill>
                  <a:schemeClr val="dk1"/>
                </a:solidFill>
                <a:latin typeface="+mn-ea"/>
              </a:rPr>
              <a:t>GOOD cart </a:t>
            </a:r>
          </a:p>
          <a:p>
            <a:r>
              <a:rPr lang="zh-CN" altLang="en-US" sz="2000" dirty="0">
                <a:solidFill>
                  <a:schemeClr val="dk1"/>
                </a:solidFill>
                <a:latin typeface="+mn-ea"/>
              </a:rPr>
              <a:t>添加商品至购物车 </a:t>
            </a:r>
            <a:endParaRPr lang="en-US" altLang="zh-CN" sz="2000" dirty="0">
              <a:solidFill>
                <a:schemeClr val="dk1"/>
              </a:solidFill>
              <a:latin typeface="+mn-ea"/>
            </a:endParaRPr>
          </a:p>
          <a:p>
            <a:r>
              <a:rPr lang="zh-CN" altLang="en-US" sz="2000" dirty="0">
                <a:solidFill>
                  <a:schemeClr val="dk1"/>
                </a:solidFill>
                <a:latin typeface="+mn-ea"/>
              </a:rPr>
              <a:t>删除购物车商品</a:t>
            </a:r>
            <a:endParaRPr lang="en-US" altLang="zh-CN" sz="2000" dirty="0">
              <a:solidFill>
                <a:schemeClr val="dk1"/>
              </a:solidFill>
              <a:latin typeface="+mn-ea"/>
            </a:endParaRPr>
          </a:p>
          <a:p>
            <a:r>
              <a:rPr lang="zh-CN" altLang="en-US" sz="2000" dirty="0">
                <a:solidFill>
                  <a:schemeClr val="dk1"/>
                </a:solidFill>
                <a:latin typeface="+mn-ea"/>
              </a:rPr>
              <a:t>查看购物车</a:t>
            </a:r>
            <a:endParaRPr lang="en-US" altLang="zh-CN" sz="2000" dirty="0">
              <a:solidFill>
                <a:schemeClr val="dk1"/>
              </a:solidFill>
              <a:latin typeface="+mn-ea"/>
            </a:endParaRPr>
          </a:p>
          <a:p>
            <a:r>
              <a:rPr lang="zh-CN" altLang="en-US" sz="2000" dirty="0">
                <a:solidFill>
                  <a:schemeClr val="dk1"/>
                </a:solidFill>
                <a:latin typeface="+mn-ea"/>
              </a:rPr>
              <a:t>结账</a:t>
            </a:r>
            <a:r>
              <a:rPr lang="en-US" altLang="zh-CN" sz="2000" dirty="0">
                <a:solidFill>
                  <a:schemeClr val="dk1"/>
                </a:solidFill>
                <a:latin typeface="+mn-ea"/>
              </a:rPr>
              <a:t>(add(</a:t>
            </a:r>
            <a:r>
              <a:rPr lang="en-US" altLang="zh-CN" sz="2000" dirty="0" err="1">
                <a:solidFill>
                  <a:schemeClr val="dk1"/>
                </a:solidFill>
                <a:latin typeface="+mn-ea"/>
              </a:rPr>
              <a:t>cart.money</a:t>
            </a:r>
            <a:r>
              <a:rPr lang="en-US" altLang="zh-CN" sz="2000" dirty="0">
                <a:solidFill>
                  <a:schemeClr val="dk1"/>
                </a:solidFill>
                <a:latin typeface="+mn-ea"/>
              </a:rPr>
              <a:t>*</a:t>
            </a:r>
            <a:r>
              <a:rPr lang="en-US" altLang="zh-CN" sz="2000" dirty="0" err="1">
                <a:solidFill>
                  <a:schemeClr val="dk1"/>
                </a:solidFill>
                <a:latin typeface="+mn-ea"/>
              </a:rPr>
              <a:t>cart.amount</a:t>
            </a:r>
            <a:r>
              <a:rPr lang="en-US" altLang="zh-CN" sz="2000" dirty="0">
                <a:solidFill>
                  <a:schemeClr val="dk1"/>
                </a:solidFill>
                <a:latin typeface="+mn-ea"/>
              </a:rPr>
              <a:t>))</a:t>
            </a:r>
          </a:p>
          <a:p>
            <a:endParaRPr lang="zh-CN" altLang="en-US" sz="2000" dirty="0">
              <a:solidFill>
                <a:schemeClr val="dk1"/>
              </a:solidFill>
              <a:latin typeface="+mn-ea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D9B0023-1565-430A-894A-9D1B682175BC}"/>
              </a:ext>
            </a:extLst>
          </p:cNvPr>
          <p:cNvSpPr/>
          <p:nvPr/>
        </p:nvSpPr>
        <p:spPr>
          <a:xfrm>
            <a:off x="685279" y="370844"/>
            <a:ext cx="1622066" cy="54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基本功能</a:t>
            </a:r>
          </a:p>
        </p:txBody>
      </p:sp>
    </p:spTree>
    <p:extLst>
      <p:ext uri="{BB962C8B-B14F-4D97-AF65-F5344CB8AC3E}">
        <p14:creationId xmlns:p14="http://schemas.microsoft.com/office/powerpoint/2010/main" val="70092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493F9F-A43A-4690-8B25-34E228BC3D15}"/>
              </a:ext>
            </a:extLst>
          </p:cNvPr>
          <p:cNvSpPr/>
          <p:nvPr/>
        </p:nvSpPr>
        <p:spPr>
          <a:xfrm>
            <a:off x="685279" y="1121287"/>
            <a:ext cx="3957741" cy="34951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+mn-ea"/>
              </a:rPr>
              <a:t>管理员</a:t>
            </a:r>
            <a:r>
              <a:rPr lang="en-US" altLang="zh-CN" sz="2400" dirty="0">
                <a:latin typeface="+mn-ea"/>
              </a:rPr>
              <a:t>:</a:t>
            </a: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④统计销售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热销排行：</a:t>
            </a:r>
            <a:r>
              <a:rPr lang="en-US" altLang="zh-CN" sz="2000" dirty="0">
                <a:latin typeface="+mn-ea"/>
              </a:rPr>
              <a:t>GOOD </a:t>
            </a:r>
            <a:r>
              <a:rPr lang="en-US" altLang="zh-CN" sz="2000" dirty="0" err="1">
                <a:latin typeface="+mn-ea"/>
              </a:rPr>
              <a:t>hot_list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冷门商品：</a:t>
            </a:r>
            <a:r>
              <a:rPr lang="en-US" altLang="zh-CN" sz="2000" dirty="0">
                <a:latin typeface="+mn-ea"/>
              </a:rPr>
              <a:t>GOOD </a:t>
            </a:r>
            <a:r>
              <a:rPr lang="en-US" altLang="zh-CN" sz="2000" dirty="0" err="1">
                <a:latin typeface="+mn-ea"/>
              </a:rPr>
              <a:t>unpop_list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库存报警：</a:t>
            </a:r>
            <a:r>
              <a:rPr lang="en-US" altLang="zh-CN" sz="2000" dirty="0">
                <a:latin typeface="+mn-ea"/>
              </a:rPr>
              <a:t>GOOD </a:t>
            </a:r>
            <a:r>
              <a:rPr lang="en-US" altLang="zh-CN" sz="2000" dirty="0" err="1">
                <a:latin typeface="+mn-ea"/>
              </a:rPr>
              <a:t>supply_alarm</a:t>
            </a:r>
            <a:endParaRPr lang="en-US" altLang="zh-CN" sz="2000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F61261-0B22-4CB5-A5CE-20729838971D}"/>
              </a:ext>
            </a:extLst>
          </p:cNvPr>
          <p:cNvSpPr/>
          <p:nvPr/>
        </p:nvSpPr>
        <p:spPr>
          <a:xfrm>
            <a:off x="6096000" y="1021780"/>
            <a:ext cx="3850130" cy="32679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dk1"/>
                </a:solidFill>
                <a:latin typeface="+mn-ea"/>
              </a:rPr>
              <a:t>消费者：</a:t>
            </a:r>
            <a:endParaRPr lang="en-US" altLang="zh-CN" sz="2400" dirty="0">
              <a:latin typeface="+mn-ea"/>
            </a:endParaRPr>
          </a:p>
          <a:p>
            <a:endParaRPr lang="en-US" altLang="zh-CN" sz="2000" dirty="0">
              <a:solidFill>
                <a:schemeClr val="dk1"/>
              </a:solidFill>
              <a:latin typeface="+mn-ea"/>
            </a:endParaRPr>
          </a:p>
          <a:p>
            <a:r>
              <a:rPr lang="zh-CN" altLang="en-US" sz="2000" dirty="0">
                <a:solidFill>
                  <a:schemeClr val="dk1"/>
                </a:solidFill>
                <a:latin typeface="+mn-ea"/>
              </a:rPr>
              <a:t>④商品：</a:t>
            </a:r>
            <a:r>
              <a:rPr lang="en-US" altLang="zh-CN" sz="2000" dirty="0">
                <a:solidFill>
                  <a:schemeClr val="dk1"/>
                </a:solidFill>
                <a:latin typeface="+mn-ea"/>
              </a:rPr>
              <a:t>GOOD </a:t>
            </a:r>
            <a:r>
              <a:rPr lang="en-US" altLang="zh-CN" sz="2000" dirty="0" err="1">
                <a:solidFill>
                  <a:schemeClr val="dk1"/>
                </a:solidFill>
                <a:latin typeface="+mn-ea"/>
              </a:rPr>
              <a:t>good_list</a:t>
            </a:r>
            <a:endParaRPr lang="en-US" altLang="zh-CN" sz="2000" dirty="0">
              <a:solidFill>
                <a:schemeClr val="dk1"/>
              </a:solidFill>
              <a:latin typeface="+mn-ea"/>
            </a:endParaRPr>
          </a:p>
          <a:p>
            <a:r>
              <a:rPr lang="zh-CN" altLang="en-US" sz="2000" dirty="0">
                <a:solidFill>
                  <a:schemeClr val="dk1"/>
                </a:solidFill>
                <a:latin typeface="+mn-ea"/>
              </a:rPr>
              <a:t>足迹：</a:t>
            </a:r>
            <a:r>
              <a:rPr lang="en-US" altLang="zh-CN" sz="2000" dirty="0">
                <a:solidFill>
                  <a:schemeClr val="dk1"/>
                </a:solidFill>
                <a:latin typeface="+mn-ea"/>
              </a:rPr>
              <a:t>GOOD foot  </a:t>
            </a:r>
          </a:p>
          <a:p>
            <a:r>
              <a:rPr lang="zh-CN" altLang="en-US" sz="2000" dirty="0">
                <a:solidFill>
                  <a:schemeClr val="dk1"/>
                </a:solidFill>
                <a:latin typeface="+mn-ea"/>
              </a:rPr>
              <a:t>⑤</a:t>
            </a:r>
            <a:r>
              <a:rPr lang="zh-CN" altLang="en-US" sz="2000" dirty="0">
                <a:latin typeface="+mn-ea"/>
              </a:rPr>
              <a:t>历史订单：</a:t>
            </a:r>
            <a:r>
              <a:rPr lang="en-US" altLang="zh-CN" sz="2000" dirty="0">
                <a:solidFill>
                  <a:schemeClr val="dk1"/>
                </a:solidFill>
                <a:latin typeface="+mn-ea"/>
              </a:rPr>
              <a:t>GOOD order</a:t>
            </a:r>
            <a:endParaRPr lang="zh-CN" altLang="en-US" sz="2000" dirty="0">
              <a:solidFill>
                <a:schemeClr val="dk1"/>
              </a:solidFill>
              <a:latin typeface="+mn-ea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D9B0023-1565-430A-894A-9D1B682175BC}"/>
              </a:ext>
            </a:extLst>
          </p:cNvPr>
          <p:cNvSpPr/>
          <p:nvPr/>
        </p:nvSpPr>
        <p:spPr>
          <a:xfrm>
            <a:off x="685279" y="370844"/>
            <a:ext cx="1622066" cy="54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扩展功能</a:t>
            </a:r>
          </a:p>
        </p:txBody>
      </p:sp>
    </p:spTree>
    <p:extLst>
      <p:ext uri="{BB962C8B-B14F-4D97-AF65-F5344CB8AC3E}">
        <p14:creationId xmlns:p14="http://schemas.microsoft.com/office/powerpoint/2010/main" val="285794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4BF3E63-671B-4784-9D70-A54AB1987264}"/>
              </a:ext>
            </a:extLst>
          </p:cNvPr>
          <p:cNvSpPr/>
          <p:nvPr/>
        </p:nvSpPr>
        <p:spPr>
          <a:xfrm>
            <a:off x="9674807" y="1053322"/>
            <a:ext cx="1844702" cy="307715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/>
              <a:t>商品：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dirty="0"/>
              <a:t>struct GOOD {</a:t>
            </a:r>
          </a:p>
          <a:p>
            <a:r>
              <a:rPr lang="en-US" altLang="zh-CN" dirty="0"/>
              <a:t>string ID;</a:t>
            </a:r>
          </a:p>
          <a:p>
            <a:r>
              <a:rPr lang="en-US" altLang="zh-CN" dirty="0"/>
              <a:t>string name;</a:t>
            </a:r>
          </a:p>
          <a:p>
            <a:r>
              <a:rPr lang="en-US" altLang="zh-CN" dirty="0"/>
              <a:t>string brand;</a:t>
            </a:r>
          </a:p>
          <a:p>
            <a:r>
              <a:rPr lang="en-US" altLang="zh-CN" dirty="0"/>
              <a:t>double price;</a:t>
            </a:r>
          </a:p>
          <a:p>
            <a:r>
              <a:rPr lang="en-US" altLang="zh-CN" dirty="0"/>
              <a:t>int num;</a:t>
            </a:r>
          </a:p>
          <a:p>
            <a:r>
              <a:rPr lang="en-US" altLang="zh-CN" dirty="0"/>
              <a:t>GOOD* next;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6860BF-6559-46EB-BF6B-95AEB80455C9}"/>
              </a:ext>
            </a:extLst>
          </p:cNvPr>
          <p:cNvSpPr/>
          <p:nvPr/>
        </p:nvSpPr>
        <p:spPr>
          <a:xfrm>
            <a:off x="764024" y="1769599"/>
            <a:ext cx="1748357" cy="1733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latin typeface="+mn-ea"/>
              </a:rPr>
              <a:t>管理员类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dirty="0"/>
              <a:t>class admin{</a:t>
            </a:r>
          </a:p>
          <a:p>
            <a:r>
              <a:rPr lang="en-US" altLang="zh-CN" dirty="0"/>
              <a:t>private:</a:t>
            </a:r>
          </a:p>
          <a:p>
            <a:r>
              <a:rPr lang="en-US" altLang="zh-CN" dirty="0"/>
              <a:t>Struct GOOD;</a:t>
            </a:r>
          </a:p>
          <a:p>
            <a:r>
              <a:rPr lang="en-US" altLang="zh-CN" dirty="0"/>
              <a:t>Struct user;</a:t>
            </a:r>
          </a:p>
          <a:p>
            <a:r>
              <a:rPr lang="en-US" altLang="zh-CN" dirty="0" err="1"/>
              <a:t>public:admin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~admin();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...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D1C48C5-5912-4D8E-AD3B-CF716B6EEF19}"/>
              </a:ext>
            </a:extLst>
          </p:cNvPr>
          <p:cNvSpPr/>
          <p:nvPr/>
        </p:nvSpPr>
        <p:spPr>
          <a:xfrm>
            <a:off x="764024" y="406359"/>
            <a:ext cx="1622066" cy="54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数据结构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023B03-18DD-4CAF-967A-5C395AF3C545}"/>
              </a:ext>
            </a:extLst>
          </p:cNvPr>
          <p:cNvSpPr/>
          <p:nvPr/>
        </p:nvSpPr>
        <p:spPr>
          <a:xfrm>
            <a:off x="3926892" y="1138838"/>
            <a:ext cx="234962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消费者类：</a:t>
            </a:r>
            <a:endParaRPr lang="en-US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chemeClr val="dk1"/>
                </a:solidFill>
              </a:rPr>
              <a:t>class consumer{</a:t>
            </a:r>
          </a:p>
          <a:p>
            <a:r>
              <a:rPr lang="en-US" altLang="zh-CN" dirty="0">
                <a:solidFill>
                  <a:schemeClr val="dk1"/>
                </a:solidFill>
              </a:rPr>
              <a:t>private:</a:t>
            </a:r>
          </a:p>
          <a:p>
            <a:r>
              <a:rPr lang="en-US" altLang="zh-CN" dirty="0">
                <a:solidFill>
                  <a:schemeClr val="dk1"/>
                </a:solidFill>
              </a:rPr>
              <a:t>Struct GOOD;</a:t>
            </a:r>
          </a:p>
          <a:p>
            <a:r>
              <a:rPr lang="en-US" altLang="zh-CN" dirty="0">
                <a:solidFill>
                  <a:schemeClr val="dk1"/>
                </a:solidFill>
              </a:rPr>
              <a:t>Struct user;</a:t>
            </a:r>
          </a:p>
          <a:p>
            <a:r>
              <a:rPr lang="en-US" altLang="zh-CN" dirty="0" err="1">
                <a:solidFill>
                  <a:schemeClr val="dk1"/>
                </a:solidFill>
              </a:rPr>
              <a:t>public:consumer</a:t>
            </a:r>
            <a:r>
              <a:rPr lang="en-US" altLang="zh-CN" dirty="0">
                <a:solidFill>
                  <a:schemeClr val="dk1"/>
                </a:solidFill>
              </a:rPr>
              <a:t>();</a:t>
            </a:r>
          </a:p>
          <a:p>
            <a:r>
              <a:rPr lang="en-US" altLang="zh-CN" dirty="0">
                <a:solidFill>
                  <a:schemeClr val="dk1"/>
                </a:solidFill>
              </a:rPr>
              <a:t>   ~consumer();</a:t>
            </a:r>
          </a:p>
          <a:p>
            <a:r>
              <a:rPr lang="zh-CN" altLang="en-US" dirty="0">
                <a:solidFill>
                  <a:schemeClr val="dk1"/>
                </a:solidFill>
              </a:rPr>
              <a:t>   </a:t>
            </a:r>
            <a:r>
              <a:rPr lang="en-US" altLang="zh-CN" dirty="0">
                <a:solidFill>
                  <a:schemeClr val="dk1"/>
                </a:solidFill>
              </a:rPr>
              <a:t>...</a:t>
            </a:r>
          </a:p>
          <a:p>
            <a:r>
              <a:rPr lang="en-US" altLang="zh-CN" dirty="0">
                <a:solidFill>
                  <a:schemeClr val="dk1"/>
                </a:solidFill>
              </a:rPr>
              <a:t>};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103CAE-F01D-4250-8979-CA27CCB6DC32}"/>
              </a:ext>
            </a:extLst>
          </p:cNvPr>
          <p:cNvSpPr/>
          <p:nvPr/>
        </p:nvSpPr>
        <p:spPr>
          <a:xfrm>
            <a:off x="7098074" y="1138837"/>
            <a:ext cx="184470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用户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Struct user{</a:t>
            </a:r>
          </a:p>
          <a:p>
            <a:r>
              <a:rPr lang="en-US" altLang="zh-CN" dirty="0"/>
              <a:t>String ID;</a:t>
            </a:r>
          </a:p>
          <a:p>
            <a:r>
              <a:rPr lang="en-US" altLang="zh-CN" dirty="0"/>
              <a:t>String password;</a:t>
            </a:r>
          </a:p>
          <a:p>
            <a:r>
              <a:rPr lang="en-US" altLang="zh-CN" dirty="0"/>
              <a:t>String* next;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95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6076A60-C077-4B4A-A621-6490F2E31B53}"/>
              </a:ext>
            </a:extLst>
          </p:cNvPr>
          <p:cNvSpPr/>
          <p:nvPr/>
        </p:nvSpPr>
        <p:spPr>
          <a:xfrm>
            <a:off x="630317" y="397477"/>
            <a:ext cx="1622066" cy="54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文件读取</a:t>
            </a:r>
            <a:endParaRPr lang="en-US" altLang="zh-CN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2309AF-0DB8-46EA-9D9A-A3D20284E2EE}"/>
              </a:ext>
            </a:extLst>
          </p:cNvPr>
          <p:cNvSpPr/>
          <p:nvPr/>
        </p:nvSpPr>
        <p:spPr>
          <a:xfrm>
            <a:off x="532344" y="1284238"/>
            <a:ext cx="74635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①库存</a:t>
            </a:r>
            <a:r>
              <a:rPr lang="en-US" altLang="zh-CN" sz="2000" dirty="0"/>
              <a:t>.txt:</a:t>
            </a:r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读入并储存到</a:t>
            </a:r>
            <a:r>
              <a:rPr lang="en-US" altLang="zh-CN" sz="2000" dirty="0"/>
              <a:t>class Goods</a:t>
            </a:r>
            <a:r>
              <a:rPr lang="zh-CN" altLang="en-US" sz="2000" dirty="0"/>
              <a:t>中定义的</a:t>
            </a:r>
            <a:r>
              <a:rPr lang="en-US" altLang="zh-CN" sz="2000" dirty="0"/>
              <a:t>vector&lt;</a:t>
            </a:r>
            <a:r>
              <a:rPr lang="en-US" altLang="zh-CN" sz="2000" dirty="0" err="1"/>
              <a:t>GoodsList</a:t>
            </a:r>
            <a:r>
              <a:rPr lang="en-US" altLang="zh-CN" sz="2000" dirty="0"/>
              <a:t>&gt; goods</a:t>
            </a:r>
          </a:p>
          <a:p>
            <a:r>
              <a:rPr lang="zh-CN" altLang="en-US" sz="2000" dirty="0"/>
              <a:t>②已售清单</a:t>
            </a:r>
            <a:r>
              <a:rPr lang="en-US" altLang="zh-CN" sz="2000" dirty="0"/>
              <a:t>.txt:</a:t>
            </a:r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读入</a:t>
            </a:r>
            <a:r>
              <a:rPr lang="en-US" altLang="zh-CN" sz="2000" dirty="0"/>
              <a:t>class Goods</a:t>
            </a:r>
            <a:r>
              <a:rPr lang="zh-CN" altLang="en-US" sz="2000" dirty="0"/>
              <a:t>中定义的</a:t>
            </a:r>
            <a:r>
              <a:rPr lang="en-US" altLang="zh-CN" sz="2000" dirty="0"/>
              <a:t>vector&lt;</a:t>
            </a:r>
            <a:r>
              <a:rPr lang="en-US" altLang="zh-CN" sz="2000" dirty="0" err="1"/>
              <a:t>GoodsList</a:t>
            </a:r>
            <a:r>
              <a:rPr lang="en-US" altLang="zh-CN" sz="2000" dirty="0"/>
              <a:t>&gt;</a:t>
            </a:r>
            <a:r>
              <a:rPr lang="en-US" altLang="zh-CN" sz="2000" dirty="0" err="1"/>
              <a:t>sellList</a:t>
            </a:r>
            <a:endParaRPr lang="en-US" altLang="zh-CN" sz="2000" dirty="0"/>
          </a:p>
          <a:p>
            <a:r>
              <a:rPr lang="zh-CN" altLang="en-US" sz="2000" dirty="0"/>
              <a:t>③用户</a:t>
            </a:r>
            <a:r>
              <a:rPr lang="en-US" altLang="zh-CN" sz="2000" dirty="0"/>
              <a:t>.txt:</a:t>
            </a:r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读入</a:t>
            </a:r>
            <a:r>
              <a:rPr lang="en-US" altLang="zh-CN" sz="2000" dirty="0"/>
              <a:t>class Customer</a:t>
            </a:r>
            <a:r>
              <a:rPr lang="zh-CN" altLang="en-US" sz="2000" dirty="0"/>
              <a:t>中定义的</a:t>
            </a:r>
            <a:r>
              <a:rPr lang="en-US" altLang="zh-CN" sz="2000" dirty="0"/>
              <a:t>vector&lt;User&gt;</a:t>
            </a:r>
            <a:r>
              <a:rPr lang="en-US" altLang="zh-CN" sz="2000" dirty="0" err="1"/>
              <a:t>userList</a:t>
            </a:r>
            <a:endParaRPr lang="en-US" altLang="zh-CN" sz="2000" dirty="0"/>
          </a:p>
          <a:p>
            <a:r>
              <a:rPr lang="zh-CN" altLang="en-US" sz="2000" dirty="0"/>
              <a:t>④用户购物信息</a:t>
            </a:r>
            <a:r>
              <a:rPr lang="en-US" altLang="zh-CN" sz="2000" dirty="0"/>
              <a:t>user.txt:</a:t>
            </a:r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 读入</a:t>
            </a:r>
            <a:r>
              <a:rPr lang="en-US" altLang="zh-CN" sz="2000" dirty="0"/>
              <a:t>class Goods </a:t>
            </a:r>
            <a:r>
              <a:rPr lang="zh-CN" altLang="en-US" sz="2000" dirty="0"/>
              <a:t>中定义的</a:t>
            </a:r>
            <a:r>
              <a:rPr lang="en-US" altLang="zh-CN" sz="2000" dirty="0"/>
              <a:t>vector&lt;</a:t>
            </a:r>
            <a:r>
              <a:rPr lang="en-US" altLang="zh-CN" sz="2000" dirty="0" err="1"/>
              <a:t>GoodsList</a:t>
            </a:r>
            <a:r>
              <a:rPr lang="en-US" altLang="zh-CN" sz="2000" dirty="0"/>
              <a:t>&gt;cart</a:t>
            </a:r>
            <a:r>
              <a:rPr lang="zh-CN" altLang="en-US" sz="2000" dirty="0"/>
              <a:t> （批量读取）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20125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487C34E-B703-4428-8B1C-4F40A6DB14D0}"/>
              </a:ext>
            </a:extLst>
          </p:cNvPr>
          <p:cNvSpPr/>
          <p:nvPr/>
        </p:nvSpPr>
        <p:spPr>
          <a:xfrm>
            <a:off x="630317" y="397477"/>
            <a:ext cx="1622066" cy="54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模块设计</a:t>
            </a:r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A787A0-0B58-4F3D-A79C-872929EFAAE5}"/>
              </a:ext>
            </a:extLst>
          </p:cNvPr>
          <p:cNvSpPr/>
          <p:nvPr/>
        </p:nvSpPr>
        <p:spPr>
          <a:xfrm>
            <a:off x="548640" y="1133684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Admin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Goods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g;//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复合关系：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Admin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有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Goods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id;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password;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Admin();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Admin(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cpassword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Login();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Logout();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InquireGoods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AddGoods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DeleteGoods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ModifyGoodsNum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InquireSaleList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~Admin();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8F9966-59BD-4E61-ABD9-7FD74A71A167}"/>
              </a:ext>
            </a:extLst>
          </p:cNvPr>
          <p:cNvSpPr/>
          <p:nvPr/>
        </p:nvSpPr>
        <p:spPr>
          <a:xfrm>
            <a:off x="4673600" y="995184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Customer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Goods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g;//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复合关系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userList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Customer();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~Customer();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Login();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Register();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Logout();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CheckGoods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InquireGoods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FootPrint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AddGoodsToCart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DeleteGoodsInCart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CheckCart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SettleAmounts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Order();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51F5CC-256D-4985-A28B-D533F761188C}"/>
              </a:ext>
            </a:extLst>
          </p:cNvPr>
          <p:cNvSpPr/>
          <p:nvPr/>
        </p:nvSpPr>
        <p:spPr>
          <a:xfrm>
            <a:off x="8249920" y="995184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GoodsList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ID;</a:t>
            </a:r>
          </a:p>
          <a:p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brand;</a:t>
            </a:r>
          </a:p>
          <a:p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price;</a:t>
            </a:r>
          </a:p>
          <a:p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num;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Goods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GoodsList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goods;</a:t>
            </a:r>
          </a:p>
          <a:p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GoodsList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sellList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GoodsList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&gt;&gt;cart;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Goods();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~Goods();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0000474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795</TotalTime>
  <Words>398</Words>
  <Application>Microsoft Office PowerPoint</Application>
  <PresentationFormat>宽屏</PresentationFormat>
  <Paragraphs>138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Calibri</vt:lpstr>
      <vt:lpstr>Calibri Light</vt:lpstr>
      <vt:lpstr>等线</vt:lpstr>
      <vt:lpstr>新宋体</vt:lpstr>
      <vt:lpstr>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曾 庆扬</dc:creator>
  <cp:lastModifiedBy>曾 庆扬</cp:lastModifiedBy>
  <cp:revision>37</cp:revision>
  <dcterms:created xsi:type="dcterms:W3CDTF">2020-01-18T09:08:57Z</dcterms:created>
  <dcterms:modified xsi:type="dcterms:W3CDTF">2020-01-26T10:52:57Z</dcterms:modified>
</cp:coreProperties>
</file>