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8C41-37E9-43AA-BA62-C808B97DD515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FEA6-4BD0-4088-A710-CF466D484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8C41-37E9-43AA-BA62-C808B97DD515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FEA6-4BD0-4088-A710-CF466D484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8C41-37E9-43AA-BA62-C808B97DD515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FEA6-4BD0-4088-A710-CF466D484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8C41-37E9-43AA-BA62-C808B97DD515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FEA6-4BD0-4088-A710-CF466D484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8C41-37E9-43AA-BA62-C808B97DD515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FEA6-4BD0-4088-A710-CF466D484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8C41-37E9-43AA-BA62-C808B97DD515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FEA6-4BD0-4088-A710-CF466D484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8C41-37E9-43AA-BA62-C808B97DD515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FEA6-4BD0-4088-A710-CF466D484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8C41-37E9-43AA-BA62-C808B97DD515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FEA6-4BD0-4088-A710-CF466D484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8C41-37E9-43AA-BA62-C808B97DD515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FEA6-4BD0-4088-A710-CF466D484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8C41-37E9-43AA-BA62-C808B97DD515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FEA6-4BD0-4088-A710-CF466D484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8C41-37E9-43AA-BA62-C808B97DD515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FEA6-4BD0-4088-A710-CF466D484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8C41-37E9-43AA-BA62-C808B97DD515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CFEA6-4BD0-4088-A710-CF466D484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5832648"/>
          </a:xfrm>
        </p:spPr>
        <p:txBody>
          <a:bodyPr>
            <a:noAutofit/>
          </a:bodyPr>
          <a:lstStyle/>
          <a:p>
            <a:r>
              <a:rPr lang="en-US" sz="7000" smtClean="0"/>
              <a:t>Lecture 5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en-US" sz="7000" smtClean="0"/>
              <a:t>Parts/design Choices</a:t>
            </a:r>
            <a:br>
              <a:rPr lang="en-US" sz="7000" smtClean="0"/>
            </a:br>
            <a:r>
              <a:rPr lang="en-US" sz="7000" smtClean="0"/>
              <a:t>(Part 1)</a:t>
            </a:r>
            <a:endParaRPr lang="en-US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other important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Package:</a:t>
            </a:r>
          </a:p>
          <a:p>
            <a:pPr>
              <a:buNone/>
            </a:pPr>
            <a:r>
              <a:rPr lang="en-US" dirty="0" smtClean="0"/>
              <a:t>	- T 1 ¾ is about 5mm diameter package</a:t>
            </a:r>
          </a:p>
          <a:p>
            <a:pPr>
              <a:buNone/>
            </a:pPr>
            <a:r>
              <a:rPr lang="en-US" dirty="0" smtClean="0"/>
              <a:t>	- T1 is about 3mm diameter package</a:t>
            </a:r>
          </a:p>
          <a:p>
            <a:r>
              <a:rPr lang="en-US" dirty="0" smtClean="0"/>
              <a:t>Through hole preferred for the availability and efforts on mounting it on the mouse</a:t>
            </a:r>
          </a:p>
          <a:p>
            <a:r>
              <a:rPr lang="en-US" dirty="0" smtClean="0"/>
              <a:t>Choices are pretty obvious when you use the filter on vendor’s site(</a:t>
            </a:r>
            <a:r>
              <a:rPr lang="en-US" dirty="0" err="1" smtClean="0"/>
              <a:t>ie</a:t>
            </a:r>
            <a:r>
              <a:rPr lang="en-US" dirty="0" smtClean="0"/>
              <a:t>. </a:t>
            </a:r>
            <a:r>
              <a:rPr lang="en-US" dirty="0" err="1" smtClean="0"/>
              <a:t>Mouser,digikey</a:t>
            </a:r>
            <a:r>
              <a:rPr lang="en-US" dirty="0" smtClean="0"/>
              <a:t>, etc) when you apply the preferred specs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Viewing angles are always wider than emitter</a:t>
            </a:r>
          </a:p>
          <a:p>
            <a:r>
              <a:rPr lang="en-US" dirty="0" smtClean="0"/>
              <a:t>Angles are between 30-60 degree </a:t>
            </a:r>
          </a:p>
          <a:p>
            <a:r>
              <a:rPr lang="en-US" dirty="0" smtClean="0"/>
              <a:t>Receiver has sensitive wavelength range, as long as it covers the wavelength for IR emitter</a:t>
            </a:r>
          </a:p>
          <a:p>
            <a:r>
              <a:rPr lang="en-US" dirty="0" smtClean="0"/>
              <a:t>The resistance of the resistor that serial with is based on your own test and preference. Resistance value will affect the max reading value and receiver charge/discharge time</a:t>
            </a:r>
          </a:p>
          <a:p>
            <a:r>
              <a:rPr lang="en-US" dirty="0" smtClean="0"/>
              <a:t>Faster charging time saves pulsing time but could be too sensitive, slower charging time takes more time but less sensitive(less sensitive for ambient noise)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wavelength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Emitter(SFH4545)               Receiver(TEFT4300)</a:t>
            </a:r>
            <a:endParaRPr lang="en-US" dirty="0"/>
          </a:p>
        </p:txBody>
      </p:sp>
      <p:pic>
        <p:nvPicPr>
          <p:cNvPr id="5122" name="Picture 2" descr="C:\Users\Green\Desktop\w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132856"/>
            <a:ext cx="4752528" cy="4110294"/>
          </a:xfrm>
          <a:prstGeom prst="rect">
            <a:avLst/>
          </a:prstGeom>
          <a:noFill/>
        </p:spPr>
      </p:pic>
      <p:pic>
        <p:nvPicPr>
          <p:cNvPr id="5" name="Picture 3" descr="C:\Users\Green\Desktop\w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132856"/>
            <a:ext cx="3491880" cy="4293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8229600" cy="1052736"/>
          </a:xfrm>
        </p:spPr>
        <p:txBody>
          <a:bodyPr/>
          <a:lstStyle/>
          <a:p>
            <a:r>
              <a:rPr lang="en-US" dirty="0" smtClean="0"/>
              <a:t>Circuit example</a:t>
            </a:r>
            <a:endParaRPr lang="en-US" dirty="0"/>
          </a:p>
        </p:txBody>
      </p:sp>
      <p:pic>
        <p:nvPicPr>
          <p:cNvPr id="6147" name="Picture 3" descr="C:\Users\Green\Desktop\c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737320"/>
            <a:ext cx="6561017" cy="61206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2 </a:t>
            </a:r>
            <a:r>
              <a:rPr lang="en-US" dirty="0" err="1" smtClean="0"/>
              <a:t>lipo</a:t>
            </a:r>
            <a:r>
              <a:rPr lang="en-US" dirty="0" smtClean="0"/>
              <a:t> Batteries serial at 7.4V at </a:t>
            </a:r>
            <a:r>
              <a:rPr lang="en-US" dirty="0" err="1" smtClean="0"/>
              <a:t>V_bat</a:t>
            </a:r>
            <a:endParaRPr lang="en-US" dirty="0" smtClean="0"/>
          </a:p>
          <a:p>
            <a:r>
              <a:rPr lang="en-US" dirty="0" smtClean="0"/>
              <a:t>Use 2mm pitch JST male plug mount on PCB</a:t>
            </a:r>
          </a:p>
          <a:p>
            <a:r>
              <a:rPr lang="en-US" dirty="0" smtClean="0"/>
              <a:t>2.54mm or 2mm pitch slide switches are usually used, pay attention with power rating</a:t>
            </a:r>
          </a:p>
          <a:p>
            <a:r>
              <a:rPr lang="en-US" dirty="0" smtClean="0"/>
              <a:t>Large value tantalum capacitors are used to stabilized the power supply, pay attention of the max voltage and ESR(equivalent serial resistance) of tantalum capacitor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Supply(cont.)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3 different voltage usage in system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v_bat</a:t>
            </a:r>
            <a:r>
              <a:rPr lang="en-US" dirty="0" smtClean="0"/>
              <a:t> for motor driver and voltage meter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- 5V for IR emitter and encoder power supply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- 3.3V for rest of the </a:t>
            </a:r>
            <a:r>
              <a:rPr lang="en-US" dirty="0" err="1" smtClean="0"/>
              <a:t>sytem</a:t>
            </a:r>
            <a:endParaRPr lang="en-US" dirty="0" smtClean="0"/>
          </a:p>
          <a:p>
            <a:r>
              <a:rPr lang="en-US" dirty="0" smtClean="0"/>
              <a:t>Current consumption level</a:t>
            </a:r>
          </a:p>
          <a:p>
            <a:pPr>
              <a:buNone/>
            </a:pPr>
            <a:r>
              <a:rPr lang="en-US" dirty="0" smtClean="0"/>
              <a:t>	- Motor(</a:t>
            </a:r>
            <a:r>
              <a:rPr lang="en-US" dirty="0" err="1" smtClean="0"/>
              <a:t>V_bat</a:t>
            </a:r>
            <a:r>
              <a:rPr lang="en-US" dirty="0" smtClean="0"/>
              <a:t>)&gt;5V(emitter)&gt;3.3V</a:t>
            </a:r>
          </a:p>
          <a:p>
            <a:r>
              <a:rPr lang="en-US" dirty="0" smtClean="0"/>
              <a:t>Choice on </a:t>
            </a:r>
            <a:r>
              <a:rPr lang="en-US" dirty="0" err="1" smtClean="0"/>
              <a:t>Futura</a:t>
            </a:r>
            <a:r>
              <a:rPr lang="en-US" dirty="0" smtClean="0"/>
              <a:t> Kit Mouse</a:t>
            </a:r>
          </a:p>
          <a:p>
            <a:pPr>
              <a:buNone/>
            </a:pPr>
            <a:r>
              <a:rPr lang="en-US" dirty="0" smtClean="0"/>
              <a:t>	- 5V LVO regulator with 1A max output</a:t>
            </a:r>
          </a:p>
          <a:p>
            <a:pPr>
              <a:buNone/>
            </a:pPr>
            <a:r>
              <a:rPr lang="en-US" dirty="0" smtClean="0"/>
              <a:t>	- 3.3V LVO regulator with 400mah max output</a:t>
            </a:r>
          </a:p>
          <a:p>
            <a:r>
              <a:rPr lang="en-US" dirty="0" smtClean="0"/>
              <a:t>Sufficient current with the regulator chosen above</a:t>
            </a:r>
          </a:p>
          <a:p>
            <a:r>
              <a:rPr lang="en-US" dirty="0" smtClean="0"/>
              <a:t>The voltage drop for LVO regulator is as low as possible(especially for 5V regulator)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Supply(digital)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2"/>
            <a:ext cx="2915816" cy="49251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 by pass cap before and after to stabilize supply</a:t>
            </a:r>
          </a:p>
          <a:p>
            <a:r>
              <a:rPr lang="en-US" dirty="0" smtClean="0"/>
              <a:t>Add low pass cap before and after to filter out high freq. noise</a:t>
            </a:r>
            <a:endParaRPr lang="en-US" dirty="0"/>
          </a:p>
        </p:txBody>
      </p:sp>
      <p:pic>
        <p:nvPicPr>
          <p:cNvPr id="7170" name="Picture 2" descr="C:\Users\Green\Desktop\Cap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562100"/>
            <a:ext cx="6096001" cy="5295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Supply(analog)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3491880" cy="5661248"/>
          </a:xfrm>
        </p:spPr>
        <p:txBody>
          <a:bodyPr>
            <a:normAutofit/>
          </a:bodyPr>
          <a:lstStyle/>
          <a:p>
            <a:r>
              <a:rPr lang="en-US" dirty="0" smtClean="0"/>
              <a:t>Separate ground is preferred to reduce the noise to analog device</a:t>
            </a:r>
          </a:p>
          <a:p>
            <a:r>
              <a:rPr lang="en-US" dirty="0" smtClean="0"/>
              <a:t>Usually serial a inductor between supply and analog supply to stabilized the analog power supply</a:t>
            </a:r>
            <a:endParaRPr lang="en-US" dirty="0"/>
          </a:p>
        </p:txBody>
      </p:sp>
      <p:pic>
        <p:nvPicPr>
          <p:cNvPr id="8194" name="Picture 2" descr="C:\Users\Green\Desktop\Cap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628800"/>
            <a:ext cx="5652120" cy="45653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Supply(motor)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3999" y="1268760"/>
            <a:ext cx="6320001" cy="230425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Tantalum cap to supply motor power(place very close to motor driver)</a:t>
            </a:r>
          </a:p>
          <a:p>
            <a:r>
              <a:rPr lang="en-US" dirty="0" smtClean="0"/>
              <a:t>Low pass filtering cap very close to motor driver</a:t>
            </a:r>
          </a:p>
          <a:p>
            <a:r>
              <a:rPr lang="en-US" dirty="0" smtClean="0"/>
              <a:t>Separate ground for motor</a:t>
            </a:r>
            <a:endParaRPr lang="en-US" dirty="0"/>
          </a:p>
        </p:txBody>
      </p:sp>
      <p:pic>
        <p:nvPicPr>
          <p:cNvPr id="9218" name="Picture 2" descr="C:\Users\Green\Desktop\b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2771775" cy="5143500"/>
          </a:xfrm>
          <a:prstGeom prst="rect">
            <a:avLst/>
          </a:prstGeom>
          <a:noFill/>
        </p:spPr>
      </p:pic>
      <p:pic>
        <p:nvPicPr>
          <p:cNvPr id="9219" name="Picture 3" descr="C:\Users\Green\Desktop\m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567530"/>
            <a:ext cx="5256584" cy="3290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86800" cy="590465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Smaller package leaves you more space on mouse, harder to solder, and higher ESR</a:t>
            </a:r>
          </a:p>
          <a:p>
            <a:r>
              <a:rPr lang="en-US" dirty="0" smtClean="0"/>
              <a:t>Package on </a:t>
            </a:r>
            <a:r>
              <a:rPr lang="en-US" dirty="0" err="1" smtClean="0"/>
              <a:t>Futura</a:t>
            </a:r>
            <a:r>
              <a:rPr lang="en-US" dirty="0" smtClean="0"/>
              <a:t> Kit Mouse: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- 0603 resistor for IR Emitter(250mw rating, because of high current)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- 0402 </a:t>
            </a:r>
            <a:r>
              <a:rPr lang="en-US" dirty="0" smtClean="0"/>
              <a:t>resistor </a:t>
            </a:r>
            <a:r>
              <a:rPr lang="en-US" dirty="0" smtClean="0"/>
              <a:t>for rest of the system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- 1220(in) tantalum cap for 100uF 2917(in) tantalum cap for 220uF(motor supply)</a:t>
            </a:r>
          </a:p>
          <a:p>
            <a:r>
              <a:rPr lang="en-US" dirty="0" smtClean="0"/>
              <a:t>0603 caps for rest of the </a:t>
            </a:r>
            <a:r>
              <a:rPr lang="en-US" dirty="0" smtClean="0"/>
              <a:t>system</a:t>
            </a:r>
          </a:p>
          <a:p>
            <a:r>
              <a:rPr lang="en-US" smtClean="0"/>
              <a:t>1007 10uF Inductor</a:t>
            </a:r>
            <a:endParaRPr lang="en-US" dirty="0" smtClean="0"/>
          </a:p>
          <a:p>
            <a:r>
              <a:rPr lang="en-US" dirty="0" smtClean="0"/>
              <a:t>RCL availability in lab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- 0402 resistor stocked for all value you need for </a:t>
            </a:r>
            <a:r>
              <a:rPr lang="en-US" dirty="0" err="1" smtClean="0"/>
              <a:t>micromouse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- 0603 capacitor stocked for all value you need for </a:t>
            </a:r>
            <a:r>
              <a:rPr lang="en-US" dirty="0" err="1" smtClean="0"/>
              <a:t>micromouse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Pay attention of the max voltage of the cap and power rating for resistor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IR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IR LED(transmitter/emitter) and IR receiver(transistor type most likely)</a:t>
            </a:r>
          </a:p>
          <a:p>
            <a:r>
              <a:rPr lang="en-US" dirty="0" smtClean="0"/>
              <a:t>Wavelengths much match between emitter and receiver</a:t>
            </a:r>
          </a:p>
          <a:p>
            <a:r>
              <a:rPr lang="en-US" dirty="0" smtClean="0"/>
              <a:t>Pulsing high current to raise Signal/Noise ratio</a:t>
            </a:r>
          </a:p>
          <a:p>
            <a:r>
              <a:rPr lang="en-US" dirty="0" smtClean="0"/>
              <a:t>Use voltage divider for receiver converting current signal to voltage signal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Specs for IR Emitter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Specs need to know when choosing an IR Emitter:</a:t>
            </a:r>
          </a:p>
          <a:p>
            <a:pPr marL="514350" indent="-514350">
              <a:buAutoNum type="arabicPeriod"/>
            </a:pPr>
            <a:r>
              <a:rPr lang="en-US" dirty="0" smtClean="0"/>
              <a:t>Wavelength</a:t>
            </a:r>
          </a:p>
          <a:p>
            <a:pPr marL="514350" indent="-514350">
              <a:buAutoNum type="arabicPeriod"/>
            </a:pPr>
            <a:r>
              <a:rPr lang="en-US" dirty="0" smtClean="0"/>
              <a:t>Voltage drop</a:t>
            </a:r>
          </a:p>
          <a:p>
            <a:pPr marL="514350" indent="-514350">
              <a:buAutoNum type="arabicPeriod"/>
            </a:pPr>
            <a:r>
              <a:rPr lang="en-US" dirty="0" smtClean="0"/>
              <a:t>DC Forward current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Pulsing current/timing</a:t>
            </a:r>
          </a:p>
          <a:p>
            <a:pPr marL="514350" indent="-514350">
              <a:buAutoNum type="arabicPeriod"/>
            </a:pPr>
            <a:r>
              <a:rPr lang="en-US" dirty="0" smtClean="0"/>
              <a:t>Viewing angle(full angle)</a:t>
            </a:r>
          </a:p>
          <a:p>
            <a:pPr marL="514350" indent="-514350">
              <a:buAutoNum type="arabicPeriod"/>
            </a:pPr>
            <a:r>
              <a:rPr lang="en-US" dirty="0" smtClean="0"/>
              <a:t>Radiant Intensity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66928" cy="4525963"/>
          </a:xfrm>
        </p:spPr>
        <p:txBody>
          <a:bodyPr/>
          <a:lstStyle/>
          <a:p>
            <a:r>
              <a:rPr lang="en-US" dirty="0" smtClean="0"/>
              <a:t>950nm and 850nm are the 2 most popular choices for IR emitter</a:t>
            </a:r>
          </a:p>
          <a:p>
            <a:r>
              <a:rPr lang="en-US" dirty="0" smtClean="0"/>
              <a:t>You need to find IR receive that matches the wavelength of emitter in order to max power efficiency</a:t>
            </a:r>
          </a:p>
          <a:p>
            <a:endParaRPr lang="en-US" dirty="0"/>
          </a:p>
        </p:txBody>
      </p:sp>
      <p:pic>
        <p:nvPicPr>
          <p:cNvPr id="1027" name="Picture 3" descr="C:\Users\Green\Desktop\w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1" y="1628800"/>
            <a:ext cx="3491880" cy="5032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Drop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5040560" cy="551723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IR Emitter is essentially an LED that emits infrared  </a:t>
            </a:r>
          </a:p>
          <a:p>
            <a:r>
              <a:rPr lang="en-US" dirty="0" smtClean="0"/>
              <a:t>And LED is essentially an diode, and diode drops voltage</a:t>
            </a:r>
          </a:p>
          <a:p>
            <a:r>
              <a:rPr lang="en-US" dirty="0" smtClean="0"/>
              <a:t>Voltage drop varies depends of the expected current</a:t>
            </a:r>
          </a:p>
          <a:p>
            <a:r>
              <a:rPr lang="en-US" dirty="0" smtClean="0"/>
              <a:t>Examples:</a:t>
            </a:r>
          </a:p>
          <a:p>
            <a:pPr>
              <a:buNone/>
            </a:pPr>
            <a:r>
              <a:rPr lang="en-US" dirty="0" smtClean="0"/>
              <a:t>	- SFH4550 drops 1.5V @100mah</a:t>
            </a:r>
          </a:p>
          <a:p>
            <a:pPr>
              <a:buNone/>
            </a:pPr>
            <a:r>
              <a:rPr lang="en-US" dirty="0" smtClean="0"/>
              <a:t>	- SFH4545 drops 1.5V @100mah</a:t>
            </a:r>
          </a:p>
          <a:p>
            <a:pPr>
              <a:buNone/>
            </a:pPr>
            <a:r>
              <a:rPr lang="en-US" dirty="0" smtClean="0"/>
              <a:t>	- SFH4511 drops 1.3V @  	100mah(discontinued)</a:t>
            </a:r>
          </a:p>
          <a:p>
            <a:endParaRPr lang="en-US" dirty="0"/>
          </a:p>
        </p:txBody>
      </p:sp>
      <p:pic>
        <p:nvPicPr>
          <p:cNvPr id="2050" name="Picture 2" descr="C:\Users\Green\Desktop\f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268760"/>
            <a:ext cx="3672408" cy="54343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Forward Current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Means the max constant current that the IR emitter can safely handle(max limit)</a:t>
            </a:r>
          </a:p>
          <a:p>
            <a:r>
              <a:rPr lang="en-US" dirty="0" smtClean="0"/>
              <a:t>Usually 100mah for typical 5mm diameter IR LED, 50mah for 3mm diameter IR LED. Some metal shield package version has even higher DC forward current</a:t>
            </a:r>
          </a:p>
          <a:p>
            <a:r>
              <a:rPr lang="en-US" dirty="0" smtClean="0"/>
              <a:t>DC forward current somehow indicates the capability of IR Emitter when pulsing at high current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Pulsing Current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LED allows pulsing current higher than DC forward current during a short time period</a:t>
            </a:r>
          </a:p>
          <a:p>
            <a:r>
              <a:rPr lang="en-US" dirty="0" smtClean="0"/>
              <a:t>Max Capability are different at different turn on time</a:t>
            </a:r>
          </a:p>
          <a:p>
            <a:r>
              <a:rPr lang="en-US" dirty="0" smtClean="0"/>
              <a:t>Exceeding max cap will damage the IR LED</a:t>
            </a:r>
          </a:p>
          <a:p>
            <a:r>
              <a:rPr lang="en-US" dirty="0" smtClean="0"/>
              <a:t>Should always check table to ensure your time/current choice for your design</a:t>
            </a:r>
            <a:endParaRPr lang="en-US" dirty="0"/>
          </a:p>
        </p:txBody>
      </p:sp>
      <p:pic>
        <p:nvPicPr>
          <p:cNvPr id="3074" name="Picture 2" descr="C:\Users\Green\Desktop\p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850" y="1412776"/>
            <a:ext cx="3486150" cy="5219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76456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Smaller angle is preferred for higher power intensity and more accurate distance detect, usually under 10 degree</a:t>
            </a:r>
          </a:p>
          <a:p>
            <a:endParaRPr lang="en-US" dirty="0"/>
          </a:p>
        </p:txBody>
      </p:sp>
      <p:pic>
        <p:nvPicPr>
          <p:cNvPr id="4098" name="Picture 2" descr="C:\Users\Green\Desktop\e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2492896"/>
            <a:ext cx="2924175" cy="4133850"/>
          </a:xfrm>
          <a:prstGeom prst="rect">
            <a:avLst/>
          </a:prstGeom>
          <a:noFill/>
        </p:spPr>
      </p:pic>
      <p:pic>
        <p:nvPicPr>
          <p:cNvPr id="4099" name="Picture 3" descr="C:\Users\Green\Desktop\c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2510433" y="3186311"/>
            <a:ext cx="3695700" cy="30289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95536" y="3140968"/>
            <a:ext cx="23762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Chip position indicates where the IR light starts to emit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Radiant Intensity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58924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Indicates the power intensity per unit area</a:t>
            </a:r>
          </a:p>
          <a:p>
            <a:r>
              <a:rPr lang="en-US" dirty="0" smtClean="0"/>
              <a:t>Varies between different models</a:t>
            </a:r>
          </a:p>
          <a:p>
            <a:r>
              <a:rPr lang="en-US" dirty="0" smtClean="0"/>
              <a:t>The higher the better</a:t>
            </a:r>
          </a:p>
          <a:p>
            <a:r>
              <a:rPr lang="en-US" dirty="0" smtClean="0"/>
              <a:t>850nm type has </a:t>
            </a:r>
            <a:r>
              <a:rPr lang="en-US" dirty="0" smtClean="0"/>
              <a:t>higher Intensity than </a:t>
            </a:r>
            <a:r>
              <a:rPr lang="en-US" dirty="0" smtClean="0"/>
              <a:t>950nm in general</a:t>
            </a:r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- SFH4550(850nm)6</a:t>
            </a:r>
            <a:r>
              <a:rPr lang="en-US" baseline="30000" dirty="0" smtClean="0"/>
              <a:t>degree</a:t>
            </a:r>
            <a:r>
              <a:rPr lang="en-US" dirty="0" smtClean="0"/>
              <a:t> 630mW/</a:t>
            </a:r>
            <a:r>
              <a:rPr lang="en-US" dirty="0" err="1" smtClean="0"/>
              <a:t>sr</a:t>
            </a:r>
            <a:r>
              <a:rPr lang="en-US" dirty="0" smtClean="0"/>
              <a:t> @ 100mA</a:t>
            </a:r>
          </a:p>
          <a:p>
            <a:pPr>
              <a:buNone/>
            </a:pPr>
            <a:r>
              <a:rPr lang="en-US" dirty="0" smtClean="0"/>
              <a:t>	- SFH4545(950nm)10</a:t>
            </a:r>
            <a:r>
              <a:rPr lang="en-US" baseline="30000" dirty="0" smtClean="0"/>
              <a:t>degree</a:t>
            </a:r>
            <a:r>
              <a:rPr lang="en-US" dirty="0" smtClean="0"/>
              <a:t> 550mW/</a:t>
            </a:r>
            <a:r>
              <a:rPr lang="en-US" dirty="0" err="1" smtClean="0"/>
              <a:t>sr</a:t>
            </a:r>
            <a:r>
              <a:rPr lang="en-US" dirty="0" smtClean="0"/>
              <a:t> @ 100mA</a:t>
            </a:r>
          </a:p>
          <a:p>
            <a:pPr>
              <a:buNone/>
            </a:pPr>
            <a:r>
              <a:rPr lang="en-US" dirty="0" smtClean="0"/>
              <a:t>	- SFH4511(940nm)8</a:t>
            </a:r>
            <a:r>
              <a:rPr lang="en-US" baseline="30000" dirty="0" smtClean="0"/>
              <a:t>degree</a:t>
            </a:r>
            <a:r>
              <a:rPr lang="en-US" dirty="0" smtClean="0"/>
              <a:t> 63mW/</a:t>
            </a:r>
            <a:r>
              <a:rPr lang="en-US" dirty="0" err="1" smtClean="0"/>
              <a:t>sr</a:t>
            </a:r>
            <a:r>
              <a:rPr lang="en-US" dirty="0" smtClean="0"/>
              <a:t> @ 	100mA(discontinued)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572</Words>
  <Application>Microsoft Office PowerPoint</Application>
  <PresentationFormat>On-screen Show (4:3)</PresentationFormat>
  <Paragraphs>103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Lecture 5 Parts/design Choices (Part 1)</vt:lpstr>
      <vt:lpstr>IR Sensor</vt:lpstr>
      <vt:lpstr>Specs for IR Emitter</vt:lpstr>
      <vt:lpstr>Wavelength</vt:lpstr>
      <vt:lpstr>Voltage Drop</vt:lpstr>
      <vt:lpstr>DC Forward Current</vt:lpstr>
      <vt:lpstr>Pulsing Current</vt:lpstr>
      <vt:lpstr>Viewing angle</vt:lpstr>
      <vt:lpstr>Radiant Intensity </vt:lpstr>
      <vt:lpstr>Some other important facts</vt:lpstr>
      <vt:lpstr>IR Receiver</vt:lpstr>
      <vt:lpstr>Matching wavelength</vt:lpstr>
      <vt:lpstr>Circuit example</vt:lpstr>
      <vt:lpstr>Power Supply</vt:lpstr>
      <vt:lpstr>Power Supply(cont.)</vt:lpstr>
      <vt:lpstr>Power Supply(digital)</vt:lpstr>
      <vt:lpstr>Power Supply(analog)</vt:lpstr>
      <vt:lpstr>Power Supply(motor)</vt:lpstr>
      <vt:lpstr>RCL selection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Green Ye</dc:creator>
  <cp:lastModifiedBy>Green Ye</cp:lastModifiedBy>
  <cp:revision>98</cp:revision>
  <dcterms:created xsi:type="dcterms:W3CDTF">2014-02-06T23:34:30Z</dcterms:created>
  <dcterms:modified xsi:type="dcterms:W3CDTF">2014-02-07T03:11:29Z</dcterms:modified>
</cp:coreProperties>
</file>