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5"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4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C50278-216D-4BAC-B1D0-9F9064E8774D}"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50278-216D-4BAC-B1D0-9F9064E8774D}"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50278-216D-4BAC-B1D0-9F9064E8774D}"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C50278-216D-4BAC-B1D0-9F9064E8774D}"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50278-216D-4BAC-B1D0-9F9064E8774D}"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50278-216D-4BAC-B1D0-9F9064E8774D}"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C50278-216D-4BAC-B1D0-9F9064E8774D}" type="datetimeFigureOut">
              <a:rPr lang="en-US" smtClean="0"/>
              <a:pPr/>
              <a:t>3/2/2014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50278-216D-4BAC-B1D0-9F9064E8774D}" type="datetimeFigureOut">
              <a:rPr lang="en-US" smtClean="0"/>
              <a:pPr/>
              <a:t>3/2/2014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50278-216D-4BAC-B1D0-9F9064E8774D}" type="datetimeFigureOut">
              <a:rPr lang="en-US" smtClean="0"/>
              <a:pPr/>
              <a:t>3/2/2014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50278-216D-4BAC-B1D0-9F9064E8774D}"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C50278-216D-4BAC-B1D0-9F9064E8774D}"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58A537-A7E2-4266-94F9-7DD9DB8430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50278-216D-4BAC-B1D0-9F9064E8774D}" type="datetimeFigureOut">
              <a:rPr lang="en-US" smtClean="0"/>
              <a:pPr/>
              <a:t>3/2/2014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8A537-A7E2-4266-94F9-7DD9DB8430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000" b="1" dirty="0" smtClean="0"/>
              <a:t>Lecture 7</a:t>
            </a:r>
            <a:br>
              <a:rPr lang="en-US" sz="7000" b="1" dirty="0" smtClean="0"/>
            </a:br>
            <a:r>
              <a:rPr lang="en-US" sz="7000" b="1" dirty="0" smtClean="0"/>
              <a:t/>
            </a:r>
            <a:br>
              <a:rPr lang="en-US" sz="7000" b="1" dirty="0" smtClean="0"/>
            </a:br>
            <a:r>
              <a:rPr lang="en-US" sz="7000" b="1" dirty="0" smtClean="0"/>
              <a:t>Curve Turn</a:t>
            </a:r>
            <a:endParaRPr lang="en-US" sz="7000" b="1"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with excel</a:t>
            </a:r>
            <a:endParaRPr lang="en-US" dirty="0"/>
          </a:p>
        </p:txBody>
      </p:sp>
      <p:sp>
        <p:nvSpPr>
          <p:cNvPr id="3" name="Content Placeholder 2"/>
          <p:cNvSpPr>
            <a:spLocks noGrp="1"/>
          </p:cNvSpPr>
          <p:nvPr>
            <p:ph idx="1"/>
          </p:nvPr>
        </p:nvSpPr>
        <p:spPr/>
        <p:txBody>
          <a:bodyPr/>
          <a:lstStyle/>
          <a:p>
            <a:endParaRPr lang="en-US"/>
          </a:p>
        </p:txBody>
      </p:sp>
      <p:pic>
        <p:nvPicPr>
          <p:cNvPr id="7170" name="Picture 2" descr="C:\Users\Green\Desktop\7.JPG"/>
          <p:cNvPicPr>
            <a:picLocks noChangeAspect="1" noChangeArrowheads="1"/>
          </p:cNvPicPr>
          <p:nvPr/>
        </p:nvPicPr>
        <p:blipFill>
          <a:blip r:embed="rId2" cstate="print"/>
          <a:srcRect/>
          <a:stretch>
            <a:fillRect/>
          </a:stretch>
        </p:blipFill>
        <p:spPr bwMode="auto">
          <a:xfrm>
            <a:off x="0" y="1700808"/>
            <a:ext cx="9001000" cy="397172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lstStyle/>
          <a:p>
            <a:r>
              <a:rPr lang="en-US" b="1" dirty="0" smtClean="0"/>
              <a:t>Demo with the simulation profile</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Users\Green\Desktop\8.JPG"/>
          <p:cNvPicPr>
            <a:picLocks noChangeAspect="1" noChangeArrowheads="1"/>
          </p:cNvPicPr>
          <p:nvPr/>
        </p:nvPicPr>
        <p:blipFill>
          <a:blip r:embed="rId2" cstate="print"/>
          <a:srcRect/>
          <a:stretch>
            <a:fillRect/>
          </a:stretch>
        </p:blipFill>
        <p:spPr bwMode="auto">
          <a:xfrm>
            <a:off x="238124" y="908720"/>
            <a:ext cx="8905876" cy="56578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it work on mouse?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Center forward linear velocity, turn angle, angular acceleration, max angular velocity are all know in this case.</a:t>
            </a:r>
          </a:p>
          <a:p>
            <a:r>
              <a:rPr lang="en-US" dirty="0" smtClean="0"/>
              <a:t>Assume T1 = T3 to simplify the case where the slope(angular acceleration rate) are same</a:t>
            </a:r>
          </a:p>
          <a:p>
            <a:r>
              <a:rPr lang="en-US" dirty="0" smtClean="0"/>
              <a:t>Calculate the corresponding angular velocity with T1, slope or max angular velocity at T1 and T3</a:t>
            </a:r>
          </a:p>
          <a:p>
            <a:r>
              <a:rPr lang="en-US" dirty="0" smtClean="0"/>
              <a:t>The angular velocity is max angular velocity at T2</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Having this is your controller:</a:t>
            </a:r>
          </a:p>
          <a:p>
            <a:r>
              <a:rPr lang="en-US" dirty="0" smtClean="0"/>
              <a:t>If </a:t>
            </a:r>
            <a:r>
              <a:rPr lang="en-US" dirty="0" err="1" smtClean="0"/>
              <a:t>currentSpeedW</a:t>
            </a:r>
            <a:r>
              <a:rPr lang="en-US" dirty="0" smtClean="0"/>
              <a:t> &lt; </a:t>
            </a:r>
            <a:r>
              <a:rPr lang="en-US" dirty="0" err="1" smtClean="0"/>
              <a:t>targetSpeedW</a:t>
            </a:r>
            <a:endParaRPr lang="en-US" dirty="0" smtClean="0"/>
          </a:p>
          <a:p>
            <a:pPr>
              <a:buNone/>
            </a:pPr>
            <a:r>
              <a:rPr lang="en-US" dirty="0" smtClean="0"/>
              <a:t> </a:t>
            </a:r>
            <a:r>
              <a:rPr lang="en-US" dirty="0" smtClean="0"/>
              <a:t>  {</a:t>
            </a:r>
          </a:p>
          <a:p>
            <a:pPr>
              <a:buNone/>
            </a:pPr>
            <a:r>
              <a:rPr lang="en-US" dirty="0" smtClean="0"/>
              <a:t> </a:t>
            </a:r>
            <a:r>
              <a:rPr lang="en-US" dirty="0" smtClean="0"/>
              <a:t>    </a:t>
            </a:r>
            <a:r>
              <a:rPr lang="en-US" dirty="0" err="1" smtClean="0"/>
              <a:t>currentSpeedW</a:t>
            </a:r>
            <a:r>
              <a:rPr lang="en-US" dirty="0" smtClean="0"/>
              <a:t> += </a:t>
            </a:r>
            <a:r>
              <a:rPr lang="en-US" dirty="0" err="1" smtClean="0"/>
              <a:t>accW</a:t>
            </a:r>
            <a:endParaRPr lang="en-US" dirty="0" smtClean="0"/>
          </a:p>
          <a:p>
            <a:pPr>
              <a:buNone/>
            </a:pPr>
            <a:r>
              <a:rPr lang="en-US" dirty="0" smtClean="0"/>
              <a:t> </a:t>
            </a:r>
            <a:r>
              <a:rPr lang="en-US" dirty="0" smtClean="0"/>
              <a:t>    if </a:t>
            </a:r>
            <a:r>
              <a:rPr lang="en-US" dirty="0" err="1" smtClean="0"/>
              <a:t>currentSpeedW</a:t>
            </a:r>
            <a:r>
              <a:rPr lang="en-US" dirty="0" smtClean="0"/>
              <a:t> &gt; </a:t>
            </a:r>
            <a:r>
              <a:rPr lang="en-US" dirty="0" err="1" smtClean="0"/>
              <a:t>targetSpeedW</a:t>
            </a:r>
            <a:endParaRPr lang="en-US" dirty="0" smtClean="0"/>
          </a:p>
          <a:p>
            <a:pPr>
              <a:buNone/>
            </a:pPr>
            <a:r>
              <a:rPr lang="en-US" dirty="0" smtClean="0"/>
              <a:t>           </a:t>
            </a:r>
            <a:r>
              <a:rPr lang="en-US" dirty="0" err="1" smtClean="0"/>
              <a:t>currentSpeedW</a:t>
            </a:r>
            <a:r>
              <a:rPr lang="en-US" dirty="0" smtClean="0"/>
              <a:t> = </a:t>
            </a:r>
            <a:r>
              <a:rPr lang="en-US" dirty="0" err="1" smtClean="0"/>
              <a:t>targetSpeedW</a:t>
            </a:r>
            <a:endParaRPr lang="en-US" dirty="0" smtClean="0"/>
          </a:p>
          <a:p>
            <a:pPr>
              <a:buNone/>
            </a:pPr>
            <a:r>
              <a:rPr lang="en-US" dirty="0" smtClean="0"/>
              <a:t>   }</a:t>
            </a:r>
          </a:p>
          <a:p>
            <a:pPr>
              <a:buNone/>
            </a:pPr>
            <a:r>
              <a:rPr lang="en-US" dirty="0" smtClean="0"/>
              <a:t>     else If </a:t>
            </a:r>
            <a:r>
              <a:rPr lang="en-US" dirty="0" err="1" smtClean="0"/>
              <a:t>currentSpeedW</a:t>
            </a:r>
            <a:r>
              <a:rPr lang="en-US" dirty="0" smtClean="0"/>
              <a:t> </a:t>
            </a:r>
            <a:r>
              <a:rPr lang="en-US" dirty="0" smtClean="0"/>
              <a:t>&gt; </a:t>
            </a:r>
            <a:r>
              <a:rPr lang="en-US" dirty="0" err="1" smtClean="0"/>
              <a:t>targetSpeedW</a:t>
            </a:r>
            <a:endParaRPr lang="en-US" dirty="0" smtClean="0"/>
          </a:p>
          <a:p>
            <a:pPr>
              <a:buNone/>
            </a:pPr>
            <a:r>
              <a:rPr lang="en-US" dirty="0" smtClean="0"/>
              <a:t> </a:t>
            </a:r>
            <a:r>
              <a:rPr lang="en-US" dirty="0" smtClean="0"/>
              <a:t>  {</a:t>
            </a:r>
            <a:endParaRPr lang="en-US" dirty="0" smtClean="0"/>
          </a:p>
          <a:p>
            <a:pPr>
              <a:buNone/>
            </a:pPr>
            <a:r>
              <a:rPr lang="en-US" dirty="0" smtClean="0"/>
              <a:t>     </a:t>
            </a:r>
            <a:r>
              <a:rPr lang="en-US" dirty="0" err="1" smtClean="0"/>
              <a:t>currentSpeedW</a:t>
            </a:r>
            <a:r>
              <a:rPr lang="en-US" dirty="0" smtClean="0"/>
              <a:t> </a:t>
            </a:r>
            <a:r>
              <a:rPr lang="en-US" dirty="0" smtClean="0"/>
              <a:t>-= </a:t>
            </a:r>
            <a:r>
              <a:rPr lang="en-US" dirty="0" err="1" smtClean="0"/>
              <a:t>accW</a:t>
            </a:r>
            <a:endParaRPr lang="en-US" dirty="0" smtClean="0"/>
          </a:p>
          <a:p>
            <a:pPr>
              <a:buNone/>
            </a:pPr>
            <a:r>
              <a:rPr lang="en-US" dirty="0" smtClean="0"/>
              <a:t>     if </a:t>
            </a:r>
            <a:r>
              <a:rPr lang="en-US" dirty="0" err="1" smtClean="0"/>
              <a:t>currentSpeedW</a:t>
            </a:r>
            <a:r>
              <a:rPr lang="en-US" dirty="0" smtClean="0"/>
              <a:t> </a:t>
            </a:r>
            <a:r>
              <a:rPr lang="en-US" dirty="0" smtClean="0"/>
              <a:t>&lt; </a:t>
            </a:r>
            <a:r>
              <a:rPr lang="en-US" dirty="0" err="1" smtClean="0"/>
              <a:t>targetSpeedW</a:t>
            </a:r>
            <a:endParaRPr lang="en-US" dirty="0" smtClean="0"/>
          </a:p>
          <a:p>
            <a:pPr>
              <a:buNone/>
            </a:pPr>
            <a:r>
              <a:rPr lang="en-US" dirty="0" smtClean="0"/>
              <a:t>           </a:t>
            </a:r>
            <a:r>
              <a:rPr lang="en-US" dirty="0" err="1" smtClean="0"/>
              <a:t>currentSpeedW</a:t>
            </a:r>
            <a:r>
              <a:rPr lang="en-US" dirty="0" smtClean="0"/>
              <a:t> = </a:t>
            </a:r>
            <a:r>
              <a:rPr lang="en-US" dirty="0" err="1" smtClean="0"/>
              <a:t>targetSpeedW</a:t>
            </a: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Sample cont.</a:t>
            </a:r>
            <a:endParaRPr lang="en-US" dirty="0"/>
          </a:p>
        </p:txBody>
      </p:sp>
      <p:sp>
        <p:nvSpPr>
          <p:cNvPr id="3" name="Content Placeholder 2"/>
          <p:cNvSpPr>
            <a:spLocks noGrp="1"/>
          </p:cNvSpPr>
          <p:nvPr>
            <p:ph idx="1"/>
          </p:nvPr>
        </p:nvSpPr>
        <p:spPr>
          <a:xfrm>
            <a:off x="467544" y="1124744"/>
            <a:ext cx="8229600" cy="5733256"/>
          </a:xfrm>
        </p:spPr>
        <p:txBody>
          <a:bodyPr>
            <a:normAutofit/>
          </a:bodyPr>
          <a:lstStyle/>
          <a:p>
            <a:r>
              <a:rPr lang="en-US" dirty="0" smtClean="0"/>
              <a:t>The code for your turn function</a:t>
            </a:r>
          </a:p>
          <a:p>
            <a:r>
              <a:rPr lang="en-US" dirty="0" smtClean="0"/>
              <a:t>Void turn(void)</a:t>
            </a:r>
          </a:p>
          <a:p>
            <a:pPr>
              <a:buNone/>
            </a:pPr>
            <a:r>
              <a:rPr lang="en-US" dirty="0" smtClean="0"/>
              <a:t>   {</a:t>
            </a:r>
          </a:p>
          <a:p>
            <a:pPr>
              <a:buNone/>
            </a:pPr>
            <a:r>
              <a:rPr lang="en-US" dirty="0" smtClean="0"/>
              <a:t> </a:t>
            </a:r>
            <a:r>
              <a:rPr lang="en-US" dirty="0" smtClean="0"/>
              <a:t>     if(is at T1 or T2)</a:t>
            </a:r>
          </a:p>
          <a:p>
            <a:pPr>
              <a:buNone/>
            </a:pPr>
            <a:r>
              <a:rPr lang="en-US" dirty="0" smtClean="0"/>
              <a:t> </a:t>
            </a:r>
            <a:r>
              <a:rPr lang="en-US" dirty="0" smtClean="0"/>
              <a:t>        </a:t>
            </a:r>
            <a:r>
              <a:rPr lang="en-US" dirty="0" err="1" smtClean="0"/>
              <a:t>targetSpeedW</a:t>
            </a:r>
            <a:r>
              <a:rPr lang="en-US" dirty="0" smtClean="0"/>
              <a:t> = </a:t>
            </a:r>
            <a:r>
              <a:rPr lang="en-US" dirty="0" err="1" smtClean="0"/>
              <a:t>maxAngularVelocity</a:t>
            </a:r>
            <a:r>
              <a:rPr lang="en-US" dirty="0" smtClean="0"/>
              <a:t>;</a:t>
            </a:r>
          </a:p>
          <a:p>
            <a:pPr>
              <a:buNone/>
            </a:pPr>
            <a:r>
              <a:rPr lang="en-US" dirty="0" smtClean="0"/>
              <a:t> </a:t>
            </a:r>
            <a:r>
              <a:rPr lang="en-US" dirty="0" smtClean="0"/>
              <a:t>     else if(is at T3)</a:t>
            </a:r>
          </a:p>
          <a:p>
            <a:pPr>
              <a:buNone/>
            </a:pPr>
            <a:r>
              <a:rPr lang="en-US" dirty="0" smtClean="0"/>
              <a:t> </a:t>
            </a:r>
            <a:r>
              <a:rPr lang="en-US" dirty="0" smtClean="0"/>
              <a:t>        </a:t>
            </a:r>
            <a:r>
              <a:rPr lang="en-US" dirty="0" err="1" smtClean="0"/>
              <a:t>targetSpeedW</a:t>
            </a:r>
            <a:r>
              <a:rPr lang="en-US" dirty="0" smtClean="0"/>
              <a:t> = 0;</a:t>
            </a: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need to know</a:t>
            </a:r>
            <a:endParaRPr lang="en-US" dirty="0"/>
          </a:p>
        </p:txBody>
      </p:sp>
      <p:sp>
        <p:nvSpPr>
          <p:cNvPr id="3" name="Content Placeholder 2"/>
          <p:cNvSpPr>
            <a:spLocks noGrp="1"/>
          </p:cNvSpPr>
          <p:nvPr>
            <p:ph idx="1"/>
          </p:nvPr>
        </p:nvSpPr>
        <p:spPr/>
        <p:txBody>
          <a:bodyPr/>
          <a:lstStyle/>
          <a:p>
            <a:r>
              <a:rPr lang="en-US" dirty="0" smtClean="0"/>
              <a:t>The angular velocity has different sign between left turn and right turn</a:t>
            </a:r>
          </a:p>
          <a:p>
            <a:r>
              <a:rPr lang="en-US" dirty="0" smtClean="0"/>
              <a:t>Record the system time in millisecond to keep track of you current time for curve turn.</a:t>
            </a:r>
          </a:p>
          <a:p>
            <a:r>
              <a:rPr lang="en-US" dirty="0" smtClean="0"/>
              <a:t>The angular velocity you generate from provided excel profile generator is in degree/s unit, you need to convert to recognizable unit of mouse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Unit conversion for speed profile</a:t>
            </a:r>
            <a:endParaRPr lang="en-US" dirty="0"/>
          </a:p>
        </p:txBody>
      </p:sp>
      <p:sp>
        <p:nvSpPr>
          <p:cNvPr id="3" name="Content Placeholder 2"/>
          <p:cNvSpPr>
            <a:spLocks noGrp="1"/>
          </p:cNvSpPr>
          <p:nvPr>
            <p:ph idx="1"/>
          </p:nvPr>
        </p:nvSpPr>
        <p:spPr>
          <a:xfrm>
            <a:off x="457200" y="1340768"/>
            <a:ext cx="8435280" cy="5517232"/>
          </a:xfrm>
        </p:spPr>
        <p:txBody>
          <a:bodyPr>
            <a:normAutofit fontScale="85000" lnSpcReduction="10000"/>
          </a:bodyPr>
          <a:lstStyle/>
          <a:p>
            <a:r>
              <a:rPr lang="en-US" dirty="0" smtClean="0"/>
              <a:t>Angular velocity in encoder format equals to:</a:t>
            </a:r>
          </a:p>
          <a:p>
            <a:pPr>
              <a:buNone/>
            </a:pPr>
            <a:r>
              <a:rPr lang="en-US" dirty="0" err="1" smtClean="0"/>
              <a:t>wheelDistance</a:t>
            </a:r>
            <a:r>
              <a:rPr lang="en-US" dirty="0" smtClean="0"/>
              <a:t>*</a:t>
            </a:r>
            <a:r>
              <a:rPr lang="en-US" dirty="0" err="1" smtClean="0"/>
              <a:t>angularVelocity</a:t>
            </a:r>
            <a:r>
              <a:rPr lang="en-US" dirty="0" smtClean="0"/>
              <a:t>*Pi*</a:t>
            </a:r>
            <a:r>
              <a:rPr lang="en-US" dirty="0" err="1" smtClean="0"/>
              <a:t>oneCellDistance</a:t>
            </a:r>
            <a:r>
              <a:rPr lang="en-US" dirty="0" smtClean="0"/>
              <a:t>/</a:t>
            </a:r>
            <a:r>
              <a:rPr lang="en-US" dirty="0" err="1" smtClean="0"/>
              <a:t>cellLength</a:t>
            </a:r>
            <a:r>
              <a:rPr lang="en-US" dirty="0" smtClean="0"/>
              <a:t>/180/1000</a:t>
            </a:r>
          </a:p>
          <a:p>
            <a:r>
              <a:rPr lang="en-US" dirty="0" smtClean="0"/>
              <a:t>Where</a:t>
            </a:r>
          </a:p>
          <a:p>
            <a:pPr>
              <a:buFontTx/>
              <a:buChar char="-"/>
            </a:pPr>
            <a:r>
              <a:rPr lang="en-US" dirty="0" err="1" smtClean="0"/>
              <a:t>wheelDistance</a:t>
            </a:r>
            <a:r>
              <a:rPr lang="en-US" dirty="0" smtClean="0"/>
              <a:t> is distance between centers of the wheels</a:t>
            </a:r>
          </a:p>
          <a:p>
            <a:pPr>
              <a:buFontTx/>
              <a:buChar char="-"/>
            </a:pPr>
            <a:r>
              <a:rPr lang="en-US" dirty="0" err="1" smtClean="0"/>
              <a:t>angularVelocity</a:t>
            </a:r>
            <a:r>
              <a:rPr lang="en-US" dirty="0" smtClean="0"/>
              <a:t> is the angular velocity in degree/s</a:t>
            </a:r>
          </a:p>
          <a:p>
            <a:pPr>
              <a:buFontTx/>
              <a:buChar char="-"/>
            </a:pPr>
            <a:r>
              <a:rPr lang="en-US" dirty="0" err="1" smtClean="0"/>
              <a:t>OneCellDistance</a:t>
            </a:r>
            <a:r>
              <a:rPr lang="en-US" dirty="0" smtClean="0"/>
              <a:t> is the encoder counts per cell for one wheel</a:t>
            </a:r>
          </a:p>
          <a:p>
            <a:pPr>
              <a:buFontTx/>
              <a:buChar char="-"/>
            </a:pPr>
            <a:r>
              <a:rPr lang="en-US" dirty="0" err="1" smtClean="0"/>
              <a:t>CellLength</a:t>
            </a:r>
            <a:r>
              <a:rPr lang="en-US" dirty="0" smtClean="0"/>
              <a:t> is the length of each cell, which is 180mm</a:t>
            </a:r>
          </a:p>
          <a:p>
            <a:pPr>
              <a:buFontTx/>
              <a:buChar char="-"/>
            </a:pPr>
            <a:r>
              <a:rPr lang="en-US" dirty="0" smtClean="0"/>
              <a:t>/180 is divide 180 degree</a:t>
            </a:r>
          </a:p>
          <a:p>
            <a:pPr>
              <a:buFontTx/>
              <a:buChar char="-"/>
            </a:pPr>
            <a:r>
              <a:rPr lang="en-US" dirty="0" smtClean="0"/>
              <a:t>/1000 converts from /s to /ms</a:t>
            </a:r>
          </a:p>
          <a:p>
            <a:pPr>
              <a:buFontTx/>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Green\Desktop\9.JPG"/>
          <p:cNvPicPr>
            <a:picLocks noChangeAspect="1" noChangeArrowheads="1"/>
          </p:cNvPicPr>
          <p:nvPr/>
        </p:nvPicPr>
        <p:blipFill>
          <a:blip r:embed="rId2" cstate="print"/>
          <a:srcRect/>
          <a:stretch>
            <a:fillRect/>
          </a:stretch>
        </p:blipFill>
        <p:spPr bwMode="auto">
          <a:xfrm rot="5400000">
            <a:off x="-1843135" y="1772173"/>
            <a:ext cx="6748434" cy="3423220"/>
          </a:xfrm>
          <a:prstGeom prst="rect">
            <a:avLst/>
          </a:prstGeom>
          <a:noFill/>
        </p:spPr>
      </p:pic>
      <p:sp>
        <p:nvSpPr>
          <p:cNvPr id="3" name="Content Placeholder 2"/>
          <p:cNvSpPr>
            <a:spLocks noGrp="1"/>
          </p:cNvSpPr>
          <p:nvPr>
            <p:ph idx="1"/>
          </p:nvPr>
        </p:nvSpPr>
        <p:spPr>
          <a:xfrm>
            <a:off x="3059832" y="980728"/>
            <a:ext cx="6084168" cy="5877272"/>
          </a:xfrm>
        </p:spPr>
        <p:txBody>
          <a:bodyPr>
            <a:normAutofit lnSpcReduction="10000"/>
          </a:bodyPr>
          <a:lstStyle/>
          <a:p>
            <a:r>
              <a:rPr lang="en-US" dirty="0" smtClean="0"/>
              <a:t>The intermediate unit between gyro and encoder is distance(meter)</a:t>
            </a:r>
          </a:p>
          <a:p>
            <a:r>
              <a:rPr lang="en-US" dirty="0" smtClean="0"/>
              <a:t>Use pivot turn method to make conversion, where VL = -VR</a:t>
            </a:r>
          </a:p>
          <a:p>
            <a:r>
              <a:rPr lang="en-US" dirty="0" smtClean="0"/>
              <a:t>Record the angle output from gyro when make a 180 degree turn(either directions), as “a”</a:t>
            </a:r>
          </a:p>
          <a:p>
            <a:r>
              <a:rPr lang="en-US" dirty="0" smtClean="0"/>
              <a:t>Get distance value of </a:t>
            </a:r>
          </a:p>
          <a:p>
            <a:r>
              <a:rPr lang="en-US" dirty="0" smtClean="0"/>
              <a:t>2*Pi*R which is Pi*W in SI unit then convert to encoder counts, as “b”</a:t>
            </a:r>
          </a:p>
          <a:p>
            <a:endParaRPr lang="en-US" dirty="0"/>
          </a:p>
        </p:txBody>
      </p:sp>
      <p:sp>
        <p:nvSpPr>
          <p:cNvPr id="2" name="Title 1"/>
          <p:cNvSpPr>
            <a:spLocks noGrp="1"/>
          </p:cNvSpPr>
          <p:nvPr>
            <p:ph type="title"/>
          </p:nvPr>
        </p:nvSpPr>
        <p:spPr>
          <a:xfrm>
            <a:off x="1331640" y="188640"/>
            <a:ext cx="7632848" cy="648072"/>
          </a:xfrm>
        </p:spPr>
        <p:txBody>
          <a:bodyPr>
            <a:normAutofit fontScale="90000"/>
          </a:bodyPr>
          <a:lstStyle/>
          <a:p>
            <a:r>
              <a:rPr lang="en-US" dirty="0" smtClean="0"/>
              <a:t>How to convert for gyro feedback</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Unit Conversion (cont.)</a:t>
            </a:r>
            <a:endParaRPr lang="en-US" dirty="0"/>
          </a:p>
        </p:txBody>
      </p:sp>
      <p:sp>
        <p:nvSpPr>
          <p:cNvPr id="3" name="Content Placeholder 2"/>
          <p:cNvSpPr>
            <a:spLocks noGrp="1"/>
          </p:cNvSpPr>
          <p:nvPr>
            <p:ph idx="1"/>
          </p:nvPr>
        </p:nvSpPr>
        <p:spPr>
          <a:xfrm>
            <a:off x="457200" y="1484784"/>
            <a:ext cx="8435280" cy="5373216"/>
          </a:xfrm>
        </p:spPr>
        <p:txBody>
          <a:bodyPr>
            <a:normAutofit/>
          </a:bodyPr>
          <a:lstStyle/>
          <a:p>
            <a:r>
              <a:rPr lang="en-US" dirty="0" smtClean="0"/>
              <a:t>You get the ratio between b and a as “Ratio” = a/b (usually a &gt; b)</a:t>
            </a:r>
          </a:p>
          <a:p>
            <a:r>
              <a:rPr lang="en-US" dirty="0" smtClean="0"/>
              <a:t>Now you can apply the ratio to the angular velocity read from gyro and have it easily convert to encoder format:</a:t>
            </a:r>
          </a:p>
          <a:p>
            <a:pPr>
              <a:buNone/>
            </a:pPr>
            <a:r>
              <a:rPr lang="en-US" dirty="0" smtClean="0"/>
              <a:t> </a:t>
            </a:r>
            <a:r>
              <a:rPr lang="en-US" dirty="0" smtClean="0"/>
              <a:t>         </a:t>
            </a:r>
            <a:r>
              <a:rPr lang="en-US" dirty="0" err="1" smtClean="0"/>
              <a:t>angularFeedback</a:t>
            </a:r>
            <a:r>
              <a:rPr lang="en-US" dirty="0" smtClean="0"/>
              <a:t> = </a:t>
            </a:r>
            <a:r>
              <a:rPr lang="en-US" dirty="0" err="1" smtClean="0"/>
              <a:t>aSpeed</a:t>
            </a:r>
            <a:r>
              <a:rPr lang="en-US" dirty="0" smtClean="0"/>
              <a:t>/Ratio</a:t>
            </a:r>
          </a:p>
          <a:p>
            <a:pPr>
              <a:buNone/>
            </a:pPr>
            <a:r>
              <a:rPr lang="en-US" dirty="0" smtClean="0"/>
              <a:t>    </a:t>
            </a:r>
            <a:r>
              <a:rPr lang="en-US" dirty="0" err="1" smtClean="0"/>
              <a:t>angularFeedback</a:t>
            </a:r>
            <a:r>
              <a:rPr lang="en-US" dirty="0" smtClean="0"/>
              <a:t> also equals VR-VL by definition in controller lecture</a:t>
            </a:r>
          </a:p>
          <a:p>
            <a:pPr>
              <a:buNone/>
            </a:pPr>
            <a:r>
              <a:rPr lang="en-US" dirty="0" smtClean="0"/>
              <a:t>- Now you can only use gyro as rotational feedback for curve turn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reen\Desktop\1.JPG"/>
          <p:cNvPicPr>
            <a:picLocks noChangeAspect="1" noChangeArrowheads="1"/>
          </p:cNvPicPr>
          <p:nvPr/>
        </p:nvPicPr>
        <p:blipFill>
          <a:blip r:embed="rId2" cstate="print"/>
          <a:srcRect/>
          <a:stretch>
            <a:fillRect/>
          </a:stretch>
        </p:blipFill>
        <p:spPr bwMode="auto">
          <a:xfrm>
            <a:off x="-180528" y="1412776"/>
            <a:ext cx="5765474" cy="5976664"/>
          </a:xfrm>
          <a:prstGeom prst="rect">
            <a:avLst/>
          </a:prstGeom>
          <a:noFill/>
        </p:spPr>
      </p:pic>
      <p:sp>
        <p:nvSpPr>
          <p:cNvPr id="3" name="Content Placeholder 2"/>
          <p:cNvSpPr>
            <a:spLocks noGrp="1"/>
          </p:cNvSpPr>
          <p:nvPr>
            <p:ph idx="1"/>
          </p:nvPr>
        </p:nvSpPr>
        <p:spPr>
          <a:xfrm>
            <a:off x="4175448" y="377280"/>
            <a:ext cx="4968552" cy="6480720"/>
          </a:xfrm>
        </p:spPr>
        <p:txBody>
          <a:bodyPr>
            <a:normAutofit/>
          </a:bodyPr>
          <a:lstStyle/>
          <a:p>
            <a:r>
              <a:rPr lang="en-US" dirty="0" smtClean="0"/>
              <a:t>Keep speed with certain ratio between  2 wheels for mouse to make mouse turn at certain angular velocity</a:t>
            </a:r>
          </a:p>
          <a:p>
            <a:r>
              <a:rPr lang="en-US" dirty="0" smtClean="0"/>
              <a:t>However this is not possible in real word</a:t>
            </a:r>
          </a:p>
          <a:p>
            <a:r>
              <a:rPr lang="en-US" dirty="0" smtClean="0"/>
              <a:t>When on straight, VLs=VRs</a:t>
            </a:r>
          </a:p>
          <a:p>
            <a:r>
              <a:rPr lang="en-US" dirty="0" smtClean="0"/>
              <a:t>When turn </a:t>
            </a:r>
            <a:r>
              <a:rPr lang="en-US" dirty="0" err="1" smtClean="0"/>
              <a:t>VLt</a:t>
            </a:r>
            <a:r>
              <a:rPr lang="en-US" dirty="0" smtClean="0"/>
              <a:t>&gt;</a:t>
            </a:r>
            <a:r>
              <a:rPr lang="en-US" dirty="0" err="1" smtClean="0"/>
              <a:t>VRt</a:t>
            </a:r>
            <a:endParaRPr lang="en-US" dirty="0" smtClean="0"/>
          </a:p>
          <a:p>
            <a:r>
              <a:rPr lang="en-US" dirty="0" smtClean="0"/>
              <a:t>Motor can’t suddenly change speed from  VLs to </a:t>
            </a:r>
            <a:r>
              <a:rPr lang="en-US" dirty="0" err="1" smtClean="0"/>
              <a:t>VLt</a:t>
            </a:r>
            <a:r>
              <a:rPr lang="en-US" dirty="0" smtClean="0"/>
              <a:t>, and VRs to </a:t>
            </a:r>
            <a:r>
              <a:rPr lang="en-US" dirty="0" err="1" smtClean="0"/>
              <a:t>VRt</a:t>
            </a:r>
            <a:endParaRPr lang="en-US" dirty="0" smtClean="0"/>
          </a:p>
        </p:txBody>
      </p:sp>
      <p:sp>
        <p:nvSpPr>
          <p:cNvPr id="5" name="Title 1"/>
          <p:cNvSpPr>
            <a:spLocks noGrp="1"/>
          </p:cNvSpPr>
          <p:nvPr>
            <p:ph type="title"/>
          </p:nvPr>
        </p:nvSpPr>
        <p:spPr>
          <a:xfrm>
            <a:off x="-1764704" y="188640"/>
            <a:ext cx="8229600" cy="1143000"/>
          </a:xfrm>
        </p:spPr>
        <p:txBody>
          <a:bodyPr/>
          <a:lstStyle/>
          <a:p>
            <a:r>
              <a:rPr lang="en-US" dirty="0" smtClean="0"/>
              <a:t>Basic Concepts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Diagram view</a:t>
            </a:r>
            <a:endParaRPr lang="en-US" dirty="0"/>
          </a:p>
        </p:txBody>
      </p:sp>
      <p:pic>
        <p:nvPicPr>
          <p:cNvPr id="2050" name="Picture 2" descr="C:\Users\Green\Desktop\2.JPG"/>
          <p:cNvPicPr>
            <a:picLocks noChangeAspect="1" noChangeArrowheads="1"/>
          </p:cNvPicPr>
          <p:nvPr/>
        </p:nvPicPr>
        <p:blipFill>
          <a:blip r:embed="rId2" cstate="print"/>
          <a:srcRect/>
          <a:stretch>
            <a:fillRect/>
          </a:stretch>
        </p:blipFill>
        <p:spPr bwMode="auto">
          <a:xfrm>
            <a:off x="683568" y="1556792"/>
            <a:ext cx="7153276" cy="4933950"/>
          </a:xfrm>
          <a:prstGeom prst="rect">
            <a:avLst/>
          </a:prstGeom>
          <a:noFill/>
        </p:spPr>
      </p:pic>
      <p:sp>
        <p:nvSpPr>
          <p:cNvPr id="3" name="Content Placeholder 2"/>
          <p:cNvSpPr>
            <a:spLocks noGrp="1"/>
          </p:cNvSpPr>
          <p:nvPr>
            <p:ph idx="1"/>
          </p:nvPr>
        </p:nvSpPr>
        <p:spPr>
          <a:xfrm>
            <a:off x="1979712" y="980728"/>
            <a:ext cx="8229600" cy="676672"/>
          </a:xfrm>
        </p:spPr>
        <p:txBody>
          <a:bodyPr/>
          <a:lstStyle/>
          <a:p>
            <a:pPr>
              <a:buNone/>
            </a:pPr>
            <a:r>
              <a:rPr lang="en-US" dirty="0" smtClean="0"/>
              <a:t>This is not possible in real world!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reen\Desktop\3.JPG"/>
          <p:cNvPicPr>
            <a:picLocks noChangeAspect="1" noChangeArrowheads="1"/>
          </p:cNvPicPr>
          <p:nvPr/>
        </p:nvPicPr>
        <p:blipFill>
          <a:blip r:embed="rId2" cstate="print"/>
          <a:srcRect/>
          <a:stretch>
            <a:fillRect/>
          </a:stretch>
        </p:blipFill>
        <p:spPr bwMode="auto">
          <a:xfrm>
            <a:off x="1043608" y="692696"/>
            <a:ext cx="6804248" cy="4309833"/>
          </a:xfrm>
          <a:prstGeom prst="rect">
            <a:avLst/>
          </a:prstGeom>
          <a:noFill/>
        </p:spPr>
      </p:pic>
      <p:sp>
        <p:nvSpPr>
          <p:cNvPr id="3" name="Content Placeholder 2"/>
          <p:cNvSpPr>
            <a:spLocks noGrp="1"/>
          </p:cNvSpPr>
          <p:nvPr>
            <p:ph idx="1"/>
          </p:nvPr>
        </p:nvSpPr>
        <p:spPr>
          <a:xfrm>
            <a:off x="467544" y="5013176"/>
            <a:ext cx="9073008" cy="1844824"/>
          </a:xfrm>
        </p:spPr>
        <p:txBody>
          <a:bodyPr/>
          <a:lstStyle/>
          <a:p>
            <a:pPr>
              <a:buNone/>
            </a:pPr>
            <a:r>
              <a:rPr lang="en-US" dirty="0" smtClean="0"/>
              <a:t>    Make one wheel accelerate, the other wheel decelerate to reach different speed gradually</a:t>
            </a:r>
          </a:p>
          <a:p>
            <a:endParaRPr lang="en-US" dirty="0"/>
          </a:p>
        </p:txBody>
      </p:sp>
      <p:sp>
        <p:nvSpPr>
          <p:cNvPr id="2" name="Title 1"/>
          <p:cNvSpPr>
            <a:spLocks noGrp="1"/>
          </p:cNvSpPr>
          <p:nvPr>
            <p:ph type="title"/>
          </p:nvPr>
        </p:nvSpPr>
        <p:spPr>
          <a:xfrm>
            <a:off x="0" y="0"/>
            <a:ext cx="8229600" cy="1143000"/>
          </a:xfrm>
        </p:spPr>
        <p:txBody>
          <a:bodyPr/>
          <a:lstStyle/>
          <a:p>
            <a:r>
              <a:rPr lang="en-US" dirty="0" smtClean="0"/>
              <a:t>Alternative solution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Green\Desktop\4.JPG"/>
          <p:cNvPicPr>
            <a:picLocks noChangeAspect="1" noChangeArrowheads="1"/>
          </p:cNvPicPr>
          <p:nvPr/>
        </p:nvPicPr>
        <p:blipFill>
          <a:blip r:embed="rId2" cstate="print"/>
          <a:srcRect/>
          <a:stretch>
            <a:fillRect/>
          </a:stretch>
        </p:blipFill>
        <p:spPr bwMode="auto">
          <a:xfrm>
            <a:off x="827584" y="836712"/>
            <a:ext cx="7344816" cy="4757711"/>
          </a:xfrm>
          <a:prstGeom prst="rect">
            <a:avLst/>
          </a:prstGeom>
          <a:noFill/>
        </p:spPr>
      </p:pic>
      <p:sp>
        <p:nvSpPr>
          <p:cNvPr id="3" name="Content Placeholder 2"/>
          <p:cNvSpPr>
            <a:spLocks noGrp="1"/>
          </p:cNvSpPr>
          <p:nvPr>
            <p:ph idx="1"/>
          </p:nvPr>
        </p:nvSpPr>
        <p:spPr>
          <a:xfrm>
            <a:off x="539552" y="5373216"/>
            <a:ext cx="8604448" cy="1484784"/>
          </a:xfrm>
        </p:spPr>
        <p:txBody>
          <a:bodyPr>
            <a:normAutofit lnSpcReduction="10000"/>
          </a:bodyPr>
          <a:lstStyle/>
          <a:p>
            <a:r>
              <a:rPr lang="en-US" dirty="0" smtClean="0"/>
              <a:t>All you need to do is just to keep the grey area equals to the sum of red and blue area to maintain the same turning angle</a:t>
            </a:r>
            <a:endParaRPr lang="en-US" dirty="0"/>
          </a:p>
        </p:txBody>
      </p:sp>
      <p:sp>
        <p:nvSpPr>
          <p:cNvPr id="2" name="Title 1"/>
          <p:cNvSpPr>
            <a:spLocks noGrp="1"/>
          </p:cNvSpPr>
          <p:nvPr>
            <p:ph type="title"/>
          </p:nvPr>
        </p:nvSpPr>
        <p:spPr/>
        <p:txBody>
          <a:bodyPr>
            <a:normAutofit fontScale="90000"/>
          </a:bodyPr>
          <a:lstStyle/>
          <a:p>
            <a:r>
              <a:rPr lang="en-US" dirty="0" smtClean="0"/>
              <a:t>How to maintain same turn angle in this way?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facts</a:t>
            </a:r>
            <a:endParaRPr lang="en-US" dirty="0"/>
          </a:p>
        </p:txBody>
      </p:sp>
      <p:sp>
        <p:nvSpPr>
          <p:cNvPr id="3" name="Content Placeholder 2"/>
          <p:cNvSpPr>
            <a:spLocks noGrp="1"/>
          </p:cNvSpPr>
          <p:nvPr>
            <p:ph idx="1"/>
          </p:nvPr>
        </p:nvSpPr>
        <p:spPr/>
        <p:txBody>
          <a:bodyPr/>
          <a:lstStyle/>
          <a:p>
            <a:r>
              <a:rPr lang="en-US" dirty="0" smtClean="0"/>
              <a:t>The center speed of mouse remains constant when turning since VC = (VL + VR)/2</a:t>
            </a:r>
          </a:p>
          <a:p>
            <a:r>
              <a:rPr lang="en-US" dirty="0" smtClean="0"/>
              <a:t>VR – VL is still the rotational feedback when turning</a:t>
            </a:r>
          </a:p>
          <a:p>
            <a:r>
              <a:rPr lang="en-US" dirty="0" smtClean="0"/>
              <a:t>You can use the feedback from gyro to replace VR-VL to prevent slippage, however needs to be scale to fit the system with encoder ticks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reen\Desktop\5.JPG"/>
          <p:cNvPicPr>
            <a:picLocks noChangeAspect="1" noChangeArrowheads="1"/>
          </p:cNvPicPr>
          <p:nvPr/>
        </p:nvPicPr>
        <p:blipFill>
          <a:blip r:embed="rId2" cstate="print"/>
          <a:srcRect/>
          <a:stretch>
            <a:fillRect/>
          </a:stretch>
        </p:blipFill>
        <p:spPr bwMode="auto">
          <a:xfrm>
            <a:off x="1403648" y="1196752"/>
            <a:ext cx="6480720" cy="3711235"/>
          </a:xfrm>
          <a:prstGeom prst="rect">
            <a:avLst/>
          </a:prstGeom>
          <a:noFill/>
        </p:spPr>
      </p:pic>
      <p:sp>
        <p:nvSpPr>
          <p:cNvPr id="3" name="Content Placeholder 2"/>
          <p:cNvSpPr>
            <a:spLocks noGrp="1"/>
          </p:cNvSpPr>
          <p:nvPr>
            <p:ph idx="1"/>
          </p:nvPr>
        </p:nvSpPr>
        <p:spPr>
          <a:xfrm>
            <a:off x="395536" y="4941168"/>
            <a:ext cx="8435280" cy="1728192"/>
          </a:xfrm>
        </p:spPr>
        <p:txBody>
          <a:bodyPr>
            <a:normAutofit fontScale="92500" lnSpcReduction="20000"/>
          </a:bodyPr>
          <a:lstStyle/>
          <a:p>
            <a:r>
              <a:rPr lang="en-US" dirty="0" smtClean="0"/>
              <a:t>W(omega) = VR – VL in our system</a:t>
            </a:r>
          </a:p>
          <a:p>
            <a:r>
              <a:rPr lang="en-US" dirty="0" smtClean="0"/>
              <a:t>Diagram in angular velocity form is more straight forward since the center linear velocity of mouse doesn’t change during the turn</a:t>
            </a:r>
            <a:endParaRPr lang="en-US" dirty="0"/>
          </a:p>
        </p:txBody>
      </p:sp>
      <p:sp>
        <p:nvSpPr>
          <p:cNvPr id="2" name="Title 1"/>
          <p:cNvSpPr>
            <a:spLocks noGrp="1"/>
          </p:cNvSpPr>
          <p:nvPr>
            <p:ph type="title"/>
          </p:nvPr>
        </p:nvSpPr>
        <p:spPr/>
        <p:txBody>
          <a:bodyPr/>
          <a:lstStyle/>
          <a:p>
            <a:r>
              <a:rPr lang="en-US" dirty="0" smtClean="0"/>
              <a:t>The view of angular velocity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Green\Desktop\6.JPG"/>
          <p:cNvPicPr>
            <a:picLocks noChangeAspect="1" noChangeArrowheads="1"/>
          </p:cNvPicPr>
          <p:nvPr/>
        </p:nvPicPr>
        <p:blipFill>
          <a:blip r:embed="rId2" cstate="print"/>
          <a:srcRect/>
          <a:stretch>
            <a:fillRect/>
          </a:stretch>
        </p:blipFill>
        <p:spPr bwMode="auto">
          <a:xfrm>
            <a:off x="611560" y="764704"/>
            <a:ext cx="7681764" cy="4383379"/>
          </a:xfrm>
          <a:prstGeom prst="rect">
            <a:avLst/>
          </a:prstGeom>
          <a:noFill/>
        </p:spPr>
      </p:pic>
      <p:sp>
        <p:nvSpPr>
          <p:cNvPr id="3" name="Content Placeholder 2"/>
          <p:cNvSpPr>
            <a:spLocks noGrp="1"/>
          </p:cNvSpPr>
          <p:nvPr>
            <p:ph idx="1"/>
          </p:nvPr>
        </p:nvSpPr>
        <p:spPr>
          <a:xfrm>
            <a:off x="467544" y="5085184"/>
            <a:ext cx="8229600" cy="1772816"/>
          </a:xfrm>
        </p:spPr>
        <p:txBody>
          <a:bodyPr>
            <a:normAutofit fontScale="92500" lnSpcReduction="20000"/>
          </a:bodyPr>
          <a:lstStyle/>
          <a:p>
            <a:r>
              <a:rPr lang="en-US" dirty="0" smtClean="0"/>
              <a:t>As long you keep the area same between ideal and actual angular velocity, the mouse will turn with same angle you desired</a:t>
            </a:r>
          </a:p>
          <a:p>
            <a:r>
              <a:rPr lang="en-US" dirty="0" smtClean="0"/>
              <a:t>Some extra time is usually needed for actual turn</a:t>
            </a:r>
            <a:endParaRPr lang="en-US" dirty="0"/>
          </a:p>
        </p:txBody>
      </p:sp>
      <p:sp>
        <p:nvSpPr>
          <p:cNvPr id="2" name="Title 1"/>
          <p:cNvSpPr>
            <a:spLocks noGrp="1"/>
          </p:cNvSpPr>
          <p:nvPr>
            <p:ph type="title"/>
          </p:nvPr>
        </p:nvSpPr>
        <p:spPr>
          <a:xfrm>
            <a:off x="539552" y="188640"/>
            <a:ext cx="8229600" cy="1143000"/>
          </a:xfrm>
        </p:spPr>
        <p:txBody>
          <a:bodyPr/>
          <a:lstStyle/>
          <a:p>
            <a:r>
              <a:rPr lang="en-US" dirty="0" smtClean="0"/>
              <a:t>Keep the area same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design your profile?</a:t>
            </a:r>
            <a:endParaRPr lang="en-US" dirty="0"/>
          </a:p>
        </p:txBody>
      </p:sp>
      <p:sp>
        <p:nvSpPr>
          <p:cNvPr id="3" name="Content Placeholder 2"/>
          <p:cNvSpPr>
            <a:spLocks noGrp="1"/>
          </p:cNvSpPr>
          <p:nvPr>
            <p:ph idx="1"/>
          </p:nvPr>
        </p:nvSpPr>
        <p:spPr>
          <a:xfrm>
            <a:off x="457200" y="1600200"/>
            <a:ext cx="8229600" cy="5069160"/>
          </a:xfrm>
        </p:spPr>
        <p:txBody>
          <a:bodyPr>
            <a:normAutofit fontScale="92500" lnSpcReduction="10000"/>
          </a:bodyPr>
          <a:lstStyle/>
          <a:p>
            <a:r>
              <a:rPr lang="en-US" dirty="0" smtClean="0"/>
              <a:t>Decide the max angular velocity W(omega)</a:t>
            </a:r>
          </a:p>
          <a:p>
            <a:r>
              <a:rPr lang="en-US" dirty="0" smtClean="0"/>
              <a:t>Decide the angular acceleration (alpha)</a:t>
            </a:r>
          </a:p>
          <a:p>
            <a:r>
              <a:rPr lang="en-US" dirty="0" smtClean="0"/>
              <a:t>Calculate the area for idea turn, make the actual turn area equals to it</a:t>
            </a:r>
          </a:p>
          <a:p>
            <a:r>
              <a:rPr lang="en-US" dirty="0" smtClean="0"/>
              <a:t>Use </a:t>
            </a:r>
            <a:r>
              <a:rPr lang="en-US" dirty="0" err="1" smtClean="0"/>
              <a:t>matlab</a:t>
            </a:r>
            <a:r>
              <a:rPr lang="en-US" dirty="0" smtClean="0"/>
              <a:t>, excel to make your profile, and keep track of the position of the mouse at each millisecond, keep adjusting the input parameters, until the actual output curve for mouse exits at same location with idea curve</a:t>
            </a:r>
          </a:p>
          <a:p>
            <a:r>
              <a:rPr lang="en-US" dirty="0" smtClean="0"/>
              <a:t>Apply the parameter decided from simulation profile to your mouse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768</Words>
  <Application>Microsoft Office PowerPoint</Application>
  <PresentationFormat>On-screen Show (4:3)</PresentationFormat>
  <Paragraphs>86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Lecture 7  Curve Turn</vt:lpstr>
      <vt:lpstr>Basic Concepts</vt:lpstr>
      <vt:lpstr>Diagram view</vt:lpstr>
      <vt:lpstr>Alternative solution</vt:lpstr>
      <vt:lpstr>How to maintain same turn angle in this way?</vt:lpstr>
      <vt:lpstr>Some facts</vt:lpstr>
      <vt:lpstr>The view of angular velocity</vt:lpstr>
      <vt:lpstr>Keep the area same</vt:lpstr>
      <vt:lpstr>How to design your profile?</vt:lpstr>
      <vt:lpstr>An example with excel</vt:lpstr>
      <vt:lpstr>Demo with the simulation profile</vt:lpstr>
      <vt:lpstr>Slide 12</vt:lpstr>
      <vt:lpstr>How to make it work on mouse?</vt:lpstr>
      <vt:lpstr>Sample code</vt:lpstr>
      <vt:lpstr>Sample cont.</vt:lpstr>
      <vt:lpstr>Things need to know</vt:lpstr>
      <vt:lpstr>Unit conversion for speed profile</vt:lpstr>
      <vt:lpstr>How to convert for gyro feedback</vt:lpstr>
      <vt:lpstr>Unit Conversion (cont.)</vt:lpstr>
      <vt:lpstr>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 Ye</dc:creator>
  <cp:lastModifiedBy>Green Ye</cp:lastModifiedBy>
  <cp:revision>82</cp:revision>
  <dcterms:created xsi:type="dcterms:W3CDTF">2014-03-02T20:20:48Z</dcterms:created>
  <dcterms:modified xsi:type="dcterms:W3CDTF">2014-03-02T22:47:35Z</dcterms:modified>
</cp:coreProperties>
</file>