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7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8B5FF"/>
    <a:srgbClr val="FF9533"/>
    <a:srgbClr val="B6BCC7"/>
    <a:srgbClr val="343893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98" autoAdjust="0"/>
    <p:restoredTop sz="94737" autoAdjust="0"/>
  </p:normalViewPr>
  <p:slideViewPr>
    <p:cSldViewPr snapToGrid="0" snapToObjects="1">
      <p:cViewPr varScale="1">
        <p:scale>
          <a:sx n="99" d="100"/>
          <a:sy n="99" d="100"/>
        </p:scale>
        <p:origin x="-6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56D2A-5A91-1247-8F7D-A4C1E10A5672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AFAC9-232A-3440-87A1-181A12306AF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AC9-232A-3440-87A1-181A12306AF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AC9-232A-3440-87A1-181A12306A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FAC9-232A-3440-87A1-181A12306AF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6D62-2C08-6F4B-A8F5-2F43C9AEB7E3}" type="datetimeFigureOut">
              <a:rPr lang="fr-FR" smtClean="0"/>
              <a:pPr/>
              <a:t>15/10/18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CF02-45FA-F749-B9F4-7D204ACAC24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32" y="591255"/>
            <a:ext cx="5822736" cy="278130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7944" y="4572000"/>
            <a:ext cx="7888112" cy="172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fr-FR" sz="4400" b="1" dirty="0">
                <a:solidFill>
                  <a:srgbClr val="343893"/>
                </a:solidFill>
                <a:effectLst>
                  <a:outerShdw blurRad="60007" dist="200025" dir="15000000" sy="30000" kx="-1800000" algn="bl">
                    <a:srgbClr val="000000">
                      <a:alpha val="32000"/>
                    </a:srgbClr>
                  </a:outerShdw>
                </a:effectLst>
                <a:latin typeface="Arial"/>
                <a:cs typeface="Arial"/>
              </a:rPr>
              <a:t>COMPTE DE </a:t>
            </a:r>
            <a:r>
              <a:rPr lang="fr-FR" sz="4400" b="1" dirty="0">
                <a:solidFill>
                  <a:srgbClr val="343893">
                    <a:alpha val="95000"/>
                  </a:srgbClr>
                </a:solidFill>
                <a:effectLst>
                  <a:outerShdw blurRad="60007" dist="200025" dir="15000000" sy="30000" kx="-1800000" algn="bl">
                    <a:srgbClr val="000000">
                      <a:alpha val="32000"/>
                    </a:srgbClr>
                  </a:outerShdw>
                </a:effectLst>
                <a:latin typeface="Arial"/>
                <a:cs typeface="Arial"/>
              </a:rPr>
              <a:t>RESULTAT</a:t>
            </a:r>
            <a:r>
              <a:rPr lang="fr-FR" sz="4400" b="1" dirty="0">
                <a:solidFill>
                  <a:srgbClr val="343893"/>
                </a:solidFill>
                <a:effectLst>
                  <a:outerShdw blurRad="60007" dist="200025" dir="15000000" sy="30000" kx="-1800000" algn="bl">
                    <a:srgbClr val="000000">
                      <a:alpha val="32000"/>
                    </a:srgbClr>
                  </a:outerShdw>
                </a:effectLst>
                <a:latin typeface="Arial"/>
                <a:cs typeface="Arial"/>
              </a:rPr>
              <a:t> 2017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38272" y="202650"/>
          <a:ext cx="8055132" cy="64242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6989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0"/>
                    </a:ext>
                  </a:extLst>
                </a:gridCol>
                <a:gridCol w="1580577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1"/>
                    </a:ext>
                  </a:extLst>
                </a:gridCol>
                <a:gridCol w="2425959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2"/>
                    </a:ext>
                  </a:extLst>
                </a:gridCol>
                <a:gridCol w="1601607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3"/>
                    </a:ext>
                  </a:extLst>
                </a:gridCol>
              </a:tblGrid>
              <a:tr h="476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rgbClr val="FF9533"/>
                          </a:solidFill>
                        </a:rPr>
                        <a:t>PRODUITS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rgbClr val="FF9533"/>
                          </a:solidFill>
                        </a:rPr>
                        <a:t>2017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rgbClr val="FF9533"/>
                          </a:solidFill>
                        </a:rPr>
                        <a:t>CHARGES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rgbClr val="FF9533"/>
                          </a:solidFill>
                        </a:rPr>
                        <a:t>2017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0"/>
                  </a:ext>
                </a:extLst>
              </a:tr>
              <a:tr h="2096996">
                <a:tc>
                  <a:txBody>
                    <a:bodyPr/>
                    <a:lstStyle/>
                    <a:p>
                      <a:pPr algn="l"/>
                      <a:r>
                        <a:rPr lang="fr-FR" b="1" u="sng" dirty="0" smtClean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Association</a:t>
                      </a:r>
                      <a:endParaRPr lang="fr-FR" dirty="0" smtClean="0"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Adhésions </a:t>
                      </a:r>
                      <a:endParaRPr lang="fr-FR" dirty="0"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Plaquettes </a:t>
                      </a:r>
                    </a:p>
                    <a:p>
                      <a:pPr algn="l"/>
                      <a:r>
                        <a:rPr lang="fr-FR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Autres produits</a:t>
                      </a:r>
                    </a:p>
                    <a:p>
                      <a:pPr algn="l"/>
                      <a:endParaRPr lang="fr-FR" dirty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10.082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340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 15</a:t>
                      </a:r>
                      <a:endParaRPr lang="fr-FR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sng" kern="1200" dirty="0" smtClean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Association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Siège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Comptable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Déplacement</a:t>
                      </a:r>
                      <a:r>
                        <a:rPr lang="fr-FR" sz="18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 CD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Relations publiques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Fournitures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Conférence AG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Divers</a:t>
                      </a:r>
                      <a:endParaRPr lang="fr-FR" sz="18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1.066</a:t>
                      </a:r>
                      <a:endParaRPr lang="fr-FR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2.160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286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3.604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138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250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252</a:t>
                      </a:r>
                      <a:endParaRPr lang="fr-FR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1"/>
                  </a:ext>
                </a:extLst>
              </a:tr>
              <a:tr h="2095680">
                <a:tc>
                  <a:txBody>
                    <a:bodyPr/>
                    <a:lstStyle/>
                    <a:p>
                      <a:pPr algn="l"/>
                      <a:r>
                        <a:rPr lang="fr-FR" b="1" u="sng" dirty="0" smtClean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Formation initiale</a:t>
                      </a:r>
                      <a:endParaRPr lang="fr-FR" dirty="0" smtClean="0"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Formation initiale</a:t>
                      </a:r>
                      <a:endParaRPr lang="fr-FR" dirty="0" smtClean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dirty="0" smtClean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Documentation</a:t>
                      </a:r>
                      <a:endParaRPr lang="fr-FR" dirty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endParaRPr lang="fr-FR" dirty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endParaRPr lang="fr-FR" dirty="0" smtClean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endParaRPr lang="fr-FR" dirty="0" smtClean="0">
                        <a:solidFill>
                          <a:srgbClr val="FF9533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sng" strike="noStrike" kern="1200" dirty="0" smtClean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Formation continue</a:t>
                      </a:r>
                    </a:p>
                    <a:p>
                      <a:pPr algn="l"/>
                      <a:endParaRPr lang="fr-FR" dirty="0" smtClean="0">
                        <a:solidFill>
                          <a:srgbClr val="FF953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dirty="0" smtClean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Produits </a:t>
                      </a:r>
                      <a:r>
                        <a:rPr lang="fr-FR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financiers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24.150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    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    0</a:t>
                      </a:r>
                      <a:endParaRPr lang="fr-FR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FF9533"/>
                          </a:solidFill>
                        </a:rPr>
                        <a:t>         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FF9533"/>
                          </a:solidFill>
                        </a:rPr>
                        <a:t> 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FF9533"/>
                          </a:solidFill>
                        </a:rPr>
                        <a:t>      139</a:t>
                      </a:r>
                      <a:endParaRPr lang="fr-FR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sng" kern="1200" dirty="0" smtClean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Formation initiale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Location salles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Honoraires </a:t>
                      </a:r>
                      <a:r>
                        <a:rPr lang="fr-FR" sz="1800" b="0" u="none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formateurs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Déplacements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Fournitures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Frais d’édition</a:t>
                      </a:r>
                      <a:endParaRPr lang="fr-FR" sz="1800" b="0" u="none" kern="1200" dirty="0" smtClean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sng" strike="noStrike" kern="1200" dirty="0" smtClean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Formation continue</a:t>
                      </a:r>
                    </a:p>
                    <a:p>
                      <a:pPr algn="l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1.800</a:t>
                      </a:r>
                      <a:endParaRPr lang="fr-FR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18.845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583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  73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478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FF9533"/>
                          </a:solidFill>
                        </a:rPr>
                        <a:t>         0</a:t>
                      </a:r>
                      <a:endParaRPr lang="fr-FR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2"/>
                  </a:ext>
                </a:extLst>
              </a:tr>
              <a:tr h="720595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TOTAL</a:t>
                      </a:r>
                      <a:r>
                        <a:rPr lang="fr-FR" b="1" baseline="0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 PRODUITS</a:t>
                      </a:r>
                      <a:endParaRPr lang="fr-FR" b="1" dirty="0">
                        <a:solidFill>
                          <a:srgbClr val="FF953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sz="2000" b="1" u="sng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RESULTAT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 smtClean="0">
                          <a:solidFill>
                            <a:srgbClr val="FF9533"/>
                          </a:solidFill>
                        </a:rPr>
                        <a:t>34.726</a:t>
                      </a:r>
                    </a:p>
                    <a:p>
                      <a:pPr algn="r"/>
                      <a:r>
                        <a:rPr lang="fr-FR" sz="2000" b="1" u="sng" dirty="0" smtClean="0">
                          <a:solidFill>
                            <a:srgbClr val="FF9533"/>
                          </a:solidFill>
                        </a:rPr>
                        <a:t>  5.191</a:t>
                      </a:r>
                      <a:endParaRPr lang="fr-FR" sz="2000" b="1" u="sng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TOTAL</a:t>
                      </a:r>
                      <a:r>
                        <a:rPr lang="fr-FR" sz="1800" b="1" kern="1200" baseline="0" dirty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 CHARGES</a:t>
                      </a:r>
                      <a:endParaRPr lang="fr-FR" sz="1800" b="1" kern="1200" dirty="0">
                        <a:solidFill>
                          <a:srgbClr val="FF953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 smtClean="0">
                          <a:solidFill>
                            <a:srgbClr val="FF9533"/>
                          </a:solidFill>
                        </a:rPr>
                        <a:t>29.535</a:t>
                      </a:r>
                      <a:endParaRPr lang="fr-FR" b="1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3"/>
                  </a:ext>
                </a:extLst>
              </a:tr>
              <a:tr h="381034">
                <a:tc>
                  <a:txBody>
                    <a:bodyPr/>
                    <a:lstStyle/>
                    <a:p>
                      <a:pPr algn="l"/>
                      <a:r>
                        <a:rPr lang="fr-FR" i="1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Assurances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i="1" dirty="0">
                          <a:solidFill>
                            <a:srgbClr val="FF9533"/>
                          </a:solidFill>
                        </a:rPr>
                        <a:t>(</a:t>
                      </a:r>
                      <a:r>
                        <a:rPr lang="fr-FR" i="1" dirty="0" smtClean="0">
                          <a:solidFill>
                            <a:srgbClr val="FF9533"/>
                          </a:solidFill>
                        </a:rPr>
                        <a:t>8.700</a:t>
                      </a:r>
                      <a:r>
                        <a:rPr lang="fr-FR" i="1" dirty="0">
                          <a:solidFill>
                            <a:srgbClr val="FF9533"/>
                          </a:solidFill>
                        </a:rPr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0240652"/>
              </p:ext>
            </p:extLst>
          </p:nvPr>
        </p:nvGraphicFramePr>
        <p:xfrm>
          <a:off x="538272" y="202650"/>
          <a:ext cx="8055133" cy="618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2115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0"/>
                    </a:ext>
                  </a:extLst>
                </a:gridCol>
                <a:gridCol w="720128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1"/>
                    </a:ext>
                  </a:extLst>
                </a:gridCol>
                <a:gridCol w="824875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2"/>
                    </a:ext>
                  </a:extLst>
                </a:gridCol>
                <a:gridCol w="809599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3"/>
                    </a:ext>
                  </a:extLst>
                </a:gridCol>
                <a:gridCol w="1743586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4"/>
                    </a:ext>
                  </a:extLst>
                </a:gridCol>
                <a:gridCol w="746315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5"/>
                    </a:ext>
                  </a:extLst>
                </a:gridCol>
                <a:gridCol w="824875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6"/>
                    </a:ext>
                  </a:extLst>
                </a:gridCol>
                <a:gridCol w="763640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7"/>
                    </a:ext>
                  </a:extLst>
                </a:gridCol>
              </a:tblGrid>
              <a:tr h="47628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9533"/>
                          </a:solidFill>
                        </a:rPr>
                        <a:t>PRODUITS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FF9533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9533"/>
                          </a:solidFill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9533"/>
                          </a:solidFill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9533"/>
                          </a:solidFill>
                        </a:rPr>
                        <a:t>CHARGES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FF9533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9533"/>
                          </a:solidFill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9533"/>
                          </a:solidFill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0"/>
                  </a:ext>
                </a:extLst>
              </a:tr>
              <a:tr h="2096996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Association</a:t>
                      </a:r>
                    </a:p>
                    <a:p>
                      <a:pPr algn="l"/>
                      <a:endParaRPr lang="fr-FR" sz="1400" dirty="0"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sz="1400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Adhésions </a:t>
                      </a:r>
                      <a:endParaRPr lang="fr-FR" sz="1400" dirty="0"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sz="1400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Plaquettes </a:t>
                      </a:r>
                    </a:p>
                    <a:p>
                      <a:pPr algn="l"/>
                      <a:r>
                        <a:rPr lang="fr-FR" sz="1400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Autres produits</a:t>
                      </a: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>
                        <a:buFontTx/>
                        <a:buNone/>
                      </a:pPr>
                      <a:endParaRPr lang="fr-FR" sz="1400" baseline="0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10.082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340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 15</a:t>
                      </a:r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10.126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     349</a:t>
                      </a:r>
                      <a:endParaRPr lang="fr-FR" sz="14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sng" kern="1200" dirty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Association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u="sng" kern="1200" dirty="0">
                        <a:solidFill>
                          <a:srgbClr val="FF953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Siège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Comptable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Déplacement</a:t>
                      </a:r>
                      <a:r>
                        <a:rPr lang="fr-FR" sz="14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 CD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Relations publiques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Fournitures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Conférence AG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Divers</a:t>
                      </a:r>
                      <a:endParaRPr lang="fr-FR" sz="14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r>
                        <a:rPr lang="fr-FR" sz="1400" dirty="0">
                          <a:solidFill>
                            <a:srgbClr val="343893"/>
                          </a:solidFill>
                        </a:rPr>
                        <a:t>+ 44 %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sz="1400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1.066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2.160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286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3.604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138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250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252</a:t>
                      </a:r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sz="1400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1.054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2.160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102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2.508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118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  0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100</a:t>
                      </a:r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1"/>
                  </a:ext>
                </a:extLst>
              </a:tr>
              <a:tr h="1980314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Formation</a:t>
                      </a:r>
                    </a:p>
                    <a:p>
                      <a:pPr algn="l"/>
                      <a:endParaRPr lang="fr-FR" sz="1400" dirty="0"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sz="1400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Formation initiale</a:t>
                      </a:r>
                    </a:p>
                    <a:p>
                      <a:pPr algn="l"/>
                      <a:r>
                        <a:rPr lang="fr-FR" sz="140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Formation continue Documentation</a:t>
                      </a:r>
                    </a:p>
                    <a:p>
                      <a:pPr algn="l"/>
                      <a:endParaRPr lang="fr-FR" sz="140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r>
                        <a:rPr lang="fr-FR" sz="1400" dirty="0">
                          <a:solidFill>
                            <a:srgbClr val="343893"/>
                          </a:solidFill>
                        </a:rPr>
                        <a:t>+ 91 %</a:t>
                      </a:r>
                    </a:p>
                    <a:p>
                      <a:pPr algn="l"/>
                      <a:r>
                        <a:rPr lang="fr-FR" sz="1400" dirty="0">
                          <a:solidFill>
                            <a:srgbClr val="343893"/>
                          </a:solidFill>
                        </a:rPr>
                        <a:t>- 100 %</a:t>
                      </a: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24.150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    0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    0</a:t>
                      </a:r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12.650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  3.740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          0</a:t>
                      </a:r>
                      <a:endParaRPr lang="fr-FR" sz="14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sng" kern="1200" dirty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Formation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u="sng" kern="1200" dirty="0">
                        <a:solidFill>
                          <a:srgbClr val="FF953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Location salles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Honoraires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Déplacements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Fournitures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Frais d’édition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l"/>
                      <a:r>
                        <a:rPr lang="fr-FR" sz="1400" dirty="0">
                          <a:solidFill>
                            <a:srgbClr val="343893"/>
                          </a:solidFill>
                        </a:rPr>
                        <a:t>+ 52 %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sz="1400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1.800</a:t>
                      </a:r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18.845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583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  73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478</a:t>
                      </a:r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sz="1400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1.800</a:t>
                      </a:r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12.387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721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    0</a:t>
                      </a:r>
                    </a:p>
                    <a:p>
                      <a:pPr algn="r"/>
                      <a:r>
                        <a:rPr lang="fr-FR" sz="1400" dirty="0" smtClean="0">
                          <a:solidFill>
                            <a:srgbClr val="343893"/>
                          </a:solidFill>
                        </a:rPr>
                        <a:t>          0</a:t>
                      </a:r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sz="1400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2"/>
                  </a:ext>
                </a:extLst>
              </a:tr>
              <a:tr h="527604">
                <a:tc>
                  <a:txBody>
                    <a:bodyPr/>
                    <a:lstStyle/>
                    <a:p>
                      <a:pPr algn="l"/>
                      <a:r>
                        <a:rPr lang="fr-FR" sz="1400" b="0" u="none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Produits financiers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b="0" u="none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0" u="none" dirty="0" smtClean="0">
                          <a:solidFill>
                            <a:srgbClr val="FF9533"/>
                          </a:solidFill>
                        </a:rPr>
                        <a:t>     139</a:t>
                      </a:r>
                      <a:endParaRPr lang="fr-FR" sz="1400" b="0" u="none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smtClean="0">
                          <a:solidFill>
                            <a:srgbClr val="FF9533"/>
                          </a:solidFill>
                        </a:rPr>
                        <a:t>     138</a:t>
                      </a:r>
                      <a:endParaRPr lang="fr-FR" sz="1400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b="1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b="1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b="1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3"/>
                  </a:ext>
                </a:extLst>
              </a:tr>
              <a:tr h="720595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TOTAL</a:t>
                      </a:r>
                      <a:r>
                        <a:rPr lang="fr-FR" sz="1400" b="1" baseline="0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 PRODUITS</a:t>
                      </a:r>
                      <a:endParaRPr lang="fr-FR" sz="1400" b="1" dirty="0">
                        <a:solidFill>
                          <a:srgbClr val="FF953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sz="1400" b="1" u="sng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RESULTAT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none" dirty="0">
                          <a:solidFill>
                            <a:srgbClr val="FF9533"/>
                          </a:solidFill>
                        </a:rPr>
                        <a:t>+ 29 %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solidFill>
                            <a:srgbClr val="FF9533"/>
                          </a:solidFill>
                        </a:rPr>
                        <a:t>34.726</a:t>
                      </a:r>
                    </a:p>
                    <a:p>
                      <a:pPr algn="r"/>
                      <a:r>
                        <a:rPr lang="fr-FR" sz="1400" b="1" u="none" dirty="0" smtClean="0">
                          <a:solidFill>
                            <a:srgbClr val="FF9533"/>
                          </a:solidFill>
                        </a:rPr>
                        <a:t>   5.191</a:t>
                      </a:r>
                      <a:endParaRPr lang="fr-FR" sz="1400" b="1" u="none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solidFill>
                            <a:srgbClr val="FF9533"/>
                          </a:solidFill>
                        </a:rPr>
                        <a:t>27.003</a:t>
                      </a:r>
                    </a:p>
                    <a:p>
                      <a:pPr algn="r"/>
                      <a:r>
                        <a:rPr lang="fr-FR" sz="1400" b="1" dirty="0" smtClean="0">
                          <a:solidFill>
                            <a:srgbClr val="FF9533"/>
                          </a:solidFill>
                        </a:rPr>
                        <a:t>  6.053</a:t>
                      </a:r>
                      <a:endParaRPr lang="fr-FR" sz="1400" b="1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TOTAL</a:t>
                      </a:r>
                      <a:r>
                        <a:rPr lang="fr-FR" sz="1400" b="1" kern="1200" baseline="0" dirty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 CHARGES</a:t>
                      </a:r>
                      <a:endParaRPr lang="fr-FR" sz="1400" b="1" kern="1200" dirty="0">
                        <a:solidFill>
                          <a:srgbClr val="FF953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rgbClr val="FF9533"/>
                          </a:solidFill>
                        </a:rPr>
                        <a:t>+ 41 %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solidFill>
                            <a:srgbClr val="FF9533"/>
                          </a:solidFill>
                        </a:rPr>
                        <a:t>29.535</a:t>
                      </a:r>
                      <a:endParaRPr lang="fr-FR" sz="1400" b="1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solidFill>
                            <a:srgbClr val="FF9533"/>
                          </a:solidFill>
                        </a:rPr>
                        <a:t>20.950</a:t>
                      </a:r>
                      <a:endParaRPr lang="fr-FR" sz="1400" b="1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4"/>
                  </a:ext>
                </a:extLst>
              </a:tr>
              <a:tr h="381034">
                <a:tc>
                  <a:txBody>
                    <a:bodyPr/>
                    <a:lstStyle/>
                    <a:p>
                      <a:pPr algn="l"/>
                      <a:r>
                        <a:rPr lang="fr-FR" sz="1600" i="1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Assurances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50" i="1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i="1" dirty="0">
                          <a:solidFill>
                            <a:srgbClr val="FF9533"/>
                          </a:solidFill>
                        </a:rPr>
                        <a:t>(</a:t>
                      </a:r>
                      <a:r>
                        <a:rPr lang="fr-FR" sz="1600" i="1" dirty="0" smtClean="0">
                          <a:solidFill>
                            <a:srgbClr val="FF9533"/>
                          </a:solidFill>
                        </a:rPr>
                        <a:t>8.700</a:t>
                      </a:r>
                      <a:r>
                        <a:rPr lang="fr-FR" sz="1600" i="1" dirty="0">
                          <a:solidFill>
                            <a:srgbClr val="FF9533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i="1" dirty="0">
                          <a:solidFill>
                            <a:srgbClr val="FF9533"/>
                          </a:solidFill>
                        </a:rPr>
                        <a:t>(</a:t>
                      </a:r>
                      <a:r>
                        <a:rPr lang="fr-FR" sz="1600" i="1" dirty="0" smtClean="0">
                          <a:solidFill>
                            <a:srgbClr val="FF9533"/>
                          </a:solidFill>
                        </a:rPr>
                        <a:t>9.690</a:t>
                      </a:r>
                      <a:r>
                        <a:rPr lang="fr-FR" sz="1600" i="1" dirty="0">
                          <a:solidFill>
                            <a:srgbClr val="FF9533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9533"/>
                </a:solidFill>
              </a:rPr>
              <a:t>COMPARATIF REVENUS DE LA FORMATION INITIALE 2017/2016</a:t>
            </a:r>
            <a:endParaRPr lang="fr-FR" sz="2800" dirty="0">
              <a:solidFill>
                <a:srgbClr val="FF9533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07130" y="1397000"/>
          <a:ext cx="6838157" cy="361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09"/>
                <a:gridCol w="1221099"/>
                <a:gridCol w="1090849"/>
              </a:tblGrid>
              <a:tr h="5077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9533"/>
                          </a:solidFill>
                        </a:rPr>
                        <a:t>2017</a:t>
                      </a:r>
                      <a:endParaRPr lang="fr-FR" sz="2400" dirty="0">
                        <a:solidFill>
                          <a:srgbClr val="FF95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9533"/>
                          </a:solidFill>
                        </a:rPr>
                        <a:t>2016</a:t>
                      </a:r>
                      <a:endParaRPr lang="fr-FR" sz="2400" dirty="0">
                        <a:solidFill>
                          <a:srgbClr val="FF9533"/>
                        </a:solidFill>
                      </a:endParaRPr>
                    </a:p>
                  </a:txBody>
                  <a:tcPr/>
                </a:tc>
              </a:tr>
              <a:tr h="1360935">
                <a:tc>
                  <a:txBody>
                    <a:bodyPr/>
                    <a:lstStyle/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Paris 1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ère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17/18 (2 </a:t>
                      </a:r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stag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Paris 2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ème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15/16	</a:t>
                      </a:r>
                    </a:p>
                    <a:p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Reliquat </a:t>
                      </a:r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paris 1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ère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15/16	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Lyon 1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ère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17/18 (4 </a:t>
                      </a:r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stag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Suisse 2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ème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15/16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1 2017 (10 +1 </a:t>
                      </a:r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stag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)	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1 2016 (reliquat)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1 2016 (7 </a:t>
                      </a:r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stag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Régul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2015	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Total formation initiale</a:t>
                      </a:r>
                      <a:endParaRPr lang="fr-FR" sz="1800" kern="1200" dirty="0" smtClean="0">
                        <a:solidFill>
                          <a:srgbClr val="3438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>
                        <a:solidFill>
                          <a:srgbClr val="34389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3.850</a:t>
                      </a: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8.450</a:t>
                      </a: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12.000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1.800</a:t>
                      </a: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&lt;1.950&gt;</a:t>
                      </a:r>
                    </a:p>
                    <a:p>
                      <a:pPr algn="r"/>
                      <a:r>
                        <a:rPr lang="fr-FR" b="1" dirty="0" smtClean="0">
                          <a:solidFill>
                            <a:srgbClr val="343893"/>
                          </a:solidFill>
                        </a:rPr>
                        <a:t>24.150</a:t>
                      </a:r>
                      <a:endParaRPr lang="fr-FR" b="1" dirty="0">
                        <a:solidFill>
                          <a:srgbClr val="34389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2.600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1.850</a:t>
                      </a: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1.900</a:t>
                      </a: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6.300</a:t>
                      </a: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b="1" dirty="0" smtClean="0">
                          <a:solidFill>
                            <a:srgbClr val="343893"/>
                          </a:solidFill>
                        </a:rPr>
                        <a:t>12.650</a:t>
                      </a:r>
                      <a:endParaRPr lang="fr-FR" b="1" dirty="0">
                        <a:solidFill>
                          <a:srgbClr val="34389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9533"/>
                </a:solidFill>
              </a:rPr>
              <a:t>COMPARATIF CHARGES HONORAIRES 2017/2016</a:t>
            </a:r>
            <a:endParaRPr lang="fr-FR" sz="2800" dirty="0">
              <a:solidFill>
                <a:srgbClr val="FF9533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07130" y="1397000"/>
          <a:ext cx="6838157" cy="471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09"/>
                <a:gridCol w="1221099"/>
                <a:gridCol w="1090849"/>
              </a:tblGrid>
              <a:tr h="5077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9533"/>
                          </a:solidFill>
                        </a:rPr>
                        <a:t>2017</a:t>
                      </a:r>
                      <a:endParaRPr lang="fr-FR" sz="2400" dirty="0">
                        <a:solidFill>
                          <a:srgbClr val="FF95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9533"/>
                          </a:solidFill>
                        </a:rPr>
                        <a:t>2016</a:t>
                      </a:r>
                      <a:endParaRPr lang="fr-FR" sz="2400" dirty="0">
                        <a:solidFill>
                          <a:srgbClr val="FF9533"/>
                        </a:solidFill>
                      </a:endParaRPr>
                    </a:p>
                  </a:txBody>
                  <a:tcPr/>
                </a:tc>
              </a:tr>
              <a:tr h="1360935">
                <a:tc>
                  <a:txBody>
                    <a:bodyPr/>
                    <a:lstStyle/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Paris 1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ère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17/18 	</a:t>
                      </a:r>
                    </a:p>
                    <a:p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Reliquat </a:t>
                      </a:r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Paris promo 14/15 et 15/16</a:t>
                      </a:r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</a:t>
                      </a:r>
                      <a:endParaRPr lang="fr-FR" sz="1800" kern="1200" dirty="0" smtClean="0">
                        <a:solidFill>
                          <a:srgbClr val="3438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Paris 2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ème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15/16		</a:t>
                      </a:r>
                    </a:p>
                    <a:p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Reliquat </a:t>
                      </a:r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Suisse 1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ère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15/16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Lyon 1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ère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17/18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2 Suisse 2</a:t>
                      </a:r>
                      <a:r>
                        <a:rPr lang="fr-FR" sz="1800" kern="1200" baseline="300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ème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a promo 15/16	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1 2017 	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 1 2016 		</a:t>
                      </a:r>
                    </a:p>
                    <a:p>
                      <a:r>
                        <a:rPr lang="fr-FR" sz="1800" kern="1200" dirty="0" err="1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Intervisions</a:t>
                      </a:r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Tutorats	</a:t>
                      </a:r>
                    </a:p>
                    <a:p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Corrections mémoires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Total  honoraires formation initiale</a:t>
                      </a:r>
                    </a:p>
                    <a:p>
                      <a:r>
                        <a:rPr lang="fr-FR" sz="1800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Honoraires Formation continue	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+mn-cs"/>
                        </a:rPr>
                        <a:t>Total honoraires  formation 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>
                        <a:solidFill>
                          <a:srgbClr val="34389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rgbClr val="343893"/>
                          </a:solidFill>
                        </a:rPr>
                        <a:t>5.940</a:t>
                      </a:r>
                    </a:p>
                    <a:p>
                      <a:pPr algn="r"/>
                      <a:r>
                        <a:rPr lang="fr-FR" b="0" dirty="0" smtClean="0">
                          <a:solidFill>
                            <a:srgbClr val="343893"/>
                          </a:solidFill>
                        </a:rPr>
                        <a:t>855</a:t>
                      </a:r>
                    </a:p>
                    <a:p>
                      <a:pPr algn="r"/>
                      <a:endParaRPr lang="fr-FR" b="0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b="0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b="0" dirty="0" smtClean="0">
                          <a:solidFill>
                            <a:srgbClr val="343893"/>
                          </a:solidFill>
                        </a:rPr>
                        <a:t>5.940</a:t>
                      </a:r>
                    </a:p>
                    <a:p>
                      <a:pPr algn="r"/>
                      <a:endParaRPr lang="fr-FR" b="0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b="0" dirty="0" smtClean="0">
                          <a:solidFill>
                            <a:srgbClr val="343893"/>
                          </a:solidFill>
                        </a:rPr>
                        <a:t>3.510</a:t>
                      </a:r>
                    </a:p>
                    <a:p>
                      <a:pPr algn="r"/>
                      <a:endParaRPr lang="fr-FR" b="0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b="0" dirty="0" smtClean="0">
                          <a:solidFill>
                            <a:srgbClr val="343893"/>
                          </a:solidFill>
                        </a:rPr>
                        <a:t>600</a:t>
                      </a:r>
                    </a:p>
                    <a:p>
                      <a:pPr algn="r"/>
                      <a:r>
                        <a:rPr lang="fr-FR" b="0" dirty="0" smtClean="0">
                          <a:solidFill>
                            <a:srgbClr val="343893"/>
                          </a:solidFill>
                        </a:rPr>
                        <a:t>900</a:t>
                      </a:r>
                    </a:p>
                    <a:p>
                      <a:pPr algn="r"/>
                      <a:r>
                        <a:rPr lang="fr-FR" b="0" dirty="0" smtClean="0">
                          <a:solidFill>
                            <a:srgbClr val="343893"/>
                          </a:solidFill>
                        </a:rPr>
                        <a:t>1.100</a:t>
                      </a:r>
                    </a:p>
                    <a:p>
                      <a:pPr algn="r"/>
                      <a:r>
                        <a:rPr lang="fr-FR" b="1" dirty="0" smtClean="0">
                          <a:solidFill>
                            <a:srgbClr val="343893"/>
                          </a:solidFill>
                        </a:rPr>
                        <a:t>18.845</a:t>
                      </a:r>
                    </a:p>
                    <a:p>
                      <a:pPr algn="r"/>
                      <a:r>
                        <a:rPr lang="fr-FR" b="0" dirty="0" smtClean="0">
                          <a:solidFill>
                            <a:srgbClr val="343893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fr-FR" b="1" dirty="0" smtClean="0">
                          <a:solidFill>
                            <a:srgbClr val="343893"/>
                          </a:solidFill>
                        </a:rPr>
                        <a:t>18.845</a:t>
                      </a:r>
                      <a:endParaRPr lang="fr-FR" b="1" dirty="0">
                        <a:solidFill>
                          <a:srgbClr val="34389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975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2.882</a:t>
                      </a: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1.500</a:t>
                      </a: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3.510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600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600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700</a:t>
                      </a:r>
                    </a:p>
                    <a:p>
                      <a:pPr algn="r"/>
                      <a:r>
                        <a:rPr lang="fr-FR" b="1" dirty="0" smtClean="0">
                          <a:solidFill>
                            <a:srgbClr val="343893"/>
                          </a:solidFill>
                        </a:rPr>
                        <a:t>10.767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1.620</a:t>
                      </a:r>
                    </a:p>
                    <a:p>
                      <a:pPr algn="r"/>
                      <a:r>
                        <a:rPr lang="fr-FR" b="1" dirty="0" smtClean="0">
                          <a:solidFill>
                            <a:srgbClr val="343893"/>
                          </a:solidFill>
                        </a:rPr>
                        <a:t>12.387</a:t>
                      </a:r>
                    </a:p>
                    <a:p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32" y="591255"/>
            <a:ext cx="5822736" cy="278130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7944" y="4572000"/>
            <a:ext cx="7888112" cy="172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fr-FR" sz="4400" b="1" dirty="0">
                <a:solidFill>
                  <a:srgbClr val="343893"/>
                </a:solidFill>
                <a:effectLst>
                  <a:outerShdw blurRad="60007" dist="200025" dir="15000000" sy="30000" kx="-1800000" algn="bl">
                    <a:srgbClr val="000000">
                      <a:alpha val="32000"/>
                    </a:srgbClr>
                  </a:outerShdw>
                </a:effectLst>
                <a:latin typeface="Arial"/>
                <a:cs typeface="Arial"/>
              </a:rPr>
              <a:t>COMPTE DE </a:t>
            </a:r>
            <a:r>
              <a:rPr lang="fr-FR" sz="4400" b="1">
                <a:solidFill>
                  <a:srgbClr val="343893">
                    <a:alpha val="95000"/>
                  </a:srgbClr>
                </a:solidFill>
                <a:effectLst>
                  <a:outerShdw blurRad="60007" dist="200025" dir="15000000" sy="30000" kx="-1800000" algn="bl">
                    <a:srgbClr val="000000">
                      <a:alpha val="32000"/>
                    </a:srgbClr>
                  </a:outerShdw>
                </a:effectLst>
                <a:latin typeface="Arial"/>
                <a:cs typeface="Arial"/>
              </a:rPr>
              <a:t>RESULTAT</a:t>
            </a:r>
            <a:r>
              <a:rPr lang="fr-FR" sz="4400" b="1" smtClean="0">
                <a:solidFill>
                  <a:srgbClr val="343893"/>
                </a:solidFill>
                <a:effectLst>
                  <a:outerShdw blurRad="60007" dist="200025" dir="15000000" sy="30000" kx="-1800000" algn="bl">
                    <a:srgbClr val="000000">
                      <a:alpha val="32000"/>
                    </a:srgbClr>
                  </a:outerShdw>
                </a:effectLst>
                <a:latin typeface="Arial"/>
                <a:cs typeface="Arial"/>
              </a:rPr>
              <a:t> PREVISIONNEL 2018</a:t>
            </a:r>
            <a:endParaRPr lang="fr-FR" sz="4400" b="1" dirty="0" smtClean="0">
              <a:solidFill>
                <a:srgbClr val="343893"/>
              </a:solidFill>
              <a:effectLst>
                <a:outerShdw blurRad="60007" dist="200025" dir="15000000" sy="30000" kx="-1800000" algn="bl">
                  <a:srgbClr val="000000">
                    <a:alpha val="32000"/>
                  </a:srgbClr>
                </a:outerShdw>
              </a:effectLst>
              <a:latin typeface="Arial"/>
              <a:cs typeface="Arial"/>
            </a:endParaRPr>
          </a:p>
          <a:p>
            <a:endParaRPr lang="fr-FR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38272" y="202650"/>
          <a:ext cx="8055132" cy="6169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6989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0"/>
                    </a:ext>
                  </a:extLst>
                </a:gridCol>
                <a:gridCol w="1580577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1"/>
                    </a:ext>
                  </a:extLst>
                </a:gridCol>
                <a:gridCol w="2425959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2"/>
                    </a:ext>
                  </a:extLst>
                </a:gridCol>
                <a:gridCol w="1601607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3"/>
                    </a:ext>
                  </a:extLst>
                </a:gridCol>
              </a:tblGrid>
              <a:tr h="476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rgbClr val="FF9533"/>
                          </a:solidFill>
                        </a:rPr>
                        <a:t>PRODUITS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9533"/>
                          </a:solidFill>
                        </a:rPr>
                        <a:t>2018</a:t>
                      </a:r>
                      <a:endParaRPr lang="fr-FR" sz="2400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rgbClr val="FF9533"/>
                          </a:solidFill>
                        </a:rPr>
                        <a:t>CHARGES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9533"/>
                          </a:solidFill>
                        </a:rPr>
                        <a:t>2018</a:t>
                      </a:r>
                      <a:endParaRPr lang="fr-FR" sz="2400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5FF"/>
                    </a:solidFill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0"/>
                  </a:ext>
                </a:extLst>
              </a:tr>
              <a:tr h="1757157">
                <a:tc>
                  <a:txBody>
                    <a:bodyPr/>
                    <a:lstStyle/>
                    <a:p>
                      <a:pPr algn="l"/>
                      <a:r>
                        <a:rPr lang="fr-FR" b="1" u="sng" dirty="0" smtClean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Association</a:t>
                      </a:r>
                      <a:endParaRPr lang="fr-FR" dirty="0" smtClean="0"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Adhésions </a:t>
                      </a:r>
                      <a:endParaRPr lang="fr-FR" dirty="0"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Plaquettes</a:t>
                      </a:r>
                      <a:r>
                        <a:rPr lang="fr-FR" dirty="0" smtClean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</a:p>
                    <a:p>
                      <a:pPr algn="l"/>
                      <a:endParaRPr lang="fr-FR" dirty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9.850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340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sng" kern="1200" dirty="0" smtClean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Association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Siège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Comptable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Déplacement</a:t>
                      </a:r>
                      <a:r>
                        <a:rPr lang="fr-FR" sz="18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 CD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Relations </a:t>
                      </a:r>
                      <a:r>
                        <a:rPr lang="fr-FR" sz="1800" b="0" u="none" kern="1200" baseline="0" dirty="0" smtClean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publiques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baseline="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Divers</a:t>
                      </a:r>
                      <a:endParaRPr lang="fr-FR" sz="1800" b="0" u="none" kern="1200" dirty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1.070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2.160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300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5.430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1.150</a:t>
                      </a:r>
                      <a:endParaRPr lang="fr-FR" dirty="0">
                        <a:solidFill>
                          <a:srgbClr val="34389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1"/>
                  </a:ext>
                </a:extLst>
              </a:tr>
              <a:tr h="2095680">
                <a:tc>
                  <a:txBody>
                    <a:bodyPr/>
                    <a:lstStyle/>
                    <a:p>
                      <a:pPr algn="l"/>
                      <a:r>
                        <a:rPr lang="fr-FR" b="1" u="sng" dirty="0" smtClean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Formation initiale</a:t>
                      </a:r>
                      <a:endParaRPr lang="fr-FR" dirty="0" smtClean="0"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dirty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Formation </a:t>
                      </a:r>
                      <a:r>
                        <a:rPr lang="fr-FR" dirty="0" smtClean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initiale</a:t>
                      </a:r>
                    </a:p>
                    <a:p>
                      <a:pPr algn="l"/>
                      <a:r>
                        <a:rPr lang="fr-FR" dirty="0" smtClean="0">
                          <a:solidFill>
                            <a:srgbClr val="343893"/>
                          </a:solidFill>
                          <a:latin typeface="+mj-lt"/>
                          <a:cs typeface="Times New Roman"/>
                        </a:rPr>
                        <a:t>Documentation</a:t>
                      </a:r>
                      <a:endParaRPr lang="fr-FR" dirty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endParaRPr lang="fr-FR" dirty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endParaRPr lang="fr-FR" dirty="0" smtClean="0">
                        <a:solidFill>
                          <a:srgbClr val="34389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endParaRPr lang="fr-FR" dirty="0" smtClean="0">
                        <a:solidFill>
                          <a:srgbClr val="FF953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endParaRPr lang="fr-FR" b="1" u="sng" dirty="0" smtClean="0">
                        <a:solidFill>
                          <a:srgbClr val="FF953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b="1" u="sng" dirty="0" smtClean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Formation continue</a:t>
                      </a:r>
                    </a:p>
                    <a:p>
                      <a:pPr algn="l"/>
                      <a:endParaRPr lang="fr-FR" b="1" u="sng" dirty="0" smtClean="0">
                        <a:solidFill>
                          <a:srgbClr val="FF953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dirty="0" smtClean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Produits </a:t>
                      </a:r>
                      <a:r>
                        <a:rPr lang="fr-FR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financiers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51.165</a:t>
                      </a:r>
                    </a:p>
                    <a:p>
                      <a:pPr algn="r"/>
                      <a:r>
                        <a:rPr lang="fr-FR" baseline="0" dirty="0" smtClean="0">
                          <a:solidFill>
                            <a:srgbClr val="343893"/>
                          </a:solidFill>
                        </a:rPr>
                        <a:t>     </a:t>
                      </a:r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645</a:t>
                      </a:r>
                    </a:p>
                    <a:p>
                      <a:pPr algn="r"/>
                      <a:endParaRPr lang="fr-FR" dirty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endParaRPr lang="fr-FR" dirty="0" smtClean="0">
                        <a:solidFill>
                          <a:srgbClr val="FF9533"/>
                        </a:solidFill>
                      </a:endParaRPr>
                    </a:p>
                    <a:p>
                      <a:pPr algn="r"/>
                      <a:endParaRPr lang="fr-FR" b="1" dirty="0" smtClean="0">
                        <a:solidFill>
                          <a:srgbClr val="FF9533"/>
                        </a:solidFill>
                      </a:endParaRPr>
                    </a:p>
                    <a:p>
                      <a:pPr algn="r"/>
                      <a:r>
                        <a:rPr lang="fr-FR" b="1" dirty="0" smtClean="0">
                          <a:solidFill>
                            <a:srgbClr val="FF9533"/>
                          </a:solidFill>
                        </a:rPr>
                        <a:t>6.690</a:t>
                      </a:r>
                    </a:p>
                    <a:p>
                      <a:pPr algn="r"/>
                      <a:endParaRPr lang="fr-FR" dirty="0" smtClean="0">
                        <a:solidFill>
                          <a:srgbClr val="FF953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FF9533"/>
                          </a:solidFill>
                        </a:rPr>
                        <a:t>    140</a:t>
                      </a:r>
                      <a:endParaRPr lang="fr-FR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sng" kern="1200" dirty="0" smtClean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Formation initiale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Location salles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Honoraires formateurs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Déplacements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Fournitures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kern="1200" dirty="0">
                          <a:solidFill>
                            <a:srgbClr val="343893"/>
                          </a:solidFill>
                          <a:latin typeface="+mn-lt"/>
                          <a:ea typeface="+mn-ea"/>
                          <a:cs typeface="Times New Roman"/>
                        </a:rPr>
                        <a:t>Frais d’édition</a:t>
                      </a:r>
                      <a:endParaRPr lang="fr-FR" sz="1800" b="0" u="none" kern="1200" dirty="0" smtClean="0">
                        <a:solidFill>
                          <a:srgbClr val="34389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Divers</a:t>
                      </a:r>
                    </a:p>
                    <a:p>
                      <a:pPr algn="l"/>
                      <a:r>
                        <a:rPr lang="fr-FR" b="1" u="sng" dirty="0" smtClean="0">
                          <a:solidFill>
                            <a:srgbClr val="FF9533"/>
                          </a:solidFill>
                        </a:rPr>
                        <a:t>Honoraires FC</a:t>
                      </a:r>
                      <a:endParaRPr lang="fr-FR" b="1" u="sng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 smtClean="0">
                        <a:solidFill>
                          <a:srgbClr val="343893"/>
                        </a:solidFill>
                      </a:endParaRP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5.135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18.750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600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400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900</a:t>
                      </a:r>
                    </a:p>
                    <a:p>
                      <a:pPr algn="r"/>
                      <a:r>
                        <a:rPr lang="fr-FR" dirty="0" smtClean="0">
                          <a:solidFill>
                            <a:srgbClr val="343893"/>
                          </a:solidFill>
                        </a:rPr>
                        <a:t>      100</a:t>
                      </a:r>
                    </a:p>
                    <a:p>
                      <a:pPr algn="r"/>
                      <a:r>
                        <a:rPr lang="fr-FR" b="1" dirty="0" smtClean="0">
                          <a:solidFill>
                            <a:srgbClr val="FF9533"/>
                          </a:solidFill>
                        </a:rPr>
                        <a:t>   6.200</a:t>
                      </a:r>
                      <a:endParaRPr lang="fr-FR" b="1" dirty="0">
                        <a:solidFill>
                          <a:srgbClr val="FF95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2"/>
                  </a:ext>
                </a:extLst>
              </a:tr>
              <a:tr h="720595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TOTAL</a:t>
                      </a:r>
                      <a:r>
                        <a:rPr lang="fr-FR" b="1" baseline="0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 PRODUITS</a:t>
                      </a:r>
                      <a:endParaRPr lang="fr-FR" b="1" dirty="0">
                        <a:solidFill>
                          <a:srgbClr val="FF9533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/>
                      <a:r>
                        <a:rPr lang="fr-FR" sz="2000" b="1" u="sng" dirty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RESULTAT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1" u="none" dirty="0" smtClean="0">
                          <a:solidFill>
                            <a:srgbClr val="F79646"/>
                          </a:solidFill>
                        </a:rPr>
                        <a:t>68.830</a:t>
                      </a:r>
                    </a:p>
                    <a:p>
                      <a:pPr algn="r"/>
                      <a:r>
                        <a:rPr lang="fr-FR" sz="2000" b="1" u="sng" dirty="0" smtClean="0">
                          <a:solidFill>
                            <a:srgbClr val="F79646"/>
                          </a:solidFill>
                        </a:rPr>
                        <a:t>26.635</a:t>
                      </a:r>
                      <a:endParaRPr lang="fr-FR" sz="2000" b="1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TOTAL</a:t>
                      </a:r>
                      <a:r>
                        <a:rPr lang="fr-FR" sz="1800" b="1" kern="1200" baseline="0" dirty="0">
                          <a:solidFill>
                            <a:srgbClr val="FF9533"/>
                          </a:solidFill>
                          <a:latin typeface="+mn-lt"/>
                          <a:ea typeface="+mn-ea"/>
                          <a:cs typeface="Times New Roman"/>
                        </a:rPr>
                        <a:t> CHARGES</a:t>
                      </a:r>
                      <a:endParaRPr lang="fr-FR" sz="1800" b="1" kern="1200" dirty="0">
                        <a:solidFill>
                          <a:srgbClr val="FF9533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1" dirty="0" smtClean="0">
                          <a:solidFill>
                            <a:srgbClr val="F79646"/>
                          </a:solidFill>
                        </a:rPr>
                        <a:t>42.195</a:t>
                      </a:r>
                      <a:endParaRPr lang="fr-FR" sz="2000" b="1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3"/>
                  </a:ext>
                </a:extLst>
              </a:tr>
              <a:tr h="381034">
                <a:tc>
                  <a:txBody>
                    <a:bodyPr/>
                    <a:lstStyle/>
                    <a:p>
                      <a:pPr algn="l"/>
                      <a:r>
                        <a:rPr lang="fr-FR" i="1" dirty="0" smtClean="0">
                          <a:solidFill>
                            <a:srgbClr val="FF9533"/>
                          </a:solidFill>
                          <a:latin typeface="+mj-lt"/>
                          <a:cs typeface="Times New Roman"/>
                        </a:rPr>
                        <a:t>Assurances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i="1" dirty="0">
                          <a:solidFill>
                            <a:srgbClr val="FF9533"/>
                          </a:solidFill>
                        </a:rPr>
                        <a:t>(</a:t>
                      </a:r>
                      <a:r>
                        <a:rPr lang="fr-FR" i="1" dirty="0" smtClean="0">
                          <a:solidFill>
                            <a:srgbClr val="FF9533"/>
                          </a:solidFill>
                        </a:rPr>
                        <a:t>8.352)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559</Words>
  <Application>Microsoft Macintosh PowerPoint</Application>
  <PresentationFormat>Présentation à l'écran (4:3)</PresentationFormat>
  <Paragraphs>333</Paragraphs>
  <Slides>7</Slides>
  <Notes>3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COMPARATIF REVENUS DE LA FORMATION INITIALE 2017/2016</vt:lpstr>
      <vt:lpstr>COMPARATIF CHARGES HONORAIRES 2017/2016</vt:lpstr>
      <vt:lpstr>Diapositive 6</vt:lpstr>
      <vt:lpstr>Diapositive 7</vt:lpstr>
    </vt:vector>
  </TitlesOfParts>
  <Company>TELEFUN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</dc:creator>
  <cp:lastModifiedBy>delphine</cp:lastModifiedBy>
  <cp:revision>32</cp:revision>
  <cp:lastPrinted>2018-09-13T09:31:37Z</cp:lastPrinted>
  <dcterms:created xsi:type="dcterms:W3CDTF">2018-10-15T21:25:38Z</dcterms:created>
  <dcterms:modified xsi:type="dcterms:W3CDTF">2018-10-15T21:29:20Z</dcterms:modified>
</cp:coreProperties>
</file>