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Image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Automatic political stance detection"/>
          <p:cNvSpPr txBox="1"/>
          <p:nvPr>
            <p:ph type="ctrTitle"/>
          </p:nvPr>
        </p:nvSpPr>
        <p:spPr>
          <a:xfrm>
            <a:off x="850899" y="1269999"/>
            <a:ext cx="11303001" cy="3505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Automatic political stance detection </a:t>
            </a:r>
          </a:p>
        </p:txBody>
      </p:sp>
      <p:sp>
        <p:nvSpPr>
          <p:cNvPr id="119" name="Freya Hewett, Tim Patzelt, Dominik Pfütze, Henny Sluyter-Gäthje, Simon Untergasser"/>
          <p:cNvSpPr txBox="1"/>
          <p:nvPr>
            <p:ph type="subTitle" sz="quarter" idx="1"/>
          </p:nvPr>
        </p:nvSpPr>
        <p:spPr>
          <a:xfrm>
            <a:off x="850899" y="6117166"/>
            <a:ext cx="11303001" cy="1574801"/>
          </a:xfrm>
          <a:prstGeom prst="rect">
            <a:avLst/>
          </a:prstGeom>
        </p:spPr>
        <p:txBody>
          <a:bodyPr/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Freya Hewett, Tim Patzelt, Dominik Pfütze, Henny Sluyter-Gäthje, Simon Untergasser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204" name="Wie sehen sehen sie nichts"/>
          <p:cNvSpPr txBox="1"/>
          <p:nvPr/>
        </p:nvSpPr>
        <p:spPr>
          <a:xfrm>
            <a:off x="3554552" y="4553230"/>
            <a:ext cx="5895696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3600"/>
            </a:lvl1pPr>
          </a:lstStyle>
          <a:p>
            <a:pPr/>
            <a:r>
              <a:t>Wie sehen sehen sie nichts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Motivation</a:t>
            </a:r>
          </a:p>
        </p:txBody>
      </p:sp>
      <p:sp>
        <p:nvSpPr>
          <p:cNvPr id="123" name="ONLY INSERT PICTURES AND TALK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ONLY INSERT PICTURES AND TALK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pe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Pipeline</a:t>
            </a:r>
          </a:p>
        </p:txBody>
      </p:sp>
      <p:sp>
        <p:nvSpPr>
          <p:cNvPr id="127" name="Oriented torwards Burscher et  al. (2016)"/>
          <p:cNvSpPr txBox="1"/>
          <p:nvPr>
            <p:ph type="body" sz="quarter" idx="1"/>
          </p:nvPr>
        </p:nvSpPr>
        <p:spPr>
          <a:xfrm>
            <a:off x="6754514" y="2264645"/>
            <a:ext cx="6179549" cy="556320"/>
          </a:xfrm>
          <a:prstGeom prst="rect">
            <a:avLst/>
          </a:prstGeom>
        </p:spPr>
        <p:txBody>
          <a:bodyPr/>
          <a:lstStyle>
            <a:lvl1pPr algn="r">
              <a:buBlip>
                <a:blip r:embed="rId2"/>
              </a:buBlip>
              <a:defRPr sz="2500"/>
            </a:lvl1pPr>
          </a:lstStyle>
          <a:p>
            <a:pPr/>
            <a:r>
              <a:t>Oriented torwards Burscher et  al. (2016)</a:t>
            </a:r>
          </a:p>
        </p:txBody>
      </p:sp>
      <p:sp>
        <p:nvSpPr>
          <p:cNvPr id="128" name="Rounded Rectangle"/>
          <p:cNvSpPr/>
          <p:nvPr/>
        </p:nvSpPr>
        <p:spPr>
          <a:xfrm>
            <a:off x="676761" y="5623983"/>
            <a:ext cx="1482776" cy="1270001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29" name="Rounded Rectangle"/>
          <p:cNvSpPr/>
          <p:nvPr/>
        </p:nvSpPr>
        <p:spPr>
          <a:xfrm>
            <a:off x="2765697" y="5607596"/>
            <a:ext cx="1482776" cy="1795861"/>
          </a:xfrm>
          <a:prstGeom prst="roundRect">
            <a:avLst>
              <a:gd name="adj" fmla="val 12848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0" name="Rounded Rectangle"/>
          <p:cNvSpPr/>
          <p:nvPr/>
        </p:nvSpPr>
        <p:spPr>
          <a:xfrm>
            <a:off x="4889831" y="5623983"/>
            <a:ext cx="1482775" cy="1270001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1" name="Rounded Rectangle"/>
          <p:cNvSpPr/>
          <p:nvPr/>
        </p:nvSpPr>
        <p:spPr>
          <a:xfrm>
            <a:off x="2792746" y="8102599"/>
            <a:ext cx="1482775" cy="1270001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2" name="Rounded Rectangle"/>
          <p:cNvSpPr/>
          <p:nvPr/>
        </p:nvSpPr>
        <p:spPr>
          <a:xfrm>
            <a:off x="7008330" y="5623983"/>
            <a:ext cx="1482776" cy="1270001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73BFFF"/>
                </a:solidFill>
              </a:defRPr>
            </a:pPr>
          </a:p>
        </p:txBody>
      </p:sp>
      <p:sp>
        <p:nvSpPr>
          <p:cNvPr id="133" name="Rounded Rectangle"/>
          <p:cNvSpPr/>
          <p:nvPr/>
        </p:nvSpPr>
        <p:spPr>
          <a:xfrm>
            <a:off x="9230438" y="5623983"/>
            <a:ext cx="1482776" cy="1270001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4" name="Rounded Rectangle"/>
          <p:cNvSpPr/>
          <p:nvPr/>
        </p:nvSpPr>
        <p:spPr>
          <a:xfrm>
            <a:off x="676761" y="8102599"/>
            <a:ext cx="1482776" cy="1270001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5" name="Rounded Rectangle"/>
          <p:cNvSpPr/>
          <p:nvPr/>
        </p:nvSpPr>
        <p:spPr>
          <a:xfrm>
            <a:off x="4889831" y="3232702"/>
            <a:ext cx="1482775" cy="1270001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6" name="Rounded Rectangle"/>
          <p:cNvSpPr/>
          <p:nvPr/>
        </p:nvSpPr>
        <p:spPr>
          <a:xfrm>
            <a:off x="9102900" y="3232702"/>
            <a:ext cx="1482776" cy="1270001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7" name="Rounded Rectangle"/>
          <p:cNvSpPr/>
          <p:nvPr/>
        </p:nvSpPr>
        <p:spPr>
          <a:xfrm>
            <a:off x="10162603" y="8102599"/>
            <a:ext cx="1482776" cy="1270001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8" name="Rounded Rectangle"/>
          <p:cNvSpPr/>
          <p:nvPr/>
        </p:nvSpPr>
        <p:spPr>
          <a:xfrm>
            <a:off x="11250963" y="5623983"/>
            <a:ext cx="1482776" cy="1270001"/>
          </a:xfrm>
          <a:prstGeom prst="roundRect">
            <a:avLst>
              <a:gd name="adj" fmla="val 15000"/>
            </a:avLst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9" name="Corpus"/>
          <p:cNvSpPr txBox="1"/>
          <p:nvPr/>
        </p:nvSpPr>
        <p:spPr>
          <a:xfrm>
            <a:off x="999010" y="5774016"/>
            <a:ext cx="838278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Corpus</a:t>
            </a:r>
          </a:p>
        </p:txBody>
      </p:sp>
      <p:sp>
        <p:nvSpPr>
          <p:cNvPr id="140" name="Retrieve from Lexis Nexis"/>
          <p:cNvSpPr txBox="1"/>
          <p:nvPr/>
        </p:nvSpPr>
        <p:spPr>
          <a:xfrm>
            <a:off x="753978" y="6228889"/>
            <a:ext cx="1328342" cy="55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Retrieve from Lexis Nexis</a:t>
            </a:r>
          </a:p>
        </p:txBody>
      </p:sp>
      <p:sp>
        <p:nvSpPr>
          <p:cNvPr id="141" name="Preprocessing"/>
          <p:cNvSpPr txBox="1"/>
          <p:nvPr/>
        </p:nvSpPr>
        <p:spPr>
          <a:xfrm>
            <a:off x="2727559" y="5761684"/>
            <a:ext cx="1613149" cy="39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rPr sz="1800"/>
              <a:t>Preprocessing</a:t>
            </a:r>
            <a:r>
              <a:t> </a:t>
            </a:r>
          </a:p>
        </p:txBody>
      </p:sp>
      <p:sp>
        <p:nvSpPr>
          <p:cNvPr id="142" name="Cleaning…"/>
          <p:cNvSpPr txBox="1"/>
          <p:nvPr/>
        </p:nvSpPr>
        <p:spPr>
          <a:xfrm>
            <a:off x="2727559" y="6193806"/>
            <a:ext cx="1613149" cy="146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/>
            </a:pPr>
            <a:r>
              <a:t>Cleaning</a:t>
            </a:r>
          </a:p>
          <a:p>
            <a:pPr>
              <a:defRPr sz="1500"/>
            </a:pPr>
            <a:r>
              <a:t>Tokenization</a:t>
            </a:r>
          </a:p>
          <a:p>
            <a:pPr>
              <a:defRPr sz="1500"/>
            </a:pPr>
            <a:r>
              <a:t> Lemmatization</a:t>
            </a:r>
          </a:p>
          <a:p>
            <a:pPr>
              <a:defRPr sz="1500"/>
            </a:pPr>
            <a:r>
              <a:t>Removal of words</a:t>
            </a:r>
          </a:p>
          <a:p>
            <a:pPr>
              <a:defRPr sz="1500"/>
            </a:pPr>
          </a:p>
        </p:txBody>
      </p:sp>
      <p:sp>
        <p:nvSpPr>
          <p:cNvPr id="143" name="Topic Modeling"/>
          <p:cNvSpPr txBox="1"/>
          <p:nvPr/>
        </p:nvSpPr>
        <p:spPr>
          <a:xfrm>
            <a:off x="4832261" y="5774016"/>
            <a:ext cx="1597915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Topic Modeling</a:t>
            </a:r>
          </a:p>
        </p:txBody>
      </p:sp>
      <p:sp>
        <p:nvSpPr>
          <p:cNvPr id="144" name="LDA"/>
          <p:cNvSpPr txBox="1"/>
          <p:nvPr/>
        </p:nvSpPr>
        <p:spPr>
          <a:xfrm>
            <a:off x="5416564" y="6343189"/>
            <a:ext cx="467107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LDA</a:t>
            </a:r>
          </a:p>
        </p:txBody>
      </p:sp>
      <p:sp>
        <p:nvSpPr>
          <p:cNvPr id="145" name="Sentiment Analysis"/>
          <p:cNvSpPr txBox="1"/>
          <p:nvPr/>
        </p:nvSpPr>
        <p:spPr>
          <a:xfrm>
            <a:off x="2700511" y="8091512"/>
            <a:ext cx="1613148" cy="653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Sentiment Analysis</a:t>
            </a:r>
          </a:p>
        </p:txBody>
      </p:sp>
      <p:sp>
        <p:nvSpPr>
          <p:cNvPr id="146" name="Negation handling"/>
          <p:cNvSpPr txBox="1"/>
          <p:nvPr/>
        </p:nvSpPr>
        <p:spPr>
          <a:xfrm>
            <a:off x="2752997" y="8766868"/>
            <a:ext cx="1508176" cy="55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Negation handling</a:t>
            </a:r>
          </a:p>
        </p:txBody>
      </p:sp>
      <p:sp>
        <p:nvSpPr>
          <p:cNvPr id="147" name="Aspect Based Sentiment Analysis"/>
          <p:cNvSpPr txBox="1"/>
          <p:nvPr/>
        </p:nvSpPr>
        <p:spPr>
          <a:xfrm>
            <a:off x="9977556" y="8271015"/>
            <a:ext cx="1852870" cy="93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Aspect Based Sentiment Analysis</a:t>
            </a:r>
          </a:p>
        </p:txBody>
      </p:sp>
      <p:sp>
        <p:nvSpPr>
          <p:cNvPr id="148" name="Creation of Feature Vectors"/>
          <p:cNvSpPr txBox="1"/>
          <p:nvPr/>
        </p:nvSpPr>
        <p:spPr>
          <a:xfrm>
            <a:off x="6943144" y="5792398"/>
            <a:ext cx="1613148" cy="93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Creation of Feature Vectors</a:t>
            </a:r>
          </a:p>
        </p:txBody>
      </p:sp>
      <p:sp>
        <p:nvSpPr>
          <p:cNvPr id="149" name="Clustering"/>
          <p:cNvSpPr txBox="1"/>
          <p:nvPr/>
        </p:nvSpPr>
        <p:spPr>
          <a:xfrm>
            <a:off x="9421471" y="5774016"/>
            <a:ext cx="1100710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Clustering</a:t>
            </a:r>
          </a:p>
        </p:txBody>
      </p:sp>
      <p:sp>
        <p:nvSpPr>
          <p:cNvPr id="150" name="K-means"/>
          <p:cNvSpPr txBox="1"/>
          <p:nvPr/>
        </p:nvSpPr>
        <p:spPr>
          <a:xfrm>
            <a:off x="9516054" y="6343189"/>
            <a:ext cx="91154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K-means </a:t>
            </a:r>
          </a:p>
        </p:txBody>
      </p:sp>
      <p:sp>
        <p:nvSpPr>
          <p:cNvPr id="151" name="Manual Topic Extraction"/>
          <p:cNvSpPr txBox="1"/>
          <p:nvPr/>
        </p:nvSpPr>
        <p:spPr>
          <a:xfrm>
            <a:off x="4824644" y="3540818"/>
            <a:ext cx="1613149" cy="653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Manual Topic Extraction</a:t>
            </a:r>
          </a:p>
        </p:txBody>
      </p:sp>
      <p:sp>
        <p:nvSpPr>
          <p:cNvPr id="152" name="Manual Grouping of Topics"/>
          <p:cNvSpPr txBox="1"/>
          <p:nvPr/>
        </p:nvSpPr>
        <p:spPr>
          <a:xfrm>
            <a:off x="8970340" y="3401118"/>
            <a:ext cx="1747896" cy="93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Manual Grouping of Topics</a:t>
            </a:r>
          </a:p>
        </p:txBody>
      </p:sp>
      <p:sp>
        <p:nvSpPr>
          <p:cNvPr id="153" name="Manual Annotation with Sentiment"/>
          <p:cNvSpPr txBox="1"/>
          <p:nvPr/>
        </p:nvSpPr>
        <p:spPr>
          <a:xfrm>
            <a:off x="611575" y="8271015"/>
            <a:ext cx="1613148" cy="93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Manual Annotation with Sentiment</a:t>
            </a:r>
          </a:p>
        </p:txBody>
      </p:sp>
      <p:sp>
        <p:nvSpPr>
          <p:cNvPr id="154" name="Interpretation of Results"/>
          <p:cNvSpPr txBox="1"/>
          <p:nvPr/>
        </p:nvSpPr>
        <p:spPr>
          <a:xfrm>
            <a:off x="11245019" y="5932098"/>
            <a:ext cx="1494664" cy="653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Interpretation of Results</a:t>
            </a:r>
          </a:p>
        </p:txBody>
      </p:sp>
      <p:sp>
        <p:nvSpPr>
          <p:cNvPr id="155" name="Line"/>
          <p:cNvSpPr/>
          <p:nvPr/>
        </p:nvSpPr>
        <p:spPr>
          <a:xfrm>
            <a:off x="10794502" y="6258983"/>
            <a:ext cx="37517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6" name="Line"/>
          <p:cNvSpPr/>
          <p:nvPr/>
        </p:nvSpPr>
        <p:spPr>
          <a:xfrm>
            <a:off x="2230073" y="6258983"/>
            <a:ext cx="375172" cy="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7" name="Line"/>
          <p:cNvSpPr/>
          <p:nvPr/>
        </p:nvSpPr>
        <p:spPr>
          <a:xfrm>
            <a:off x="4370104" y="6258983"/>
            <a:ext cx="375172" cy="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8" name="Line"/>
          <p:cNvSpPr/>
          <p:nvPr/>
        </p:nvSpPr>
        <p:spPr>
          <a:xfrm>
            <a:off x="6502882" y="6258983"/>
            <a:ext cx="375172" cy="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9" name="Line"/>
          <p:cNvSpPr/>
          <p:nvPr/>
        </p:nvSpPr>
        <p:spPr>
          <a:xfrm>
            <a:off x="8621382" y="6258983"/>
            <a:ext cx="375172" cy="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0" name="Line"/>
          <p:cNvSpPr/>
          <p:nvPr/>
        </p:nvSpPr>
        <p:spPr>
          <a:xfrm>
            <a:off x="4956445" y="8737599"/>
            <a:ext cx="4498185" cy="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1" name="Line"/>
          <p:cNvSpPr/>
          <p:nvPr/>
        </p:nvSpPr>
        <p:spPr>
          <a:xfrm flipH="1" flipV="1">
            <a:off x="5738424" y="4736458"/>
            <a:ext cx="1" cy="653770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2" name="Line"/>
          <p:cNvSpPr/>
          <p:nvPr/>
        </p:nvSpPr>
        <p:spPr>
          <a:xfrm flipV="1">
            <a:off x="10092948" y="4689790"/>
            <a:ext cx="1" cy="653770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3" name="Line"/>
          <p:cNvSpPr/>
          <p:nvPr/>
        </p:nvSpPr>
        <p:spPr>
          <a:xfrm>
            <a:off x="5448936" y="4740037"/>
            <a:ext cx="1" cy="646612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4" name="Line"/>
          <p:cNvSpPr/>
          <p:nvPr/>
        </p:nvSpPr>
        <p:spPr>
          <a:xfrm>
            <a:off x="9688654" y="4689790"/>
            <a:ext cx="1" cy="653770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5" name="Line"/>
          <p:cNvSpPr/>
          <p:nvPr/>
        </p:nvSpPr>
        <p:spPr>
          <a:xfrm>
            <a:off x="6837562" y="3867702"/>
            <a:ext cx="1852869" cy="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6" name="Line"/>
          <p:cNvSpPr/>
          <p:nvPr/>
        </p:nvSpPr>
        <p:spPr>
          <a:xfrm flipH="1">
            <a:off x="1416843" y="7003409"/>
            <a:ext cx="1" cy="989766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cxnSp>
        <p:nvCxnSpPr>
          <p:cNvPr id="167" name="Connection Line"/>
          <p:cNvCxnSpPr>
            <a:stCxn id="128" idx="0"/>
            <a:endCxn id="135" idx="0"/>
          </p:cNvCxnSpPr>
          <p:nvPr/>
        </p:nvCxnSpPr>
        <p:spPr>
          <a:xfrm flipV="1">
            <a:off x="1418149" y="3867702"/>
            <a:ext cx="4213070" cy="2391282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168" name="Line"/>
          <p:cNvSpPr/>
          <p:nvPr/>
        </p:nvSpPr>
        <p:spPr>
          <a:xfrm>
            <a:off x="5615626" y="7020524"/>
            <a:ext cx="3852510" cy="1499533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9" name="Line"/>
          <p:cNvSpPr/>
          <p:nvPr/>
        </p:nvSpPr>
        <p:spPr>
          <a:xfrm>
            <a:off x="2268831" y="8737599"/>
            <a:ext cx="467107" cy="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0" name="Line"/>
          <p:cNvSpPr/>
          <p:nvPr/>
        </p:nvSpPr>
        <p:spPr>
          <a:xfrm flipH="1">
            <a:off x="2268831" y="9043505"/>
            <a:ext cx="467107" cy="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1" name="Line"/>
          <p:cNvSpPr/>
          <p:nvPr/>
        </p:nvSpPr>
        <p:spPr>
          <a:xfrm>
            <a:off x="90041" y="6258983"/>
            <a:ext cx="375172" cy="1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at we still need to 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still need to do</a:t>
            </a:r>
          </a:p>
        </p:txBody>
      </p:sp>
      <p:sp>
        <p:nvSpPr>
          <p:cNvPr id="175" name="Manual extraction of topics and group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Manual extraction of topics and grouping</a:t>
            </a:r>
          </a:p>
          <a:p>
            <a:pPr>
              <a:buBlip>
                <a:blip r:embed="rId2"/>
              </a:buBlip>
            </a:pPr>
            <a:r>
              <a:t>Comparing manual evaluation with automatic results</a:t>
            </a:r>
          </a:p>
          <a:p>
            <a:pPr>
              <a:buBlip>
                <a:blip r:embed="rId2"/>
              </a:buBlip>
            </a:pPr>
            <a:r>
              <a:t>Implement aspect-based sentiment analysis </a:t>
            </a:r>
          </a:p>
          <a:p>
            <a:pPr>
              <a:buBlip>
                <a:blip r:embed="rId2"/>
              </a:buBlip>
            </a:pPr>
            <a:r>
              <a:t>Maybe try out other cluster and topic modelling methods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023100" y="2565400"/>
            <a:ext cx="5397500" cy="6121400"/>
          </a:xfrm>
          <a:prstGeom prst="rect">
            <a:avLst/>
          </a:prstGeom>
        </p:spPr>
      </p:pic>
      <p:sp>
        <p:nvSpPr>
          <p:cNvPr id="179" name="Initial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Results</a:t>
            </a:r>
          </a:p>
        </p:txBody>
      </p:sp>
      <p:sp>
        <p:nvSpPr>
          <p:cNvPr id="180" name="No meaningful difference between articl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No meaningful difference between articles</a:t>
            </a:r>
          </a:p>
          <a:p>
            <a:pPr>
              <a:buBlip>
                <a:blip r:embed="rId3"/>
              </a:buBlip>
            </a:pPr>
            <a:r>
              <a:t>Different corpus or preprocessing?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utomatic political stance dete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Automatic political stance detection </a:t>
            </a:r>
          </a:p>
        </p:txBody>
      </p:sp>
      <p:sp>
        <p:nvSpPr>
          <p:cNvPr id="184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186" name="Thumbs Up"/>
          <p:cNvSpPr/>
          <p:nvPr/>
        </p:nvSpPr>
        <p:spPr>
          <a:xfrm>
            <a:off x="5897840" y="4988732"/>
            <a:ext cx="1209120" cy="132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itial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Results</a:t>
            </a:r>
          </a:p>
        </p:txBody>
      </p:sp>
      <p:sp>
        <p:nvSpPr>
          <p:cNvPr id="189" name="abb. k means, histogram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3500"/>
              </a:spcBef>
              <a:buBlip>
                <a:blip r:embed="rId2"/>
              </a:buBlip>
              <a:defRPr sz="3528">
                <a:effectLst>
                  <a:outerShdw sx="100000" sy="100000" kx="0" ky="0" algn="b" rotWithShape="0" blurRad="49784" dist="37338" dir="5400000">
                    <a:srgbClr val="000000"/>
                  </a:outerShdw>
                </a:effectLst>
              </a:defRPr>
            </a:pPr>
            <a:r>
              <a:t>abb. k means, histogramm </a:t>
            </a:r>
          </a:p>
          <a:p>
            <a:pPr marL="435609" indent="-435609" defTabSz="572516">
              <a:spcBef>
                <a:spcPts val="3500"/>
              </a:spcBef>
              <a:buBlip>
                <a:blip r:embed="rId2"/>
              </a:buBlip>
              <a:defRPr sz="3528">
                <a:effectLst>
                  <a:outerShdw sx="100000" sy="100000" kx="0" ky="0" algn="b" rotWithShape="0" blurRad="49784" dist="37338" dir="5400000">
                    <a:srgbClr val="000000"/>
                  </a:outerShdw>
                </a:effectLst>
              </a:defRPr>
            </a:pPr>
          </a:p>
          <a:p>
            <a:pPr marL="435609" indent="-435609" defTabSz="572516">
              <a:spcBef>
                <a:spcPts val="3500"/>
              </a:spcBef>
              <a:buBlip>
                <a:blip r:embed="rId2"/>
              </a:buBlip>
              <a:defRPr sz="3528">
                <a:effectLst>
                  <a:outerShdw sx="100000" sy="100000" kx="0" ky="0" algn="b" rotWithShape="0" blurRad="49784" dist="37338" dir="5400000">
                    <a:srgbClr val="000000"/>
                  </a:outerShdw>
                </a:effectLst>
              </a:defRPr>
            </a:pPr>
            <a:r>
              <a:t>Deswegen neues Korpus; noch dazu: dass wir ja noch nicht mit manual eval verglichen haben! </a:t>
            </a:r>
          </a:p>
          <a:p>
            <a:pPr marL="435609" indent="-435609" defTabSz="572516">
              <a:spcBef>
                <a:spcPts val="3500"/>
              </a:spcBef>
              <a:buBlip>
                <a:blip r:embed="rId2"/>
              </a:buBlip>
              <a:defRPr sz="3528">
                <a:effectLst>
                  <a:outerShdw sx="100000" sy="100000" kx="0" ky="0" algn="b" rotWithShape="0" blurRad="49784" dist="37338" dir="5400000">
                    <a:srgbClr val="000000"/>
                  </a:outerShdw>
                </a:effectLst>
              </a:defRPr>
            </a:pPr>
            <a:r>
              <a:t>Vielleicht preprocessing ändern (also mehrere Worte rauschmeißen)</a:t>
            </a:r>
          </a:p>
          <a:p>
            <a:pPr marL="435609" indent="-435609" defTabSz="572516">
              <a:spcBef>
                <a:spcPts val="3500"/>
              </a:spcBef>
              <a:buBlip>
                <a:blip r:embed="rId2"/>
              </a:buBlip>
              <a:defRPr sz="3528">
                <a:effectLst>
                  <a:outerShdw sx="100000" sy="100000" kx="0" ky="0" algn="b" rotWithShape="0" blurRad="49784" dist="37338" dir="5400000">
                    <a:srgbClr val="000000"/>
                  </a:outerShdw>
                </a:effectLst>
              </a:defRPr>
            </a:pPr>
            <a:r>
              <a:t>SA 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Ho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How?</a:t>
            </a:r>
          </a:p>
        </p:txBody>
      </p:sp>
      <p:sp>
        <p:nvSpPr>
          <p:cNvPr id="193" name="We oriented our work toward Burscher et al. they diachronically analysed the frames in the nuclear power deb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pPr>
            <a:r>
              <a:t>We oriented our work toward Burscher et al. they diachronically analysed the frames in the nuclear power debate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pPr>
            <a:r>
              <a:t>What we tried out so far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pPr>
            <a:r>
              <a:t>Methods:  ABB PIpeline (Preprocessing: LDA; SA, Feature vectors, k-means) 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pPr>
            <a:r>
              <a:t>Topics Modeling (LDA and other? ) </a:t>
            </a:r>
          </a:p>
          <a:p>
            <a:pPr lvl="1" marL="74675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pPr>
            <a:r>
              <a:t>K-means (bisecting k-means)</a:t>
            </a:r>
          </a:p>
          <a:p>
            <a:pPr lvl="1" marL="74675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pPr>
            <a:r>
              <a:t>Sentiment Analysis, including negation and aspect based? 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198" name="People opinion about newest topics…"/>
          <p:cNvSpPr txBox="1"/>
          <p:nvPr/>
        </p:nvSpPr>
        <p:spPr>
          <a:xfrm>
            <a:off x="1040180" y="3029230"/>
            <a:ext cx="10924440" cy="3695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3600"/>
            </a:pPr>
            <a:r>
              <a:t>People opinion about newest topics</a:t>
            </a:r>
          </a:p>
          <a:p>
            <a:pPr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3600"/>
            </a:pPr>
            <a:r>
              <a:t>Newspaper (political stance) influence public opinion</a:t>
            </a:r>
          </a:p>
          <a:p>
            <a:pPr marL="4445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3600"/>
            </a:pPr>
            <a:r>
              <a:t>Erleichtern der Meinungsbildung, wenn schon weiß </a:t>
            </a:r>
          </a:p>
          <a:p>
            <a:pPr lvl="1" marL="889000" indent="-444500" algn="l">
              <a:spcBef>
                <a:spcPts val="3600"/>
              </a:spcBef>
              <a:buSzPct val="30000"/>
              <a:buBlip>
                <a:blip r:embed="rId2"/>
              </a:buBlip>
              <a:defRPr sz="3600"/>
            </a:pPr>
            <a:r>
              <a:t>Wie Zeitung das Thema darstellt 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12635077" y="9311678"/>
            <a:ext cx="213158" cy="3123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