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BC00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 b="def" i="def"/>
      <a:tcStyle>
        <a:tcBdr/>
        <a:fill>
          <a:solidFill>
            <a:srgbClr val="E6EB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E6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C00FF"/>
        </a:fontRef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BC00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AFF"/>
          </a:solidFill>
        </a:fill>
      </a:tcStyle>
    </a:wholeTbl>
    <a:band2H>
      <a:tcTxStyle b="def" i="def"/>
      <a:tcStyle>
        <a:tcBdr/>
        <a:fill>
          <a:solidFill>
            <a:srgbClr val="F3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C00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1pPr>
            <a:lvl2pPr marL="7408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2pPr>
            <a:lvl3pPr marL="11853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3pPr>
            <a:lvl4pPr marL="16298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4pPr>
            <a:lvl5pPr marL="2074333" indent="-296333" algn="ctr">
              <a:spcBef>
                <a:spcPts val="0"/>
              </a:spcBef>
              <a:buBlip>
                <a:blip r:embed="rId2"/>
              </a:buBlip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pP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"/>
          <p:cNvSpPr/>
          <p:nvPr>
            <p:ph type="pic" sz="quarter" idx="14"/>
          </p:nvPr>
        </p:nvSpPr>
        <p:spPr>
          <a:xfrm>
            <a:off x="6858000" y="1270000"/>
            <a:ext cx="5316293" cy="337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534900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36221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utomatic political stance detection"/>
          <p:cNvSpPr txBox="1"/>
          <p:nvPr>
            <p:ph type="ctrTitle"/>
          </p:nvPr>
        </p:nvSpPr>
        <p:spPr>
          <a:xfrm>
            <a:off x="850898" y="1269998"/>
            <a:ext cx="11303003" cy="35052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Automatic political stance detection </a:t>
            </a:r>
          </a:p>
        </p:txBody>
      </p:sp>
      <p:sp>
        <p:nvSpPr>
          <p:cNvPr id="119" name="Freya Hewett, Tim Patzelt, Dominik Pfütze, Henny Sluyter-Gäthje, Simon Untergasser"/>
          <p:cNvSpPr txBox="1"/>
          <p:nvPr>
            <p:ph type="subTitle" sz="quarter" idx="1"/>
          </p:nvPr>
        </p:nvSpPr>
        <p:spPr>
          <a:xfrm>
            <a:off x="850898" y="6117166"/>
            <a:ext cx="11303003" cy="1574802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Freya Hewett, Tim Patzelt, Dominik Pfütze, Henny Sluyter-Gäthje, Simon Untergasser</a:t>
            </a:r>
          </a:p>
        </p:txBody>
      </p:sp>
      <p:sp>
        <p:nvSpPr>
          <p:cNvPr id="120" name="Slide Number"/>
          <p:cNvSpPr txBox="1"/>
          <p:nvPr>
            <p:ph type="sldNum" sz="quarter" idx="4294967295"/>
          </p:nvPr>
        </p:nvSpPr>
        <p:spPr>
          <a:xfrm>
            <a:off x="12635076" y="9311678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Motivation</a:t>
            </a:r>
          </a:p>
        </p:txBody>
      </p:sp>
      <p:sp>
        <p:nvSpPr>
          <p:cNvPr id="123" name="ONLY INSERT PICTURES AND TALK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ONLY INSERT PICTURES AND TALK</a:t>
            </a:r>
          </a:p>
        </p:txBody>
      </p:sp>
      <p:sp>
        <p:nvSpPr>
          <p:cNvPr id="124" name="Slide Number"/>
          <p:cNvSpPr txBox="1"/>
          <p:nvPr>
            <p:ph type="sldNum" sz="quarter" idx="4294967295"/>
          </p:nvPr>
        </p:nvSpPr>
        <p:spPr>
          <a:xfrm>
            <a:off x="12635076" y="9311678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Pipeline</a:t>
            </a:r>
          </a:p>
        </p:txBody>
      </p:sp>
      <p:sp>
        <p:nvSpPr>
          <p:cNvPr id="127" name="Oriented torwards Burscher et  al. (2016)"/>
          <p:cNvSpPr txBox="1"/>
          <p:nvPr>
            <p:ph type="body" sz="quarter" idx="1"/>
          </p:nvPr>
        </p:nvSpPr>
        <p:spPr>
          <a:xfrm>
            <a:off x="6754513" y="2264644"/>
            <a:ext cx="6179551" cy="556321"/>
          </a:xfrm>
          <a:prstGeom prst="rect">
            <a:avLst/>
          </a:prstGeom>
        </p:spPr>
        <p:txBody>
          <a:bodyPr/>
          <a:lstStyle>
            <a:lvl1pPr algn="r">
              <a:buBlip>
                <a:blip r:embed="rId2"/>
              </a:buBlip>
              <a:defRPr sz="2500"/>
            </a:lvl1pPr>
          </a:lstStyle>
          <a:p>
            <a:pPr/>
            <a:r>
              <a:t>Oriented torwards Burscher et  al. (2016)</a:t>
            </a:r>
          </a:p>
        </p:txBody>
      </p:sp>
      <p:sp>
        <p:nvSpPr>
          <p:cNvPr id="128" name="Rounded Rectangle"/>
          <p:cNvSpPr/>
          <p:nvPr/>
        </p:nvSpPr>
        <p:spPr>
          <a:xfrm>
            <a:off x="676761" y="5623983"/>
            <a:ext cx="1482776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29" name="Rounded Rectangle"/>
          <p:cNvSpPr/>
          <p:nvPr/>
        </p:nvSpPr>
        <p:spPr>
          <a:xfrm>
            <a:off x="2765697" y="5607596"/>
            <a:ext cx="1482777" cy="1795862"/>
          </a:xfrm>
          <a:prstGeom prst="roundRect">
            <a:avLst>
              <a:gd name="adj" fmla="val 12848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0" name="Rounded Rectangle"/>
          <p:cNvSpPr/>
          <p:nvPr/>
        </p:nvSpPr>
        <p:spPr>
          <a:xfrm>
            <a:off x="4889830" y="5623983"/>
            <a:ext cx="1482776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1" name="Rounded Rectangle"/>
          <p:cNvSpPr/>
          <p:nvPr/>
        </p:nvSpPr>
        <p:spPr>
          <a:xfrm>
            <a:off x="2792746" y="8102599"/>
            <a:ext cx="1482776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2" name="Rounded Rectangle"/>
          <p:cNvSpPr/>
          <p:nvPr/>
        </p:nvSpPr>
        <p:spPr>
          <a:xfrm>
            <a:off x="7008330" y="5623983"/>
            <a:ext cx="1482777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73BFFF"/>
                </a:solidFill>
              </a:defRPr>
            </a:pPr>
          </a:p>
        </p:txBody>
      </p:sp>
      <p:sp>
        <p:nvSpPr>
          <p:cNvPr id="133" name="Rounded Rectangle"/>
          <p:cNvSpPr/>
          <p:nvPr/>
        </p:nvSpPr>
        <p:spPr>
          <a:xfrm>
            <a:off x="9230438" y="5623983"/>
            <a:ext cx="1482777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4" name="Rounded Rectangle"/>
          <p:cNvSpPr/>
          <p:nvPr/>
        </p:nvSpPr>
        <p:spPr>
          <a:xfrm>
            <a:off x="676761" y="8102599"/>
            <a:ext cx="1482776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5" name="Rounded Rectangle"/>
          <p:cNvSpPr/>
          <p:nvPr/>
        </p:nvSpPr>
        <p:spPr>
          <a:xfrm>
            <a:off x="4889830" y="3232701"/>
            <a:ext cx="1482776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6" name="Rounded Rectangle"/>
          <p:cNvSpPr/>
          <p:nvPr/>
        </p:nvSpPr>
        <p:spPr>
          <a:xfrm>
            <a:off x="9102900" y="3232701"/>
            <a:ext cx="1482777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7" name="Rounded Rectangle"/>
          <p:cNvSpPr/>
          <p:nvPr/>
        </p:nvSpPr>
        <p:spPr>
          <a:xfrm>
            <a:off x="10162602" y="8102599"/>
            <a:ext cx="1482777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8" name="Rounded Rectangle"/>
          <p:cNvSpPr/>
          <p:nvPr/>
        </p:nvSpPr>
        <p:spPr>
          <a:xfrm>
            <a:off x="11250962" y="5623983"/>
            <a:ext cx="1482777" cy="1270002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9" name="Corpus"/>
          <p:cNvSpPr txBox="1"/>
          <p:nvPr/>
        </p:nvSpPr>
        <p:spPr>
          <a:xfrm>
            <a:off x="999009" y="5774016"/>
            <a:ext cx="838278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Corpus</a:t>
            </a:r>
          </a:p>
        </p:txBody>
      </p:sp>
      <p:sp>
        <p:nvSpPr>
          <p:cNvPr id="140" name="Retrieve from Lexis Nexis"/>
          <p:cNvSpPr txBox="1"/>
          <p:nvPr/>
        </p:nvSpPr>
        <p:spPr>
          <a:xfrm>
            <a:off x="753978" y="6228889"/>
            <a:ext cx="1328342" cy="5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Retrieve from Lexis Nexis</a:t>
            </a:r>
          </a:p>
        </p:txBody>
      </p:sp>
      <p:sp>
        <p:nvSpPr>
          <p:cNvPr id="141" name="Preprocessing"/>
          <p:cNvSpPr txBox="1"/>
          <p:nvPr/>
        </p:nvSpPr>
        <p:spPr>
          <a:xfrm>
            <a:off x="2727559" y="5761683"/>
            <a:ext cx="1613150" cy="39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Preprocessing</a:t>
            </a:r>
            <a:r>
              <a:rPr sz="2000"/>
              <a:t> </a:t>
            </a:r>
          </a:p>
        </p:txBody>
      </p:sp>
      <p:sp>
        <p:nvSpPr>
          <p:cNvPr id="142" name="Cleaning…"/>
          <p:cNvSpPr txBox="1"/>
          <p:nvPr/>
        </p:nvSpPr>
        <p:spPr>
          <a:xfrm>
            <a:off x="2727559" y="6308106"/>
            <a:ext cx="1613150" cy="123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Cleaning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Tokenization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 Lemmatization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Removal of words</a:t>
            </a:r>
          </a:p>
        </p:txBody>
      </p:sp>
      <p:sp>
        <p:nvSpPr>
          <p:cNvPr id="143" name="Topic Modeling"/>
          <p:cNvSpPr txBox="1"/>
          <p:nvPr/>
        </p:nvSpPr>
        <p:spPr>
          <a:xfrm>
            <a:off x="4832260" y="5774016"/>
            <a:ext cx="1597915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Topic Modeling</a:t>
            </a:r>
          </a:p>
        </p:txBody>
      </p:sp>
      <p:sp>
        <p:nvSpPr>
          <p:cNvPr id="144" name="LDA"/>
          <p:cNvSpPr txBox="1"/>
          <p:nvPr/>
        </p:nvSpPr>
        <p:spPr>
          <a:xfrm>
            <a:off x="5416563" y="6343189"/>
            <a:ext cx="467107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LDA</a:t>
            </a:r>
          </a:p>
        </p:txBody>
      </p:sp>
      <p:sp>
        <p:nvSpPr>
          <p:cNvPr id="145" name="Sentiment Analysis"/>
          <p:cNvSpPr txBox="1"/>
          <p:nvPr/>
        </p:nvSpPr>
        <p:spPr>
          <a:xfrm>
            <a:off x="2700510" y="8091512"/>
            <a:ext cx="1613149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Sentiment Analysis</a:t>
            </a:r>
          </a:p>
        </p:txBody>
      </p:sp>
      <p:sp>
        <p:nvSpPr>
          <p:cNvPr id="146" name="Negation handling"/>
          <p:cNvSpPr txBox="1"/>
          <p:nvPr/>
        </p:nvSpPr>
        <p:spPr>
          <a:xfrm>
            <a:off x="2752997" y="8766867"/>
            <a:ext cx="1508177" cy="55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Negation handling</a:t>
            </a:r>
          </a:p>
        </p:txBody>
      </p:sp>
      <p:sp>
        <p:nvSpPr>
          <p:cNvPr id="147" name="Aspect Based Sentiment Analysis"/>
          <p:cNvSpPr txBox="1"/>
          <p:nvPr/>
        </p:nvSpPr>
        <p:spPr>
          <a:xfrm>
            <a:off x="9977556" y="8271015"/>
            <a:ext cx="1852871" cy="93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Aspect Based Sentiment Analysis</a:t>
            </a:r>
          </a:p>
        </p:txBody>
      </p:sp>
      <p:sp>
        <p:nvSpPr>
          <p:cNvPr id="148" name="Creation of Feature Vectors"/>
          <p:cNvSpPr txBox="1"/>
          <p:nvPr/>
        </p:nvSpPr>
        <p:spPr>
          <a:xfrm>
            <a:off x="6943143" y="5792397"/>
            <a:ext cx="1613149" cy="933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Creation of Feature Vectors</a:t>
            </a:r>
          </a:p>
        </p:txBody>
      </p:sp>
      <p:sp>
        <p:nvSpPr>
          <p:cNvPr id="149" name="Clustering"/>
          <p:cNvSpPr txBox="1"/>
          <p:nvPr/>
        </p:nvSpPr>
        <p:spPr>
          <a:xfrm>
            <a:off x="9421470" y="5774016"/>
            <a:ext cx="110071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Clustering</a:t>
            </a:r>
          </a:p>
        </p:txBody>
      </p:sp>
      <p:sp>
        <p:nvSpPr>
          <p:cNvPr id="150" name="K-means"/>
          <p:cNvSpPr txBox="1"/>
          <p:nvPr/>
        </p:nvSpPr>
        <p:spPr>
          <a:xfrm>
            <a:off x="9516054" y="6343189"/>
            <a:ext cx="91154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K-means </a:t>
            </a:r>
          </a:p>
        </p:txBody>
      </p:sp>
      <p:sp>
        <p:nvSpPr>
          <p:cNvPr id="151" name="Manual Topic Extraction"/>
          <p:cNvSpPr txBox="1"/>
          <p:nvPr/>
        </p:nvSpPr>
        <p:spPr>
          <a:xfrm>
            <a:off x="4824643" y="3540818"/>
            <a:ext cx="1613150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Manual Topic Extraction</a:t>
            </a:r>
          </a:p>
        </p:txBody>
      </p:sp>
      <p:sp>
        <p:nvSpPr>
          <p:cNvPr id="152" name="Manual Grouping of Topics"/>
          <p:cNvSpPr txBox="1"/>
          <p:nvPr/>
        </p:nvSpPr>
        <p:spPr>
          <a:xfrm>
            <a:off x="8970340" y="3401117"/>
            <a:ext cx="1747897" cy="933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Manual Grouping of Topics</a:t>
            </a:r>
          </a:p>
        </p:txBody>
      </p:sp>
      <p:sp>
        <p:nvSpPr>
          <p:cNvPr id="153" name="Manual Annotation with Sentiment"/>
          <p:cNvSpPr txBox="1"/>
          <p:nvPr/>
        </p:nvSpPr>
        <p:spPr>
          <a:xfrm>
            <a:off x="611574" y="8271015"/>
            <a:ext cx="1613149" cy="93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Manual Annotation with Sentiment</a:t>
            </a:r>
          </a:p>
        </p:txBody>
      </p:sp>
      <p:sp>
        <p:nvSpPr>
          <p:cNvPr id="154" name="Interpretation of Results"/>
          <p:cNvSpPr txBox="1"/>
          <p:nvPr/>
        </p:nvSpPr>
        <p:spPr>
          <a:xfrm>
            <a:off x="11245019" y="5932098"/>
            <a:ext cx="1494665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Interpretation of Results</a:t>
            </a:r>
          </a:p>
        </p:txBody>
      </p:sp>
      <p:sp>
        <p:nvSpPr>
          <p:cNvPr id="155" name="Line"/>
          <p:cNvSpPr/>
          <p:nvPr/>
        </p:nvSpPr>
        <p:spPr>
          <a:xfrm>
            <a:off x="10794502" y="6258983"/>
            <a:ext cx="375174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2230072" y="6258983"/>
            <a:ext cx="375173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4370104" y="6258983"/>
            <a:ext cx="375173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6502882" y="6258983"/>
            <a:ext cx="375173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8621382" y="6258983"/>
            <a:ext cx="375173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4956445" y="8737599"/>
            <a:ext cx="4498186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Line"/>
          <p:cNvSpPr/>
          <p:nvPr/>
        </p:nvSpPr>
        <p:spPr>
          <a:xfrm flipH="1" flipV="1">
            <a:off x="5738424" y="4736458"/>
            <a:ext cx="2" cy="65377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Line"/>
          <p:cNvSpPr/>
          <p:nvPr/>
        </p:nvSpPr>
        <p:spPr>
          <a:xfrm flipV="1">
            <a:off x="10092948" y="4689790"/>
            <a:ext cx="2" cy="65377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5448936" y="4740037"/>
            <a:ext cx="2" cy="646613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9688654" y="4689790"/>
            <a:ext cx="2" cy="65377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6837561" y="3867701"/>
            <a:ext cx="1852870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Line"/>
          <p:cNvSpPr/>
          <p:nvPr/>
        </p:nvSpPr>
        <p:spPr>
          <a:xfrm flipH="1">
            <a:off x="1416842" y="7003408"/>
            <a:ext cx="2" cy="989767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67" name="Connection Line"/>
          <p:cNvCxnSpPr>
            <a:stCxn id="128" idx="0"/>
            <a:endCxn id="135" idx="0"/>
          </p:cNvCxnSpPr>
          <p:nvPr/>
        </p:nvCxnSpPr>
        <p:spPr>
          <a:xfrm flipV="1">
            <a:off x="1418148" y="3867702"/>
            <a:ext cx="4213071" cy="2391282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68" name="Line"/>
          <p:cNvSpPr/>
          <p:nvPr/>
        </p:nvSpPr>
        <p:spPr>
          <a:xfrm>
            <a:off x="5615625" y="7020524"/>
            <a:ext cx="3852510" cy="1499534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2268831" y="8737599"/>
            <a:ext cx="467108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>
            <a:off x="2268831" y="9043505"/>
            <a:ext cx="467108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90040" y="6258983"/>
            <a:ext cx="375173" cy="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lide Number"/>
          <p:cNvSpPr txBox="1"/>
          <p:nvPr>
            <p:ph type="sldNum" sz="quarter" idx="4294967295"/>
          </p:nvPr>
        </p:nvSpPr>
        <p:spPr>
          <a:xfrm>
            <a:off x="12635076" y="9311678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at we still need to 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still need to do</a:t>
            </a:r>
          </a:p>
        </p:txBody>
      </p:sp>
      <p:sp>
        <p:nvSpPr>
          <p:cNvPr id="175" name="Manual extraction of topics and group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Manual extraction of topics and grouping</a:t>
            </a:r>
          </a:p>
          <a:p>
            <a:pPr>
              <a:buBlip>
                <a:blip r:embed="rId2"/>
              </a:buBlip>
            </a:pPr>
            <a:r>
              <a:t>Comparing manual evaluation with automatic results</a:t>
            </a:r>
          </a:p>
          <a:p>
            <a:pPr>
              <a:buBlip>
                <a:blip r:embed="rId2"/>
              </a:buBlip>
            </a:pPr>
            <a:r>
              <a:t>Implement aspect-based sentiment analysis </a:t>
            </a:r>
          </a:p>
          <a:p>
            <a:pPr>
              <a:buBlip>
                <a:blip r:embed="rId2"/>
              </a:buBlip>
            </a:pPr>
            <a:r>
              <a:t>Maybe try out other cluster and topic modelling methods</a:t>
            </a:r>
          </a:p>
        </p:txBody>
      </p:sp>
      <p:sp>
        <p:nvSpPr>
          <p:cNvPr id="176" name="Slide Number"/>
          <p:cNvSpPr txBox="1"/>
          <p:nvPr>
            <p:ph type="sldNum" sz="quarter" idx="4294967295"/>
          </p:nvPr>
        </p:nvSpPr>
        <p:spPr>
          <a:xfrm>
            <a:off x="12635076" y="9311678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23100" y="2565400"/>
            <a:ext cx="5397500" cy="6121400"/>
          </a:xfrm>
          <a:prstGeom prst="rect">
            <a:avLst/>
          </a:prstGeom>
        </p:spPr>
      </p:pic>
      <p:sp>
        <p:nvSpPr>
          <p:cNvPr id="179" name="Initi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</p:txBody>
      </p:sp>
      <p:sp>
        <p:nvSpPr>
          <p:cNvPr id="180" name="No meaningful difference between articl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No meaningful difference between articles</a:t>
            </a:r>
          </a:p>
          <a:p>
            <a:pPr>
              <a:buBlip>
                <a:blip r:embed="rId3"/>
              </a:buBlip>
            </a:pPr>
            <a:r>
              <a:t>Different corpus or preprocessing?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635076" y="9311678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utomatic political stance det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political stance detection </a:t>
            </a:r>
          </a:p>
        </p:txBody>
      </p:sp>
      <p:sp>
        <p:nvSpPr>
          <p:cNvPr id="184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12635076" y="9311678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86" name="Thumbs Up"/>
          <p:cNvSpPr/>
          <p:nvPr/>
        </p:nvSpPr>
        <p:spPr>
          <a:xfrm>
            <a:off x="5897828" y="4988731"/>
            <a:ext cx="1209132" cy="1325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89" name="Burscher, B., Vliegenthart, R. and Vreese, C.H.D., 2016. Frames Beyond words: applying cluster and sentiment analysis to news coverage of the nuclear power issue. Social Science Computer Review, Vol. 34(5), pp.530-545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Burscher, B., Vliegenthart, R. and Vreese, C.H.D., 2016. Frames Beyond words: applying cluster and sentiment analysis to news coverage of the nuclear power issue. Social Science Computer Review, Vol. 34(5), pp.530-545.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Hutto, C.J. &amp; Gilbert, E.E., 2014. VADER: A Parsimonious Rule-based Model for Sentiment Analysis of Social Media Text. Eighth International Conference on Weblogs and Social Media (ICWSM-14). Ann Arbor, MI, June 2014.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700"/>
              </a:lnSpc>
              <a:spcBef>
                <a:spcPts val="1200"/>
              </a:spcBef>
              <a:buSzTx/>
              <a:buNone/>
              <a:defRPr sz="16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4200"/>
              </a:lnSpc>
              <a:spcBef>
                <a:spcPts val="1200"/>
              </a:spcBef>
              <a:buSzTx/>
              <a:buNone/>
              <a:defRPr sz="2000"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FFFFFF"/>
      </a:dk1>
      <a:lt1>
        <a:srgbClr val="BC00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BC00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