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Light" charset="1" panose="00000400000000000000"/>
      <p:regular r:id="rId10"/>
    </p:embeddedFont>
    <p:embeddedFont>
      <p:font typeface="HK Grotesk Light Bold" charset="1" panose="00000500000000000000"/>
      <p:regular r:id="rId11"/>
    </p:embeddedFont>
    <p:embeddedFont>
      <p:font typeface="HK Grotesk Light Italics" charset="1" panose="00000400000000000000"/>
      <p:regular r:id="rId12"/>
    </p:embeddedFont>
    <p:embeddedFont>
      <p:font typeface="HK Grotesk Light Bold Italics" charset="1" panose="00000500000000000000"/>
      <p:regular r:id="rId13"/>
    </p:embeddedFont>
    <p:embeddedFont>
      <p:font typeface="HK Grotesk Bold" charset="1" panose="00000800000000000000"/>
      <p:regular r:id="rId14"/>
    </p:embeddedFont>
    <p:embeddedFont>
      <p:font typeface="HK Grotesk Bold Italics" charset="1" panose="00000800000000000000"/>
      <p:regular r:id="rId15"/>
    </p:embeddedFont>
    <p:embeddedFont>
      <p:font typeface="HK Grotesk Medium" charset="1" panose="00000600000000000000"/>
      <p:regular r:id="rId16"/>
    </p:embeddedFont>
    <p:embeddedFont>
      <p:font typeface="HK Grotesk Medium Bold" charset="1" panose="00000700000000000000"/>
      <p:regular r:id="rId17"/>
    </p:embeddedFont>
    <p:embeddedFont>
      <p:font typeface="HK Grotesk Medium Italics" charset="1" panose="00000600000000000000"/>
      <p:regular r:id="rId18"/>
    </p:embeddedFont>
    <p:embeddedFont>
      <p:font typeface="HK Grotesk Medium Bold Italics"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slides/slide17.xml" Type="http://schemas.openxmlformats.org/officeDocument/2006/relationships/slide"/><Relationship Id="rId37" Target="slides/slide18.xml" Type="http://schemas.openxmlformats.org/officeDocument/2006/relationships/slide"/><Relationship Id="rId38" Target="slides/slide19.xml" Type="http://schemas.openxmlformats.org/officeDocument/2006/relationships/slide"/><Relationship Id="rId39" Target="slides/slide20.xml" Type="http://schemas.openxmlformats.org/officeDocument/2006/relationships/slide"/><Relationship Id="rId4" Target="theme/theme1.xml" Type="http://schemas.openxmlformats.org/officeDocument/2006/relationships/theme"/><Relationship Id="rId40" Target="slides/slide21.xml" Type="http://schemas.openxmlformats.org/officeDocument/2006/relationships/slide"/><Relationship Id="rId41" Target="slides/slide22.xml" Type="http://schemas.openxmlformats.org/officeDocument/2006/relationships/slide"/><Relationship Id="rId42" Target="slides/slide23.xml" Type="http://schemas.openxmlformats.org/officeDocument/2006/relationships/slide"/><Relationship Id="rId43" Target="slides/slide24.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jpeg" Type="http://schemas.openxmlformats.org/officeDocument/2006/relationships/image"/><Relationship Id="rId4" Target="../media/image16.jpeg" Type="http://schemas.openxmlformats.org/officeDocument/2006/relationships/image"/><Relationship Id="rId5" Target="../media/image1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1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27">
            <a:off x="488677" y="317164"/>
            <a:ext cx="2120245" cy="2106993"/>
          </a:xfrm>
          <a:prstGeom prst="rect">
            <a:avLst/>
          </a:prstGeom>
        </p:spPr>
      </p:pic>
      <p:pic>
        <p:nvPicPr>
          <p:cNvPr name="Picture 3" id="3"/>
          <p:cNvPicPr>
            <a:picLocks noChangeAspect="true"/>
          </p:cNvPicPr>
          <p:nvPr/>
        </p:nvPicPr>
        <p:blipFill>
          <a:blip r:embed="rId2">
            <a:alphaModFix amt="41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39369">
            <a:off x="5765520" y="1048923"/>
            <a:ext cx="3028567" cy="3009638"/>
          </a:xfrm>
          <a:prstGeom prst="rect">
            <a:avLst/>
          </a:prstGeom>
        </p:spPr>
      </p:pic>
      <p:pic>
        <p:nvPicPr>
          <p:cNvPr name="Picture 4" id="4"/>
          <p:cNvPicPr>
            <a:picLocks noChangeAspect="true"/>
          </p:cNvPicPr>
          <p:nvPr/>
        </p:nvPicPr>
        <p:blipFill>
          <a:blip r:embed="rId2">
            <a:alphaModFix amt="41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37413">
            <a:off x="11049493" y="2544995"/>
            <a:ext cx="2881741" cy="2863730"/>
          </a:xfrm>
          <a:prstGeom prst="rect">
            <a:avLst/>
          </a:prstGeom>
        </p:spPr>
      </p:pic>
      <p:pic>
        <p:nvPicPr>
          <p:cNvPr name="Picture 5" id="5"/>
          <p:cNvPicPr>
            <a:picLocks noChangeAspect="true"/>
          </p:cNvPicPr>
          <p:nvPr/>
        </p:nvPicPr>
        <p:blipFill>
          <a:blip r:embed="rId2">
            <a:alphaModFix amt="41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7467">
            <a:off x="1735430" y="3373950"/>
            <a:ext cx="2604340" cy="2588062"/>
          </a:xfrm>
          <a:prstGeom prst="rect">
            <a:avLst/>
          </a:prstGeom>
        </p:spPr>
      </p:pic>
      <p:pic>
        <p:nvPicPr>
          <p:cNvPr name="Picture 6" id="6"/>
          <p:cNvPicPr>
            <a:picLocks noChangeAspect="true"/>
          </p:cNvPicPr>
          <p:nvPr/>
        </p:nvPicPr>
        <p:blipFill>
          <a:blip r:embed="rId2">
            <a:alphaModFix amt="41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72519">
            <a:off x="11599842" y="6570866"/>
            <a:ext cx="2247487" cy="2233441"/>
          </a:xfrm>
          <a:prstGeom prst="rect">
            <a:avLst/>
          </a:prstGeom>
        </p:spPr>
      </p:pic>
      <p:grpSp>
        <p:nvGrpSpPr>
          <p:cNvPr name="Group 7" id="7"/>
          <p:cNvGrpSpPr/>
          <p:nvPr/>
        </p:nvGrpSpPr>
        <p:grpSpPr>
          <a:xfrm rot="0">
            <a:off x="1602810" y="2073427"/>
            <a:ext cx="12440155" cy="4675905"/>
            <a:chOff x="0" y="0"/>
            <a:chExt cx="16586874" cy="6234540"/>
          </a:xfrm>
        </p:grpSpPr>
        <p:sp>
          <p:nvSpPr>
            <p:cNvPr name="TextBox 8" id="8"/>
            <p:cNvSpPr txBox="true"/>
            <p:nvPr/>
          </p:nvSpPr>
          <p:spPr>
            <a:xfrm rot="0">
              <a:off x="0" y="-19050"/>
              <a:ext cx="16586874" cy="4749207"/>
            </a:xfrm>
            <a:prstGeom prst="rect">
              <a:avLst/>
            </a:prstGeom>
          </p:spPr>
          <p:txBody>
            <a:bodyPr anchor="t" rtlCol="false" tIns="0" lIns="0" bIns="0" rIns="0">
              <a:spAutoFit/>
            </a:bodyPr>
            <a:lstStyle/>
            <a:p>
              <a:pPr>
                <a:lnSpc>
                  <a:spcPts val="14036"/>
                </a:lnSpc>
              </a:pPr>
              <a:r>
                <a:rPr lang="en-US" spc="-232" sz="11600">
                  <a:solidFill>
                    <a:srgbClr val="FFFFFF"/>
                  </a:solidFill>
                  <a:latin typeface="HK Grotesk Bold"/>
                </a:rPr>
                <a:t>What makes a song popular?</a:t>
              </a:r>
            </a:p>
          </p:txBody>
        </p:sp>
        <p:sp>
          <p:nvSpPr>
            <p:cNvPr name="TextBox 9" id="9"/>
            <p:cNvSpPr txBox="true"/>
            <p:nvPr/>
          </p:nvSpPr>
          <p:spPr>
            <a:xfrm rot="0">
              <a:off x="0" y="5354006"/>
              <a:ext cx="16586874" cy="880534"/>
            </a:xfrm>
            <a:prstGeom prst="rect">
              <a:avLst/>
            </a:prstGeom>
          </p:spPr>
          <p:txBody>
            <a:bodyPr anchor="t" rtlCol="false" tIns="0" lIns="0" bIns="0" rIns="0">
              <a:spAutoFit/>
            </a:bodyPr>
            <a:lstStyle/>
            <a:p>
              <a:pPr>
                <a:lnSpc>
                  <a:spcPts val="5599"/>
                </a:lnSpc>
              </a:pPr>
              <a:r>
                <a:rPr lang="en-US" spc="79" sz="3999">
                  <a:solidFill>
                    <a:srgbClr val="45AD7E"/>
                  </a:solidFill>
                  <a:latin typeface="HK Grotesk Medium"/>
                </a:rPr>
                <a:t>Kruskal Wallis Test</a:t>
              </a:r>
            </a:p>
          </p:txBody>
        </p:sp>
      </p:grpSp>
      <p:grpSp>
        <p:nvGrpSpPr>
          <p:cNvPr name="Group 10" id="10"/>
          <p:cNvGrpSpPr/>
          <p:nvPr/>
        </p:nvGrpSpPr>
        <p:grpSpPr>
          <a:xfrm rot="0">
            <a:off x="-155650" y="6775280"/>
            <a:ext cx="3516921" cy="3511294"/>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01623D"/>
            </a:solidFill>
          </p:spPr>
        </p:sp>
      </p:grpSp>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661862" y="6783973"/>
            <a:ext cx="3622462" cy="3968833"/>
          </a:xfrm>
          <a:prstGeom prst="rect">
            <a:avLst/>
          </a:prstGeom>
        </p:spPr>
      </p:pic>
      <p:grpSp>
        <p:nvGrpSpPr>
          <p:cNvPr name="Group 13" id="13"/>
          <p:cNvGrpSpPr/>
          <p:nvPr/>
        </p:nvGrpSpPr>
        <p:grpSpPr>
          <a:xfrm rot="-10800000">
            <a:off x="14771079" y="1336"/>
            <a:ext cx="3516921" cy="3511294"/>
            <a:chOff x="0" y="0"/>
            <a:chExt cx="6350000" cy="6339840"/>
          </a:xfrm>
        </p:grpSpPr>
        <p:sp>
          <p:nvSpPr>
            <p:cNvPr name="Freeform 14" id="14"/>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01623D"/>
            </a:solidFill>
          </p:spPr>
        </p:sp>
      </p:grpSp>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3848025" y="-464897"/>
            <a:ext cx="3622462" cy="3968833"/>
          </a:xfrm>
          <a:prstGeom prst="rect">
            <a:avLst/>
          </a:prstGeom>
        </p:spPr>
      </p:pic>
      <p:sp>
        <p:nvSpPr>
          <p:cNvPr name="TextBox 16" id="16"/>
          <p:cNvSpPr txBox="true"/>
          <p:nvPr/>
        </p:nvSpPr>
        <p:spPr>
          <a:xfrm rot="0">
            <a:off x="10372526" y="6387774"/>
            <a:ext cx="6886774" cy="2380615"/>
          </a:xfrm>
          <a:prstGeom prst="rect">
            <a:avLst/>
          </a:prstGeom>
        </p:spPr>
        <p:txBody>
          <a:bodyPr anchor="t" rtlCol="false" tIns="0" lIns="0" bIns="0" rIns="0">
            <a:spAutoFit/>
          </a:bodyPr>
          <a:lstStyle/>
          <a:p>
            <a:pPr algn="r">
              <a:lnSpc>
                <a:spcPts val="4759"/>
              </a:lnSpc>
            </a:pPr>
            <a:r>
              <a:rPr lang="en-US" sz="3399">
                <a:solidFill>
                  <a:srgbClr val="FFFFFF"/>
                </a:solidFill>
                <a:latin typeface="HK Grotesk Light"/>
              </a:rPr>
              <a:t>Presented by:  Aashna Gandhi (S052)</a:t>
            </a:r>
          </a:p>
          <a:p>
            <a:pPr algn="r">
              <a:lnSpc>
                <a:spcPts val="4759"/>
              </a:lnSpc>
            </a:pPr>
            <a:r>
              <a:rPr lang="en-US" sz="3399">
                <a:solidFill>
                  <a:srgbClr val="FFFFFF"/>
                </a:solidFill>
                <a:latin typeface="HK Grotesk Light"/>
              </a:rPr>
              <a:t>Kinjal Joshi (S057)</a:t>
            </a:r>
          </a:p>
          <a:p>
            <a:pPr algn="r">
              <a:lnSpc>
                <a:spcPts val="4759"/>
              </a:lnSpc>
            </a:pPr>
            <a:r>
              <a:rPr lang="en-US" sz="3399">
                <a:solidFill>
                  <a:srgbClr val="FFFFFF"/>
                </a:solidFill>
                <a:latin typeface="HK Grotesk Light"/>
              </a:rPr>
              <a:t>Keisha Sahni (S060)</a:t>
            </a:r>
          </a:p>
          <a:p>
            <a:pPr algn="r">
              <a:lnSpc>
                <a:spcPts val="4759"/>
              </a:lnSpc>
            </a:pPr>
            <a:r>
              <a:rPr lang="en-US" sz="3399">
                <a:solidFill>
                  <a:srgbClr val="FFFFFF"/>
                </a:solidFill>
                <a:latin typeface="HK Grotesk Light"/>
              </a:rPr>
              <a:t>Krisha Desai (S061)</a:t>
            </a:r>
          </a:p>
        </p:txBody>
      </p:sp>
      <p:sp>
        <p:nvSpPr>
          <p:cNvPr name="TextBox 17" id="17"/>
          <p:cNvSpPr txBox="true"/>
          <p:nvPr/>
        </p:nvSpPr>
        <p:spPr>
          <a:xfrm rot="0">
            <a:off x="10073878" y="8934767"/>
            <a:ext cx="7185422" cy="580390"/>
          </a:xfrm>
          <a:prstGeom prst="rect">
            <a:avLst/>
          </a:prstGeom>
        </p:spPr>
        <p:txBody>
          <a:bodyPr anchor="t" rtlCol="false" tIns="0" lIns="0" bIns="0" rIns="0">
            <a:spAutoFit/>
          </a:bodyPr>
          <a:lstStyle/>
          <a:p>
            <a:pPr algn="r">
              <a:lnSpc>
                <a:spcPts val="4759"/>
              </a:lnSpc>
            </a:pPr>
            <a:r>
              <a:rPr lang="en-US" sz="3399">
                <a:solidFill>
                  <a:srgbClr val="FFFFFF"/>
                </a:solidFill>
                <a:latin typeface="HK Grotesk Light"/>
              </a:rPr>
              <a:t>Mentored by: Dr. Hemant Kulkarni</a:t>
            </a:r>
          </a:p>
        </p:txBody>
      </p:sp>
      <p:pic>
        <p:nvPicPr>
          <p:cNvPr name="Picture 18" id="18"/>
          <p:cNvPicPr>
            <a:picLocks noChangeAspect="true"/>
          </p:cNvPicPr>
          <p:nvPr/>
        </p:nvPicPr>
        <p:blipFill>
          <a:blip r:embed="rId2">
            <a:alphaModFix amt="41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37413">
            <a:off x="7885441" y="5097490"/>
            <a:ext cx="2250591" cy="2236525"/>
          </a:xfrm>
          <a:prstGeom prst="rect">
            <a:avLst/>
          </a:prstGeom>
        </p:spPr>
      </p:pic>
      <p:pic>
        <p:nvPicPr>
          <p:cNvPr name="Picture 19" id="19"/>
          <p:cNvPicPr>
            <a:picLocks noChangeAspect="true"/>
          </p:cNvPicPr>
          <p:nvPr/>
        </p:nvPicPr>
        <p:blipFill>
          <a:blip r:embed="rId2">
            <a:alphaModFix amt="41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27">
            <a:off x="11312870" y="256972"/>
            <a:ext cx="1553164" cy="1543456"/>
          </a:xfrm>
          <a:prstGeom prst="rect">
            <a:avLst/>
          </a:prstGeom>
        </p:spPr>
      </p:pic>
      <p:pic>
        <p:nvPicPr>
          <p:cNvPr name="Picture 20" id="20"/>
          <p:cNvPicPr>
            <a:picLocks noChangeAspect="true"/>
          </p:cNvPicPr>
          <p:nvPr/>
        </p:nvPicPr>
        <p:blipFill>
          <a:blip r:embed="rId2">
            <a:alphaModFix amt="41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86910">
            <a:off x="15418332" y="3753801"/>
            <a:ext cx="1839860" cy="1828361"/>
          </a:xfrm>
          <a:prstGeom prst="rect">
            <a:avLst/>
          </a:prstGeom>
        </p:spPr>
      </p:pic>
      <p:pic>
        <p:nvPicPr>
          <p:cNvPr name="Picture 21" id="21"/>
          <p:cNvPicPr>
            <a:picLocks noChangeAspect="true"/>
          </p:cNvPicPr>
          <p:nvPr/>
        </p:nvPicPr>
        <p:blipFill>
          <a:blip r:embed="rId2">
            <a:alphaModFix amt="41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72519">
            <a:off x="4390779" y="6794306"/>
            <a:ext cx="2812900" cy="2795319"/>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698418" y="6576876"/>
            <a:ext cx="16884862" cy="0"/>
          </a:xfrm>
          <a:prstGeom prst="line">
            <a:avLst/>
          </a:prstGeom>
          <a:ln cap="rnd" w="47625">
            <a:solidFill>
              <a:srgbClr val="FFFFFF"/>
            </a:solidFill>
            <a:prstDash val="solid"/>
            <a:headEnd type="none" len="sm" w="sm"/>
            <a:tailEnd type="none" len="sm" w="sm"/>
          </a:ln>
        </p:spPr>
      </p:sp>
      <p:sp>
        <p:nvSpPr>
          <p:cNvPr name="AutoShape 3" id="3"/>
          <p:cNvSpPr/>
          <p:nvPr/>
        </p:nvSpPr>
        <p:spPr>
          <a:xfrm rot="-5400000">
            <a:off x="381712" y="6845957"/>
            <a:ext cx="585788" cy="0"/>
          </a:xfrm>
          <a:prstGeom prst="line">
            <a:avLst/>
          </a:prstGeom>
          <a:ln cap="rnd" w="47625">
            <a:solidFill>
              <a:srgbClr val="FFFFFF"/>
            </a:solidFill>
            <a:prstDash val="solid"/>
            <a:headEnd type="none" len="sm" w="sm"/>
            <a:tailEnd type="none" len="sm" w="sm"/>
          </a:ln>
        </p:spPr>
      </p:sp>
      <p:sp>
        <p:nvSpPr>
          <p:cNvPr name="TextBox 4" id="4"/>
          <p:cNvSpPr txBox="true"/>
          <p:nvPr/>
        </p:nvSpPr>
        <p:spPr>
          <a:xfrm rot="0">
            <a:off x="1044260" y="5443122"/>
            <a:ext cx="2558585" cy="448233"/>
          </a:xfrm>
          <a:prstGeom prst="rect">
            <a:avLst/>
          </a:prstGeom>
        </p:spPr>
        <p:txBody>
          <a:bodyPr anchor="t" rtlCol="false" tIns="0" lIns="0" bIns="0" rIns="0">
            <a:spAutoFit/>
          </a:bodyPr>
          <a:lstStyle/>
          <a:p>
            <a:pPr algn="ctr">
              <a:lnSpc>
                <a:spcPts val="3644"/>
              </a:lnSpc>
            </a:pPr>
            <a:r>
              <a:rPr lang="en-US" sz="2603">
                <a:solidFill>
                  <a:srgbClr val="FFFFFF"/>
                </a:solidFill>
                <a:latin typeface="HK Grotesk Light"/>
              </a:rPr>
              <a:t>Data collection</a:t>
            </a:r>
          </a:p>
        </p:txBody>
      </p:sp>
      <p:sp>
        <p:nvSpPr>
          <p:cNvPr name="AutoShape 5" id="5"/>
          <p:cNvSpPr/>
          <p:nvPr/>
        </p:nvSpPr>
        <p:spPr>
          <a:xfrm rot="-5400000">
            <a:off x="2006847" y="6307795"/>
            <a:ext cx="585788" cy="0"/>
          </a:xfrm>
          <a:prstGeom prst="line">
            <a:avLst/>
          </a:prstGeom>
          <a:ln cap="rnd" w="47625">
            <a:solidFill>
              <a:srgbClr val="FFFFFF"/>
            </a:solidFill>
            <a:prstDash val="solid"/>
            <a:headEnd type="none" len="sm" w="sm"/>
            <a:tailEnd type="none" len="sm" w="sm"/>
          </a:ln>
        </p:spPr>
      </p:sp>
      <p:sp>
        <p:nvSpPr>
          <p:cNvPr name="TextBox 6" id="6"/>
          <p:cNvSpPr txBox="true"/>
          <p:nvPr/>
        </p:nvSpPr>
        <p:spPr>
          <a:xfrm rot="0">
            <a:off x="2710642" y="7236203"/>
            <a:ext cx="2661457" cy="448233"/>
          </a:xfrm>
          <a:prstGeom prst="rect">
            <a:avLst/>
          </a:prstGeom>
        </p:spPr>
        <p:txBody>
          <a:bodyPr anchor="t" rtlCol="false" tIns="0" lIns="0" bIns="0" rIns="0">
            <a:spAutoFit/>
          </a:bodyPr>
          <a:lstStyle/>
          <a:p>
            <a:pPr algn="ctr">
              <a:lnSpc>
                <a:spcPts val="3644"/>
              </a:lnSpc>
            </a:pPr>
            <a:r>
              <a:rPr lang="en-US" spc="-65" sz="2603">
                <a:solidFill>
                  <a:srgbClr val="FFFFFF"/>
                </a:solidFill>
                <a:latin typeface="HK Grotesk Light"/>
              </a:rPr>
              <a:t>Data Wrangling</a:t>
            </a:r>
          </a:p>
        </p:txBody>
      </p:sp>
      <p:sp>
        <p:nvSpPr>
          <p:cNvPr name="TextBox 7" id="7"/>
          <p:cNvSpPr txBox="true"/>
          <p:nvPr/>
        </p:nvSpPr>
        <p:spPr>
          <a:xfrm rot="0">
            <a:off x="3845546" y="5443122"/>
            <a:ext cx="3229859" cy="448233"/>
          </a:xfrm>
          <a:prstGeom prst="rect">
            <a:avLst/>
          </a:prstGeom>
        </p:spPr>
        <p:txBody>
          <a:bodyPr anchor="t" rtlCol="false" tIns="0" lIns="0" bIns="0" rIns="0">
            <a:spAutoFit/>
          </a:bodyPr>
          <a:lstStyle/>
          <a:p>
            <a:pPr algn="ctr">
              <a:lnSpc>
                <a:spcPts val="3644"/>
              </a:lnSpc>
            </a:pPr>
            <a:r>
              <a:rPr lang="en-US" spc="-65" sz="2603">
                <a:solidFill>
                  <a:srgbClr val="FFFFFF"/>
                </a:solidFill>
                <a:latin typeface="HK Grotesk Light"/>
              </a:rPr>
              <a:t>Preparing the dataset</a:t>
            </a:r>
          </a:p>
        </p:txBody>
      </p:sp>
      <p:sp>
        <p:nvSpPr>
          <p:cNvPr name="AutoShape 8" id="8"/>
          <p:cNvSpPr/>
          <p:nvPr/>
        </p:nvSpPr>
        <p:spPr>
          <a:xfrm rot="-5400000">
            <a:off x="3464307" y="6894773"/>
            <a:ext cx="635794" cy="0"/>
          </a:xfrm>
          <a:prstGeom prst="line">
            <a:avLst/>
          </a:prstGeom>
          <a:ln cap="rnd" w="47625">
            <a:solidFill>
              <a:srgbClr val="FFFFFF"/>
            </a:solidFill>
            <a:prstDash val="solid"/>
            <a:headEnd type="none" len="sm" w="sm"/>
            <a:tailEnd type="none" len="sm" w="sm"/>
          </a:ln>
        </p:spPr>
      </p:sp>
      <p:sp>
        <p:nvSpPr>
          <p:cNvPr name="TextBox 9" id="9"/>
          <p:cNvSpPr txBox="true"/>
          <p:nvPr/>
        </p:nvSpPr>
        <p:spPr>
          <a:xfrm rot="0">
            <a:off x="9882031" y="7236203"/>
            <a:ext cx="2780519" cy="1362633"/>
          </a:xfrm>
          <a:prstGeom prst="rect">
            <a:avLst/>
          </a:prstGeom>
        </p:spPr>
        <p:txBody>
          <a:bodyPr anchor="t" rtlCol="false" tIns="0" lIns="0" bIns="0" rIns="0">
            <a:spAutoFit/>
          </a:bodyPr>
          <a:lstStyle/>
          <a:p>
            <a:pPr algn="ctr">
              <a:lnSpc>
                <a:spcPts val="3644"/>
              </a:lnSpc>
            </a:pPr>
            <a:r>
              <a:rPr lang="en-US" spc="-65" sz="2603">
                <a:solidFill>
                  <a:srgbClr val="FFFFFF"/>
                </a:solidFill>
                <a:latin typeface="HK Grotesk Light"/>
              </a:rPr>
              <a:t>Correlation Coefficient tests and heat map</a:t>
            </a:r>
          </a:p>
        </p:txBody>
      </p:sp>
      <p:sp>
        <p:nvSpPr>
          <p:cNvPr name="TextBox 10" id="10"/>
          <p:cNvSpPr txBox="true"/>
          <p:nvPr/>
        </p:nvSpPr>
        <p:spPr>
          <a:xfrm rot="0">
            <a:off x="7893038" y="5476181"/>
            <a:ext cx="2780519" cy="448233"/>
          </a:xfrm>
          <a:prstGeom prst="rect">
            <a:avLst/>
          </a:prstGeom>
        </p:spPr>
        <p:txBody>
          <a:bodyPr anchor="t" rtlCol="false" tIns="0" lIns="0" bIns="0" rIns="0">
            <a:spAutoFit/>
          </a:bodyPr>
          <a:lstStyle/>
          <a:p>
            <a:pPr algn="ctr">
              <a:lnSpc>
                <a:spcPts val="3644"/>
              </a:lnSpc>
            </a:pPr>
            <a:r>
              <a:rPr lang="en-US" spc="-65" sz="2603">
                <a:solidFill>
                  <a:srgbClr val="FFFFFF"/>
                </a:solidFill>
                <a:latin typeface="HK Grotesk Light"/>
              </a:rPr>
              <a:t>Shapiro Wilk test</a:t>
            </a:r>
          </a:p>
        </p:txBody>
      </p:sp>
      <p:sp>
        <p:nvSpPr>
          <p:cNvPr name="TextBox 11" id="11"/>
          <p:cNvSpPr txBox="true"/>
          <p:nvPr/>
        </p:nvSpPr>
        <p:spPr>
          <a:xfrm rot="0">
            <a:off x="14221123" y="7236203"/>
            <a:ext cx="2780519" cy="905433"/>
          </a:xfrm>
          <a:prstGeom prst="rect">
            <a:avLst/>
          </a:prstGeom>
        </p:spPr>
        <p:txBody>
          <a:bodyPr anchor="t" rtlCol="false" tIns="0" lIns="0" bIns="0" rIns="0">
            <a:spAutoFit/>
          </a:bodyPr>
          <a:lstStyle/>
          <a:p>
            <a:pPr algn="ctr">
              <a:lnSpc>
                <a:spcPts val="3644"/>
              </a:lnSpc>
            </a:pPr>
            <a:r>
              <a:rPr lang="en-US" spc="-65" sz="2603">
                <a:solidFill>
                  <a:srgbClr val="FFFFFF"/>
                </a:solidFill>
                <a:latin typeface="HK Grotesk Light"/>
              </a:rPr>
              <a:t> Interpretation of data</a:t>
            </a:r>
          </a:p>
        </p:txBody>
      </p:sp>
      <p:sp>
        <p:nvSpPr>
          <p:cNvPr name="TextBox 12" id="12"/>
          <p:cNvSpPr txBox="true"/>
          <p:nvPr/>
        </p:nvSpPr>
        <p:spPr>
          <a:xfrm rot="0">
            <a:off x="12071541" y="4433609"/>
            <a:ext cx="3089134" cy="1362633"/>
          </a:xfrm>
          <a:prstGeom prst="rect">
            <a:avLst/>
          </a:prstGeom>
        </p:spPr>
        <p:txBody>
          <a:bodyPr anchor="t" rtlCol="false" tIns="0" lIns="0" bIns="0" rIns="0">
            <a:spAutoFit/>
          </a:bodyPr>
          <a:lstStyle/>
          <a:p>
            <a:pPr algn="ctr">
              <a:lnSpc>
                <a:spcPts val="3644"/>
              </a:lnSpc>
            </a:pPr>
            <a:r>
              <a:rPr lang="en-US" spc="-65" sz="2603">
                <a:solidFill>
                  <a:srgbClr val="FFFFFF"/>
                </a:solidFill>
                <a:latin typeface="HK Grotesk Light"/>
              </a:rPr>
              <a:t>Kruskal Wallis</a:t>
            </a:r>
          </a:p>
          <a:p>
            <a:pPr algn="ctr">
              <a:lnSpc>
                <a:spcPts val="3644"/>
              </a:lnSpc>
            </a:pPr>
            <a:r>
              <a:rPr lang="en-US" spc="-65" sz="2603">
                <a:solidFill>
                  <a:srgbClr val="FFFFFF"/>
                </a:solidFill>
                <a:latin typeface="HK Grotesk Light"/>
              </a:rPr>
              <a:t>test and Wilcoxon Sum Rank Test</a:t>
            </a:r>
          </a:p>
        </p:txBody>
      </p:sp>
      <p:sp>
        <p:nvSpPr>
          <p:cNvPr name="TextBox 13" id="13"/>
          <p:cNvSpPr txBox="true"/>
          <p:nvPr/>
        </p:nvSpPr>
        <p:spPr>
          <a:xfrm rot="0">
            <a:off x="5732771" y="7236203"/>
            <a:ext cx="2780519" cy="905433"/>
          </a:xfrm>
          <a:prstGeom prst="rect">
            <a:avLst/>
          </a:prstGeom>
        </p:spPr>
        <p:txBody>
          <a:bodyPr anchor="t" rtlCol="false" tIns="0" lIns="0" bIns="0" rIns="0">
            <a:spAutoFit/>
          </a:bodyPr>
          <a:lstStyle/>
          <a:p>
            <a:pPr algn="ctr">
              <a:lnSpc>
                <a:spcPts val="3644"/>
              </a:lnSpc>
            </a:pPr>
            <a:r>
              <a:rPr lang="en-US" spc="-65" sz="2603">
                <a:solidFill>
                  <a:srgbClr val="FFFFFF"/>
                </a:solidFill>
                <a:latin typeface="HK Grotesk Light"/>
              </a:rPr>
              <a:t>Normality test using QQ plot</a:t>
            </a:r>
          </a:p>
        </p:txBody>
      </p:sp>
      <p:sp>
        <p:nvSpPr>
          <p:cNvPr name="AutoShape 14" id="14"/>
          <p:cNvSpPr/>
          <p:nvPr/>
        </p:nvSpPr>
        <p:spPr>
          <a:xfrm rot="-5400000">
            <a:off x="8966591" y="6307795"/>
            <a:ext cx="585788" cy="0"/>
          </a:xfrm>
          <a:prstGeom prst="line">
            <a:avLst/>
          </a:prstGeom>
          <a:ln cap="rnd" w="47625">
            <a:solidFill>
              <a:srgbClr val="FFFFFF"/>
            </a:solidFill>
            <a:prstDash val="solid"/>
            <a:headEnd type="none" len="sm" w="sm"/>
            <a:tailEnd type="none" len="sm" w="sm"/>
          </a:ln>
        </p:spPr>
      </p:sp>
      <p:sp>
        <p:nvSpPr>
          <p:cNvPr name="AutoShape 15" id="15"/>
          <p:cNvSpPr/>
          <p:nvPr/>
        </p:nvSpPr>
        <p:spPr>
          <a:xfrm rot="-5400000">
            <a:off x="5103017" y="6283982"/>
            <a:ext cx="585788" cy="0"/>
          </a:xfrm>
          <a:prstGeom prst="line">
            <a:avLst/>
          </a:prstGeom>
          <a:ln cap="rnd" w="47625">
            <a:solidFill>
              <a:srgbClr val="FFFFFF"/>
            </a:solidFill>
            <a:prstDash val="solid"/>
            <a:headEnd type="none" len="sm" w="sm"/>
            <a:tailEnd type="none" len="sm" w="sm"/>
          </a:ln>
        </p:spPr>
      </p:sp>
      <p:sp>
        <p:nvSpPr>
          <p:cNvPr name="AutoShape 16" id="16"/>
          <p:cNvSpPr/>
          <p:nvPr/>
        </p:nvSpPr>
        <p:spPr>
          <a:xfrm rot="-5400000">
            <a:off x="13299401" y="6283982"/>
            <a:ext cx="585788" cy="0"/>
          </a:xfrm>
          <a:prstGeom prst="line">
            <a:avLst/>
          </a:prstGeom>
          <a:ln cap="rnd" w="47625">
            <a:solidFill>
              <a:srgbClr val="FFFFFF"/>
            </a:solidFill>
            <a:prstDash val="solid"/>
            <a:headEnd type="none" len="sm" w="sm"/>
            <a:tailEnd type="none" len="sm" w="sm"/>
          </a:ln>
        </p:spPr>
      </p:sp>
      <p:sp>
        <p:nvSpPr>
          <p:cNvPr name="AutoShape 17" id="17"/>
          <p:cNvSpPr/>
          <p:nvPr/>
        </p:nvSpPr>
        <p:spPr>
          <a:xfrm rot="-5400000">
            <a:off x="6806324" y="6845957"/>
            <a:ext cx="585788" cy="0"/>
          </a:xfrm>
          <a:prstGeom prst="line">
            <a:avLst/>
          </a:prstGeom>
          <a:ln cap="rnd" w="47625">
            <a:solidFill>
              <a:srgbClr val="FFFFFF"/>
            </a:solidFill>
            <a:prstDash val="solid"/>
            <a:headEnd type="none" len="sm" w="sm"/>
            <a:tailEnd type="none" len="sm" w="sm"/>
          </a:ln>
        </p:spPr>
      </p:sp>
      <p:sp>
        <p:nvSpPr>
          <p:cNvPr name="AutoShape 18" id="18"/>
          <p:cNvSpPr/>
          <p:nvPr/>
        </p:nvSpPr>
        <p:spPr>
          <a:xfrm rot="-5400000">
            <a:off x="15294676" y="6869770"/>
            <a:ext cx="585788" cy="0"/>
          </a:xfrm>
          <a:prstGeom prst="line">
            <a:avLst/>
          </a:prstGeom>
          <a:ln cap="rnd" w="47625">
            <a:solidFill>
              <a:srgbClr val="FFFFFF"/>
            </a:solidFill>
            <a:prstDash val="solid"/>
            <a:headEnd type="none" len="sm" w="sm"/>
            <a:tailEnd type="none" len="sm" w="sm"/>
          </a:ln>
        </p:spPr>
      </p:sp>
      <p:sp>
        <p:nvSpPr>
          <p:cNvPr name="AutoShape 19" id="19"/>
          <p:cNvSpPr/>
          <p:nvPr/>
        </p:nvSpPr>
        <p:spPr>
          <a:xfrm rot="-5400000">
            <a:off x="17339417" y="6356826"/>
            <a:ext cx="487725" cy="0"/>
          </a:xfrm>
          <a:prstGeom prst="line">
            <a:avLst/>
          </a:prstGeom>
          <a:ln cap="rnd" w="47625">
            <a:solidFill>
              <a:srgbClr val="FFFFFF"/>
            </a:solidFill>
            <a:prstDash val="solid"/>
            <a:headEnd type="none" len="sm" w="sm"/>
            <a:tailEnd type="none" len="sm" w="sm"/>
          </a:ln>
        </p:spPr>
      </p:sp>
      <p:sp>
        <p:nvSpPr>
          <p:cNvPr name="TextBox 20" id="20"/>
          <p:cNvSpPr txBox="true"/>
          <p:nvPr/>
        </p:nvSpPr>
        <p:spPr>
          <a:xfrm rot="0">
            <a:off x="15611382" y="4676081"/>
            <a:ext cx="2676618" cy="1362633"/>
          </a:xfrm>
          <a:prstGeom prst="rect">
            <a:avLst/>
          </a:prstGeom>
        </p:spPr>
        <p:txBody>
          <a:bodyPr anchor="t" rtlCol="false" tIns="0" lIns="0" bIns="0" rIns="0">
            <a:spAutoFit/>
          </a:bodyPr>
          <a:lstStyle/>
          <a:p>
            <a:pPr algn="ctr">
              <a:lnSpc>
                <a:spcPts val="3644"/>
              </a:lnSpc>
            </a:pPr>
            <a:r>
              <a:rPr lang="en-US" spc="-65" sz="2603">
                <a:solidFill>
                  <a:srgbClr val="FFFFFF"/>
                </a:solidFill>
                <a:latin typeface="HK Grotesk Light"/>
              </a:rPr>
              <a:t>Deriving conclusions from the analysis</a:t>
            </a:r>
          </a:p>
        </p:txBody>
      </p:sp>
      <p:sp>
        <p:nvSpPr>
          <p:cNvPr name="AutoShape 21" id="21"/>
          <p:cNvSpPr/>
          <p:nvPr/>
        </p:nvSpPr>
        <p:spPr>
          <a:xfrm rot="-5400000">
            <a:off x="10955584" y="6845957"/>
            <a:ext cx="585788" cy="0"/>
          </a:xfrm>
          <a:prstGeom prst="line">
            <a:avLst/>
          </a:prstGeom>
          <a:ln cap="rnd" w="47625">
            <a:solidFill>
              <a:srgbClr val="FFFFFF"/>
            </a:solidFill>
            <a:prstDash val="solid"/>
            <a:headEnd type="none" len="sm" w="sm"/>
            <a:tailEnd type="none" len="sm" w="sm"/>
          </a:ln>
        </p:spPr>
      </p:sp>
      <p:sp>
        <p:nvSpPr>
          <p:cNvPr name="TextBox 22" id="22"/>
          <p:cNvSpPr txBox="true"/>
          <p:nvPr/>
        </p:nvSpPr>
        <p:spPr>
          <a:xfrm rot="0">
            <a:off x="-198408" y="7236203"/>
            <a:ext cx="2661457" cy="905433"/>
          </a:xfrm>
          <a:prstGeom prst="rect">
            <a:avLst/>
          </a:prstGeom>
        </p:spPr>
        <p:txBody>
          <a:bodyPr anchor="t" rtlCol="false" tIns="0" lIns="0" bIns="0" rIns="0">
            <a:spAutoFit/>
          </a:bodyPr>
          <a:lstStyle/>
          <a:p>
            <a:pPr algn="ctr">
              <a:lnSpc>
                <a:spcPts val="3644"/>
              </a:lnSpc>
            </a:pPr>
            <a:r>
              <a:rPr lang="en-US" spc="-65" sz="2603">
                <a:solidFill>
                  <a:srgbClr val="FFFFFF"/>
                </a:solidFill>
                <a:latin typeface="HK Grotesk Light"/>
              </a:rPr>
              <a:t>Setting the objective</a:t>
            </a:r>
          </a:p>
        </p:txBody>
      </p:sp>
      <p:sp>
        <p:nvSpPr>
          <p:cNvPr name="AutoShape 23" id="23"/>
          <p:cNvSpPr/>
          <p:nvPr/>
        </p:nvSpPr>
        <p:spPr>
          <a:xfrm rot="5400000">
            <a:off x="7522252" y="-7522252"/>
            <a:ext cx="3243497" cy="18288000"/>
          </a:xfrm>
          <a:prstGeom prst="rect">
            <a:avLst/>
          </a:prstGeom>
          <a:solidFill>
            <a:srgbClr val="01623D"/>
          </a:solidFill>
        </p:spPr>
      </p:sp>
      <p:sp>
        <p:nvSpPr>
          <p:cNvPr name="TextBox 24" id="24"/>
          <p:cNvSpPr txBox="true"/>
          <p:nvPr/>
        </p:nvSpPr>
        <p:spPr>
          <a:xfrm rot="0">
            <a:off x="3231085" y="991193"/>
            <a:ext cx="11819527" cy="1337310"/>
          </a:xfrm>
          <a:prstGeom prst="rect">
            <a:avLst/>
          </a:prstGeom>
        </p:spPr>
        <p:txBody>
          <a:bodyPr anchor="t" rtlCol="false" tIns="0" lIns="0" bIns="0" rIns="0">
            <a:spAutoFit/>
          </a:bodyPr>
          <a:lstStyle/>
          <a:p>
            <a:pPr algn="ctr">
              <a:lnSpc>
                <a:spcPts val="10230"/>
              </a:lnSpc>
            </a:pPr>
            <a:r>
              <a:rPr lang="en-US" sz="9300">
                <a:solidFill>
                  <a:srgbClr val="FFFFFF"/>
                </a:solidFill>
                <a:latin typeface="HK Grotesk Bold"/>
              </a:rPr>
              <a:t>Project Timeline</a:t>
            </a:r>
          </a:p>
        </p:txBody>
      </p:sp>
      <p:sp>
        <p:nvSpPr>
          <p:cNvPr name="AutoShape 25" id="25"/>
          <p:cNvSpPr/>
          <p:nvPr/>
        </p:nvSpPr>
        <p:spPr>
          <a:xfrm rot="0">
            <a:off x="-100881" y="3243497"/>
            <a:ext cx="18495105" cy="0"/>
          </a:xfrm>
          <a:prstGeom prst="line">
            <a:avLst/>
          </a:prstGeom>
          <a:ln cap="flat" w="47625">
            <a:solidFill>
              <a:srgbClr val="FFFFFF"/>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7982272" cy="10287000"/>
          </a:xfrm>
          <a:prstGeom prst="rect">
            <a:avLst/>
          </a:prstGeom>
          <a:solidFill>
            <a:srgbClr val="01623D"/>
          </a:solidFill>
        </p:spPr>
      </p:sp>
      <p:sp>
        <p:nvSpPr>
          <p:cNvPr name="AutoShape 3" id="3"/>
          <p:cNvSpPr/>
          <p:nvPr/>
        </p:nvSpPr>
        <p:spPr>
          <a:xfrm rot="0">
            <a:off x="878858" y="11748543"/>
            <a:ext cx="1495912" cy="1345161"/>
          </a:xfrm>
          <a:prstGeom prst="rect">
            <a:avLst/>
          </a:prstGeom>
          <a:solidFill>
            <a:srgbClr val="000000"/>
          </a:solidFill>
        </p:spPr>
      </p:sp>
      <p:sp>
        <p:nvSpPr>
          <p:cNvPr name="AutoShape 4" id="4"/>
          <p:cNvSpPr/>
          <p:nvPr/>
        </p:nvSpPr>
        <p:spPr>
          <a:xfrm rot="0">
            <a:off x="882490" y="13799825"/>
            <a:ext cx="1495912" cy="1416082"/>
          </a:xfrm>
          <a:prstGeom prst="rect">
            <a:avLst/>
          </a:prstGeom>
          <a:solidFill>
            <a:srgbClr val="000000"/>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5227" y="13763541"/>
            <a:ext cx="1488649" cy="1488649"/>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82490" y="11676799"/>
            <a:ext cx="1488649" cy="1488649"/>
          </a:xfrm>
          <a:prstGeom prst="rect">
            <a:avLst/>
          </a:prstGeom>
        </p:spPr>
      </p:pic>
      <p:sp>
        <p:nvSpPr>
          <p:cNvPr name="TextBox 7" id="7"/>
          <p:cNvSpPr txBox="true"/>
          <p:nvPr/>
        </p:nvSpPr>
        <p:spPr>
          <a:xfrm rot="0">
            <a:off x="499102" y="4512945"/>
            <a:ext cx="6984069" cy="1337310"/>
          </a:xfrm>
          <a:prstGeom prst="rect">
            <a:avLst/>
          </a:prstGeom>
        </p:spPr>
        <p:txBody>
          <a:bodyPr anchor="t" rtlCol="false" tIns="0" lIns="0" bIns="0" rIns="0">
            <a:spAutoFit/>
          </a:bodyPr>
          <a:lstStyle/>
          <a:p>
            <a:pPr algn="ctr">
              <a:lnSpc>
                <a:spcPts val="10230"/>
              </a:lnSpc>
            </a:pPr>
            <a:r>
              <a:rPr lang="en-US" sz="9300">
                <a:solidFill>
                  <a:srgbClr val="FFFFFF"/>
                </a:solidFill>
                <a:latin typeface="Arimo"/>
              </a:rPr>
              <a:t>Methodology</a:t>
            </a:r>
          </a:p>
        </p:txBody>
      </p:sp>
      <p:sp>
        <p:nvSpPr>
          <p:cNvPr name="TextBox 8" id="8"/>
          <p:cNvSpPr txBox="true"/>
          <p:nvPr/>
        </p:nvSpPr>
        <p:spPr>
          <a:xfrm rot="0">
            <a:off x="9144000" y="1117900"/>
            <a:ext cx="7746938" cy="7984524"/>
          </a:xfrm>
          <a:prstGeom prst="rect">
            <a:avLst/>
          </a:prstGeom>
        </p:spPr>
        <p:txBody>
          <a:bodyPr anchor="t" rtlCol="false" tIns="0" lIns="0" bIns="0" rIns="0">
            <a:spAutoFit/>
          </a:bodyPr>
          <a:lstStyle/>
          <a:p>
            <a:pPr marL="753398" indent="-376699" lvl="1">
              <a:lnSpc>
                <a:spcPts val="4885"/>
              </a:lnSpc>
              <a:buFont typeface="Arial"/>
              <a:buChar char="•"/>
            </a:pPr>
            <a:r>
              <a:rPr lang="en-US" u="sng" sz="3489">
                <a:solidFill>
                  <a:srgbClr val="FFFFFF"/>
                </a:solidFill>
                <a:latin typeface="HK Grotesk Light"/>
              </a:rPr>
              <a:t>Data collection</a:t>
            </a:r>
            <a:r>
              <a:rPr lang="en-US" sz="3489">
                <a:solidFill>
                  <a:srgbClr val="FFFFFF"/>
                </a:solidFill>
                <a:latin typeface="HK Grotesk Light"/>
              </a:rPr>
              <a:t>: The data for our project was collected from the billboard yearly top 100 charts and the Spotify API.</a:t>
            </a:r>
          </a:p>
          <a:p>
            <a:pPr>
              <a:lnSpc>
                <a:spcPts val="4885"/>
              </a:lnSpc>
            </a:pPr>
          </a:p>
          <a:p>
            <a:pPr marL="753398" indent="-376699" lvl="1">
              <a:lnSpc>
                <a:spcPts val="4885"/>
              </a:lnSpc>
              <a:buFont typeface="Arial"/>
              <a:buChar char="•"/>
            </a:pPr>
            <a:r>
              <a:rPr lang="en-US" u="sng" sz="3489">
                <a:solidFill>
                  <a:srgbClr val="FFFFFF"/>
                </a:solidFill>
                <a:latin typeface="HK Grotesk Light"/>
              </a:rPr>
              <a:t>Data Wrangling and Preparation of our dataset</a:t>
            </a:r>
            <a:r>
              <a:rPr lang="en-US" sz="3489">
                <a:solidFill>
                  <a:srgbClr val="FFFFFF"/>
                </a:solidFill>
                <a:latin typeface="HK Grotesk Light"/>
              </a:rPr>
              <a:t>: In this step, we limited the top 100 songs of each year (from 2010 to 2019) to a total of 30 top songs from each year. After obtaining the 30 top songs, we requested details of each track from the spotify API using Python.</a:t>
            </a:r>
          </a:p>
        </p:txBody>
      </p:sp>
      <p:sp>
        <p:nvSpPr>
          <p:cNvPr name="AutoShape 9" id="9"/>
          <p:cNvSpPr/>
          <p:nvPr/>
        </p:nvSpPr>
        <p:spPr>
          <a:xfrm rot="5399999">
            <a:off x="2682874" y="5251773"/>
            <a:ext cx="10551171" cy="0"/>
          </a:xfrm>
          <a:prstGeom prst="line">
            <a:avLst/>
          </a:prstGeom>
          <a:ln cap="flat" w="47625">
            <a:solidFill>
              <a:srgbClr val="FFFFFF"/>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7982272" cy="10287000"/>
          </a:xfrm>
          <a:prstGeom prst="rect">
            <a:avLst/>
          </a:prstGeom>
          <a:solidFill>
            <a:srgbClr val="01623D"/>
          </a:solidFill>
        </p:spPr>
      </p:sp>
      <p:sp>
        <p:nvSpPr>
          <p:cNvPr name="AutoShape 3" id="3"/>
          <p:cNvSpPr/>
          <p:nvPr/>
        </p:nvSpPr>
        <p:spPr>
          <a:xfrm rot="0">
            <a:off x="878858" y="11748543"/>
            <a:ext cx="1495912" cy="1345161"/>
          </a:xfrm>
          <a:prstGeom prst="rect">
            <a:avLst/>
          </a:prstGeom>
          <a:solidFill>
            <a:srgbClr val="000000"/>
          </a:solidFill>
        </p:spPr>
      </p:sp>
      <p:sp>
        <p:nvSpPr>
          <p:cNvPr name="AutoShape 4" id="4"/>
          <p:cNvSpPr/>
          <p:nvPr/>
        </p:nvSpPr>
        <p:spPr>
          <a:xfrm rot="0">
            <a:off x="882490" y="13799825"/>
            <a:ext cx="1495912" cy="1416082"/>
          </a:xfrm>
          <a:prstGeom prst="rect">
            <a:avLst/>
          </a:prstGeom>
          <a:solidFill>
            <a:srgbClr val="000000"/>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5227" y="13763541"/>
            <a:ext cx="1488649" cy="1488649"/>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82490" y="11676799"/>
            <a:ext cx="1488649" cy="1488649"/>
          </a:xfrm>
          <a:prstGeom prst="rect">
            <a:avLst/>
          </a:prstGeom>
        </p:spPr>
      </p:pic>
      <p:sp>
        <p:nvSpPr>
          <p:cNvPr name="TextBox 7" id="7"/>
          <p:cNvSpPr txBox="true"/>
          <p:nvPr/>
        </p:nvSpPr>
        <p:spPr>
          <a:xfrm rot="0">
            <a:off x="499102" y="3865245"/>
            <a:ext cx="6984069" cy="2632710"/>
          </a:xfrm>
          <a:prstGeom prst="rect">
            <a:avLst/>
          </a:prstGeom>
        </p:spPr>
        <p:txBody>
          <a:bodyPr anchor="t" rtlCol="false" tIns="0" lIns="0" bIns="0" rIns="0">
            <a:spAutoFit/>
          </a:bodyPr>
          <a:lstStyle/>
          <a:p>
            <a:pPr algn="ctr">
              <a:lnSpc>
                <a:spcPts val="10230"/>
              </a:lnSpc>
            </a:pPr>
            <a:r>
              <a:rPr lang="en-US" sz="9300">
                <a:solidFill>
                  <a:srgbClr val="FFFFFF"/>
                </a:solidFill>
                <a:latin typeface="Arimo"/>
              </a:rPr>
              <a:t>Summary of the Dataset</a:t>
            </a:r>
          </a:p>
        </p:txBody>
      </p:sp>
      <p:sp>
        <p:nvSpPr>
          <p:cNvPr name="TextBox 8" id="8"/>
          <p:cNvSpPr txBox="true"/>
          <p:nvPr/>
        </p:nvSpPr>
        <p:spPr>
          <a:xfrm rot="0">
            <a:off x="8568740" y="470535"/>
            <a:ext cx="9014439" cy="9581261"/>
          </a:xfrm>
          <a:prstGeom prst="rect">
            <a:avLst/>
          </a:prstGeom>
        </p:spPr>
        <p:txBody>
          <a:bodyPr anchor="t" rtlCol="false" tIns="0" lIns="0" bIns="0" rIns="0">
            <a:spAutoFit/>
          </a:bodyPr>
          <a:lstStyle/>
          <a:p>
            <a:pPr>
              <a:lnSpc>
                <a:spcPts val="4774"/>
              </a:lnSpc>
            </a:pPr>
            <a:r>
              <a:rPr lang="en-US" sz="3410">
                <a:solidFill>
                  <a:srgbClr val="FFFFFF"/>
                </a:solidFill>
                <a:latin typeface="HK Grotesk Light"/>
              </a:rPr>
              <a:t>Our dataset consists of 15 variables,</a:t>
            </a:r>
          </a:p>
          <a:p>
            <a:pPr marL="736220" indent="-368110" lvl="1">
              <a:lnSpc>
                <a:spcPts val="4774"/>
              </a:lnSpc>
              <a:buFont typeface="Arial"/>
              <a:buChar char="•"/>
            </a:pPr>
            <a:r>
              <a:rPr lang="en-US" sz="3410">
                <a:solidFill>
                  <a:srgbClr val="FFFFFF"/>
                </a:solidFill>
                <a:latin typeface="HK Grotesk Light"/>
              </a:rPr>
              <a:t>Rank </a:t>
            </a:r>
            <a:r>
              <a:rPr lang="en-US" sz="3410">
                <a:solidFill>
                  <a:srgbClr val="A6A6A6"/>
                </a:solidFill>
                <a:latin typeface="HK Grotesk Light"/>
              </a:rPr>
              <a:t>(Top 30)</a:t>
            </a:r>
          </a:p>
          <a:p>
            <a:pPr marL="736220" indent="-368110" lvl="1">
              <a:lnSpc>
                <a:spcPts val="4774"/>
              </a:lnSpc>
              <a:buFont typeface="Arial"/>
              <a:buChar char="•"/>
            </a:pPr>
            <a:r>
              <a:rPr lang="en-US" sz="3410">
                <a:solidFill>
                  <a:srgbClr val="FFFFFF"/>
                </a:solidFill>
                <a:latin typeface="HK Grotesk Light"/>
              </a:rPr>
              <a:t>Title</a:t>
            </a:r>
          </a:p>
          <a:p>
            <a:pPr marL="736220" indent="-368110" lvl="1">
              <a:lnSpc>
                <a:spcPts val="4774"/>
              </a:lnSpc>
              <a:buFont typeface="Arial"/>
              <a:buChar char="•"/>
            </a:pPr>
            <a:r>
              <a:rPr lang="en-US" sz="3410">
                <a:solidFill>
                  <a:srgbClr val="FFFFFF"/>
                </a:solidFill>
                <a:latin typeface="HK Grotesk Light"/>
              </a:rPr>
              <a:t>Artist</a:t>
            </a:r>
          </a:p>
          <a:p>
            <a:pPr marL="736220" indent="-368110" lvl="1">
              <a:lnSpc>
                <a:spcPts val="4774"/>
              </a:lnSpc>
              <a:buFont typeface="Arial"/>
              <a:buChar char="•"/>
            </a:pPr>
            <a:r>
              <a:rPr lang="en-US" sz="3410">
                <a:solidFill>
                  <a:srgbClr val="FFFFFF"/>
                </a:solidFill>
                <a:latin typeface="HK Grotesk Light"/>
              </a:rPr>
              <a:t>Top Genre</a:t>
            </a:r>
          </a:p>
          <a:p>
            <a:pPr marL="736220" indent="-368110" lvl="1">
              <a:lnSpc>
                <a:spcPts val="4774"/>
              </a:lnSpc>
              <a:buFont typeface="Arial"/>
              <a:buChar char="•"/>
            </a:pPr>
            <a:r>
              <a:rPr lang="en-US" sz="3410">
                <a:solidFill>
                  <a:srgbClr val="FFFFFF"/>
                </a:solidFill>
                <a:latin typeface="HK Grotesk Light"/>
              </a:rPr>
              <a:t>Year </a:t>
            </a:r>
            <a:r>
              <a:rPr lang="en-US" sz="3410">
                <a:solidFill>
                  <a:srgbClr val="A6A6A6"/>
                </a:solidFill>
                <a:latin typeface="HK Grotesk Light"/>
              </a:rPr>
              <a:t>(2010 to 2019)</a:t>
            </a:r>
          </a:p>
          <a:p>
            <a:pPr marL="736220" indent="-368110" lvl="1">
              <a:lnSpc>
                <a:spcPts val="4774"/>
              </a:lnSpc>
              <a:buFont typeface="Arial"/>
              <a:buChar char="•"/>
            </a:pPr>
            <a:r>
              <a:rPr lang="en-US" sz="3410">
                <a:solidFill>
                  <a:srgbClr val="FFFFFF"/>
                </a:solidFill>
                <a:latin typeface="HK Grotesk Light"/>
              </a:rPr>
              <a:t>BPM </a:t>
            </a:r>
            <a:r>
              <a:rPr lang="en-US" sz="3410">
                <a:solidFill>
                  <a:srgbClr val="A6A6A6"/>
                </a:solidFill>
                <a:latin typeface="HK Grotesk Light"/>
              </a:rPr>
              <a:t>(0 to 206)</a:t>
            </a:r>
          </a:p>
          <a:p>
            <a:pPr marL="736220" indent="-368110" lvl="1">
              <a:lnSpc>
                <a:spcPts val="4774"/>
              </a:lnSpc>
              <a:buFont typeface="Arial"/>
              <a:buChar char="•"/>
            </a:pPr>
            <a:r>
              <a:rPr lang="en-US" sz="3410">
                <a:solidFill>
                  <a:srgbClr val="FFFFFF"/>
                </a:solidFill>
                <a:latin typeface="HK Grotesk Light"/>
              </a:rPr>
              <a:t>Energy </a:t>
            </a:r>
            <a:r>
              <a:rPr lang="en-US" sz="3410">
                <a:solidFill>
                  <a:srgbClr val="A6A6A6"/>
                </a:solidFill>
                <a:latin typeface="HK Grotesk Light"/>
              </a:rPr>
              <a:t>(0 to 100)</a:t>
            </a:r>
          </a:p>
          <a:p>
            <a:pPr marL="736220" indent="-368110" lvl="1">
              <a:lnSpc>
                <a:spcPts val="4774"/>
              </a:lnSpc>
              <a:buFont typeface="Arial"/>
              <a:buChar char="•"/>
            </a:pPr>
            <a:r>
              <a:rPr lang="en-US" sz="3410">
                <a:solidFill>
                  <a:srgbClr val="FFFFFF"/>
                </a:solidFill>
                <a:latin typeface="HK Grotesk Light"/>
              </a:rPr>
              <a:t>Danceability </a:t>
            </a:r>
            <a:r>
              <a:rPr lang="en-US" sz="3410">
                <a:solidFill>
                  <a:srgbClr val="A6A6A6"/>
                </a:solidFill>
                <a:latin typeface="HK Grotesk Light"/>
              </a:rPr>
              <a:t>(0 to 100)</a:t>
            </a:r>
          </a:p>
          <a:p>
            <a:pPr marL="736220" indent="-368110" lvl="1">
              <a:lnSpc>
                <a:spcPts val="4774"/>
              </a:lnSpc>
              <a:buFont typeface="Arial"/>
              <a:buChar char="•"/>
            </a:pPr>
            <a:r>
              <a:rPr lang="en-US" sz="3410">
                <a:solidFill>
                  <a:srgbClr val="FFFFFF"/>
                </a:solidFill>
                <a:latin typeface="HK Grotesk Light"/>
              </a:rPr>
              <a:t>Loudness </a:t>
            </a:r>
            <a:r>
              <a:rPr lang="en-US" sz="3410">
                <a:solidFill>
                  <a:srgbClr val="A6A6A6"/>
                </a:solidFill>
                <a:latin typeface="HK Grotesk Light"/>
              </a:rPr>
              <a:t>(-11 dB to -2 dB)</a:t>
            </a:r>
          </a:p>
          <a:p>
            <a:pPr marL="736220" indent="-368110" lvl="1">
              <a:lnSpc>
                <a:spcPts val="4774"/>
              </a:lnSpc>
              <a:buFont typeface="Arial"/>
              <a:buChar char="•"/>
            </a:pPr>
            <a:r>
              <a:rPr lang="en-US" sz="3410">
                <a:solidFill>
                  <a:srgbClr val="FFFFFF"/>
                </a:solidFill>
                <a:latin typeface="HK Grotesk Light"/>
              </a:rPr>
              <a:t>Liveness </a:t>
            </a:r>
            <a:r>
              <a:rPr lang="en-US" sz="3410">
                <a:solidFill>
                  <a:srgbClr val="A6A6A6"/>
                </a:solidFill>
                <a:latin typeface="HK Grotesk Light"/>
              </a:rPr>
              <a:t>(0 to 100)</a:t>
            </a:r>
          </a:p>
          <a:p>
            <a:pPr marL="736220" indent="-368110" lvl="1">
              <a:lnSpc>
                <a:spcPts val="4774"/>
              </a:lnSpc>
              <a:buFont typeface="Arial"/>
              <a:buChar char="•"/>
            </a:pPr>
            <a:r>
              <a:rPr lang="en-US" sz="3410">
                <a:solidFill>
                  <a:srgbClr val="FFFFFF"/>
                </a:solidFill>
                <a:latin typeface="HK Grotesk Light"/>
              </a:rPr>
              <a:t>Valence </a:t>
            </a:r>
            <a:r>
              <a:rPr lang="en-US" sz="3410">
                <a:solidFill>
                  <a:srgbClr val="A6A6A6"/>
                </a:solidFill>
                <a:latin typeface="HK Grotesk Light"/>
              </a:rPr>
              <a:t>(0 to 100)</a:t>
            </a:r>
          </a:p>
          <a:p>
            <a:pPr marL="736220" indent="-368110" lvl="1">
              <a:lnSpc>
                <a:spcPts val="4774"/>
              </a:lnSpc>
              <a:buFont typeface="Arial"/>
              <a:buChar char="•"/>
            </a:pPr>
            <a:r>
              <a:rPr lang="en-US" sz="3410">
                <a:solidFill>
                  <a:srgbClr val="FFFFFF"/>
                </a:solidFill>
                <a:latin typeface="HK Grotesk Light"/>
              </a:rPr>
              <a:t>Duration </a:t>
            </a:r>
            <a:r>
              <a:rPr lang="en-US" sz="3410">
                <a:solidFill>
                  <a:srgbClr val="A6A6A6"/>
                </a:solidFill>
                <a:latin typeface="HK Grotesk Light"/>
              </a:rPr>
              <a:t>(134 to 424)</a:t>
            </a:r>
          </a:p>
          <a:p>
            <a:pPr marL="736220" indent="-368110" lvl="1">
              <a:lnSpc>
                <a:spcPts val="4774"/>
              </a:lnSpc>
              <a:buFont typeface="Arial"/>
              <a:buChar char="•"/>
            </a:pPr>
            <a:r>
              <a:rPr lang="en-US" sz="3410">
                <a:solidFill>
                  <a:srgbClr val="FFFFFF"/>
                </a:solidFill>
                <a:latin typeface="HK Grotesk Light"/>
              </a:rPr>
              <a:t>Acousticness </a:t>
            </a:r>
            <a:r>
              <a:rPr lang="en-US" sz="3410">
                <a:solidFill>
                  <a:srgbClr val="A6A6A6"/>
                </a:solidFill>
                <a:latin typeface="HK Grotesk Light"/>
              </a:rPr>
              <a:t>(0 to 100)</a:t>
            </a:r>
          </a:p>
          <a:p>
            <a:pPr marL="736220" indent="-368110" lvl="1">
              <a:lnSpc>
                <a:spcPts val="4774"/>
              </a:lnSpc>
              <a:buFont typeface="Arial"/>
              <a:buChar char="•"/>
            </a:pPr>
            <a:r>
              <a:rPr lang="en-US" sz="3410">
                <a:solidFill>
                  <a:srgbClr val="FFFFFF"/>
                </a:solidFill>
                <a:latin typeface="HK Grotesk Light"/>
              </a:rPr>
              <a:t>Speechiness </a:t>
            </a:r>
            <a:r>
              <a:rPr lang="en-US" sz="3410">
                <a:solidFill>
                  <a:srgbClr val="A6A6A6"/>
                </a:solidFill>
                <a:latin typeface="HK Grotesk Light"/>
              </a:rPr>
              <a:t>(0 to 100)</a:t>
            </a:r>
          </a:p>
          <a:p>
            <a:pPr marL="736220" indent="-368110" lvl="1">
              <a:lnSpc>
                <a:spcPts val="4774"/>
              </a:lnSpc>
              <a:buFont typeface="Arial"/>
              <a:buChar char="•"/>
            </a:pPr>
            <a:r>
              <a:rPr lang="en-US" sz="3410">
                <a:solidFill>
                  <a:srgbClr val="FFFFFF"/>
                </a:solidFill>
                <a:latin typeface="HK Grotesk Light"/>
              </a:rPr>
              <a:t>Popularity </a:t>
            </a:r>
            <a:r>
              <a:rPr lang="en-US" sz="3410">
                <a:solidFill>
                  <a:srgbClr val="A6A6A6"/>
                </a:solidFill>
                <a:latin typeface="HK Grotesk Light"/>
              </a:rPr>
              <a:t>(0 to 100)</a:t>
            </a:r>
          </a:p>
        </p:txBody>
      </p:sp>
      <p:sp>
        <p:nvSpPr>
          <p:cNvPr name="AutoShape 9" id="9"/>
          <p:cNvSpPr/>
          <p:nvPr/>
        </p:nvSpPr>
        <p:spPr>
          <a:xfrm rot="5399999">
            <a:off x="2682874" y="5251773"/>
            <a:ext cx="10551171" cy="0"/>
          </a:xfrm>
          <a:prstGeom prst="line">
            <a:avLst/>
          </a:prstGeom>
          <a:ln cap="flat" w="47625">
            <a:solidFill>
              <a:srgbClr val="FFFFFF"/>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7982272" cy="10287000"/>
          </a:xfrm>
          <a:prstGeom prst="rect">
            <a:avLst/>
          </a:prstGeom>
          <a:solidFill>
            <a:srgbClr val="01623D"/>
          </a:solidFill>
        </p:spPr>
      </p:sp>
      <p:sp>
        <p:nvSpPr>
          <p:cNvPr name="AutoShape 3" id="3"/>
          <p:cNvSpPr/>
          <p:nvPr/>
        </p:nvSpPr>
        <p:spPr>
          <a:xfrm rot="0">
            <a:off x="878858" y="11748543"/>
            <a:ext cx="1495912" cy="1345161"/>
          </a:xfrm>
          <a:prstGeom prst="rect">
            <a:avLst/>
          </a:prstGeom>
          <a:solidFill>
            <a:srgbClr val="000000"/>
          </a:solidFill>
        </p:spPr>
      </p:sp>
      <p:sp>
        <p:nvSpPr>
          <p:cNvPr name="AutoShape 4" id="4"/>
          <p:cNvSpPr/>
          <p:nvPr/>
        </p:nvSpPr>
        <p:spPr>
          <a:xfrm rot="0">
            <a:off x="882490" y="13799825"/>
            <a:ext cx="1495912" cy="1416082"/>
          </a:xfrm>
          <a:prstGeom prst="rect">
            <a:avLst/>
          </a:prstGeom>
          <a:solidFill>
            <a:srgbClr val="000000"/>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5227" y="13763541"/>
            <a:ext cx="1488649" cy="1488649"/>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82490" y="11676799"/>
            <a:ext cx="1488649" cy="1488649"/>
          </a:xfrm>
          <a:prstGeom prst="rect">
            <a:avLst/>
          </a:prstGeom>
        </p:spPr>
      </p:pic>
      <p:sp>
        <p:nvSpPr>
          <p:cNvPr name="AutoShape 7" id="7"/>
          <p:cNvSpPr/>
          <p:nvPr/>
        </p:nvSpPr>
        <p:spPr>
          <a:xfrm rot="5399999">
            <a:off x="2682874" y="5251773"/>
            <a:ext cx="10551171" cy="0"/>
          </a:xfrm>
          <a:prstGeom prst="line">
            <a:avLst/>
          </a:prstGeom>
          <a:ln cap="flat" w="47625">
            <a:solidFill>
              <a:srgbClr val="FFFFFF"/>
            </a:solidFill>
            <a:prstDash val="solid"/>
            <a:headEnd type="none" len="sm" w="sm"/>
            <a:tailEnd type="none" len="sm" w="sm"/>
          </a:ln>
        </p:spPr>
      </p:sp>
      <p:pic>
        <p:nvPicPr>
          <p:cNvPr name="Picture 8" id="8"/>
          <p:cNvPicPr>
            <a:picLocks noChangeAspect="true"/>
          </p:cNvPicPr>
          <p:nvPr/>
        </p:nvPicPr>
        <p:blipFill>
          <a:blip r:embed="rId4"/>
          <a:srcRect l="0" t="0" r="0" b="0"/>
          <a:stretch>
            <a:fillRect/>
          </a:stretch>
        </p:blipFill>
        <p:spPr>
          <a:xfrm flipH="false" flipV="false" rot="0">
            <a:off x="8239289" y="1175200"/>
            <a:ext cx="9778257" cy="8200770"/>
          </a:xfrm>
          <a:prstGeom prst="rect">
            <a:avLst/>
          </a:prstGeom>
        </p:spPr>
      </p:pic>
      <p:sp>
        <p:nvSpPr>
          <p:cNvPr name="TextBox 9" id="9"/>
          <p:cNvSpPr txBox="true"/>
          <p:nvPr/>
        </p:nvSpPr>
        <p:spPr>
          <a:xfrm rot="0">
            <a:off x="474609" y="1438697"/>
            <a:ext cx="6970811" cy="1160953"/>
          </a:xfrm>
          <a:prstGeom prst="rect">
            <a:avLst/>
          </a:prstGeom>
        </p:spPr>
        <p:txBody>
          <a:bodyPr anchor="t" rtlCol="false" tIns="0" lIns="0" bIns="0" rIns="0">
            <a:spAutoFit/>
          </a:bodyPr>
          <a:lstStyle/>
          <a:p>
            <a:pPr algn="ctr">
              <a:lnSpc>
                <a:spcPts val="8979"/>
              </a:lnSpc>
            </a:pPr>
            <a:r>
              <a:rPr lang="en-US" sz="8163">
                <a:solidFill>
                  <a:srgbClr val="FFFFFF"/>
                </a:solidFill>
                <a:latin typeface="Arimo"/>
              </a:rPr>
              <a:t>Heat Map</a:t>
            </a:r>
          </a:p>
        </p:txBody>
      </p:sp>
      <p:sp>
        <p:nvSpPr>
          <p:cNvPr name="TextBox 10" id="10"/>
          <p:cNvSpPr txBox="true"/>
          <p:nvPr/>
        </p:nvSpPr>
        <p:spPr>
          <a:xfrm rot="0">
            <a:off x="706040" y="3455559"/>
            <a:ext cx="6570193" cy="5001445"/>
          </a:xfrm>
          <a:prstGeom prst="rect">
            <a:avLst/>
          </a:prstGeom>
        </p:spPr>
        <p:txBody>
          <a:bodyPr anchor="t" rtlCol="false" tIns="0" lIns="0" bIns="0" rIns="0">
            <a:spAutoFit/>
          </a:bodyPr>
          <a:lstStyle/>
          <a:p>
            <a:pPr marL="769760" indent="-384880" lvl="1">
              <a:lnSpc>
                <a:spcPts val="4991"/>
              </a:lnSpc>
              <a:buFont typeface="Arial"/>
              <a:buChar char="•"/>
            </a:pPr>
            <a:r>
              <a:rPr lang="en-US" sz="3565">
                <a:solidFill>
                  <a:srgbClr val="FFFFFF"/>
                </a:solidFill>
                <a:latin typeface="HK Grotesk Light"/>
              </a:rPr>
              <a:t>This heat map uses the values of Pearson and Spearman's correlation tests.</a:t>
            </a:r>
          </a:p>
          <a:p>
            <a:pPr>
              <a:lnSpc>
                <a:spcPts val="4991"/>
              </a:lnSpc>
            </a:pPr>
          </a:p>
          <a:p>
            <a:pPr marL="769760" indent="-384880" lvl="1">
              <a:lnSpc>
                <a:spcPts val="4991"/>
              </a:lnSpc>
              <a:buFont typeface="Arial"/>
              <a:buChar char="•"/>
            </a:pPr>
            <a:r>
              <a:rPr lang="en-US" sz="3565">
                <a:solidFill>
                  <a:srgbClr val="FFFFFF"/>
                </a:solidFill>
                <a:latin typeface="HK Grotesk Light"/>
              </a:rPr>
              <a:t>The lighter the gradient of the block, the higher the correlation of the two variables.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7982272" cy="10287000"/>
          </a:xfrm>
          <a:prstGeom prst="rect">
            <a:avLst/>
          </a:prstGeom>
          <a:solidFill>
            <a:srgbClr val="01623D"/>
          </a:solidFill>
        </p:spPr>
      </p:sp>
      <p:sp>
        <p:nvSpPr>
          <p:cNvPr name="AutoShape 3" id="3"/>
          <p:cNvSpPr/>
          <p:nvPr/>
        </p:nvSpPr>
        <p:spPr>
          <a:xfrm rot="0">
            <a:off x="878858" y="11748543"/>
            <a:ext cx="1495912" cy="1345161"/>
          </a:xfrm>
          <a:prstGeom prst="rect">
            <a:avLst/>
          </a:prstGeom>
          <a:solidFill>
            <a:srgbClr val="000000"/>
          </a:solidFill>
        </p:spPr>
      </p:sp>
      <p:sp>
        <p:nvSpPr>
          <p:cNvPr name="AutoShape 4" id="4"/>
          <p:cNvSpPr/>
          <p:nvPr/>
        </p:nvSpPr>
        <p:spPr>
          <a:xfrm rot="0">
            <a:off x="882490" y="13799825"/>
            <a:ext cx="1495912" cy="1416082"/>
          </a:xfrm>
          <a:prstGeom prst="rect">
            <a:avLst/>
          </a:prstGeom>
          <a:solidFill>
            <a:srgbClr val="000000"/>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5227" y="13763541"/>
            <a:ext cx="1488649" cy="1488649"/>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82490" y="11676799"/>
            <a:ext cx="1488649" cy="1488649"/>
          </a:xfrm>
          <a:prstGeom prst="rect">
            <a:avLst/>
          </a:prstGeom>
        </p:spPr>
      </p:pic>
      <p:sp>
        <p:nvSpPr>
          <p:cNvPr name="AutoShape 7" id="7"/>
          <p:cNvSpPr/>
          <p:nvPr/>
        </p:nvSpPr>
        <p:spPr>
          <a:xfrm rot="5399999">
            <a:off x="2682874" y="5251773"/>
            <a:ext cx="10551171" cy="0"/>
          </a:xfrm>
          <a:prstGeom prst="line">
            <a:avLst/>
          </a:prstGeom>
          <a:ln cap="flat" w="47625">
            <a:solidFill>
              <a:srgbClr val="FFFFFF"/>
            </a:solidFill>
            <a:prstDash val="solid"/>
            <a:headEnd type="none" len="sm" w="sm"/>
            <a:tailEnd type="none" len="sm" w="sm"/>
          </a:ln>
        </p:spPr>
      </p:sp>
      <p:pic>
        <p:nvPicPr>
          <p:cNvPr name="Picture 8" id="8"/>
          <p:cNvPicPr>
            <a:picLocks noChangeAspect="true"/>
          </p:cNvPicPr>
          <p:nvPr/>
        </p:nvPicPr>
        <p:blipFill>
          <a:blip r:embed="rId4"/>
          <a:srcRect l="0" t="0" r="0" b="0"/>
          <a:stretch>
            <a:fillRect/>
          </a:stretch>
        </p:blipFill>
        <p:spPr>
          <a:xfrm flipH="false" flipV="false" rot="0">
            <a:off x="721600" y="3597473"/>
            <a:ext cx="6539071" cy="5991748"/>
          </a:xfrm>
          <a:prstGeom prst="rect">
            <a:avLst/>
          </a:prstGeom>
        </p:spPr>
      </p:pic>
      <p:sp>
        <p:nvSpPr>
          <p:cNvPr name="TextBox 9" id="9"/>
          <p:cNvSpPr txBox="true"/>
          <p:nvPr/>
        </p:nvSpPr>
        <p:spPr>
          <a:xfrm rot="0">
            <a:off x="474609" y="871960"/>
            <a:ext cx="6970811" cy="2294428"/>
          </a:xfrm>
          <a:prstGeom prst="rect">
            <a:avLst/>
          </a:prstGeom>
        </p:spPr>
        <p:txBody>
          <a:bodyPr anchor="t" rtlCol="false" tIns="0" lIns="0" bIns="0" rIns="0">
            <a:spAutoFit/>
          </a:bodyPr>
          <a:lstStyle/>
          <a:p>
            <a:pPr algn="ctr">
              <a:lnSpc>
                <a:spcPts val="8979"/>
              </a:lnSpc>
            </a:pPr>
            <a:r>
              <a:rPr lang="en-US" sz="8163">
                <a:solidFill>
                  <a:srgbClr val="FFFFFF"/>
                </a:solidFill>
                <a:latin typeface="Arimo"/>
              </a:rPr>
              <a:t>Normality test using QQ Plots</a:t>
            </a:r>
          </a:p>
        </p:txBody>
      </p:sp>
      <p:sp>
        <p:nvSpPr>
          <p:cNvPr name="TextBox 10" id="10"/>
          <p:cNvSpPr txBox="true"/>
          <p:nvPr/>
        </p:nvSpPr>
        <p:spPr>
          <a:xfrm rot="0">
            <a:off x="8528750" y="1914399"/>
            <a:ext cx="9250898" cy="6891265"/>
          </a:xfrm>
          <a:prstGeom prst="rect">
            <a:avLst/>
          </a:prstGeom>
        </p:spPr>
        <p:txBody>
          <a:bodyPr anchor="t" rtlCol="false" tIns="0" lIns="0" bIns="0" rIns="0">
            <a:spAutoFit/>
          </a:bodyPr>
          <a:lstStyle/>
          <a:p>
            <a:pPr marL="769761" indent="-384880" lvl="1">
              <a:lnSpc>
                <a:spcPts val="4991"/>
              </a:lnSpc>
              <a:buFont typeface="Arial"/>
              <a:buChar char="•"/>
            </a:pPr>
            <a:r>
              <a:rPr lang="en-US" sz="3565">
                <a:solidFill>
                  <a:srgbClr val="FFFFFF"/>
                </a:solidFill>
                <a:latin typeface="Arimo"/>
              </a:rPr>
              <a:t>This is the QQ Plot for </a:t>
            </a:r>
            <a:r>
              <a:rPr lang="en-US" u="sng" sz="3565">
                <a:solidFill>
                  <a:srgbClr val="FFFFFF"/>
                </a:solidFill>
                <a:latin typeface="Arimo Bold"/>
              </a:rPr>
              <a:t>Popularity</a:t>
            </a:r>
            <a:r>
              <a:rPr lang="en-US" sz="3565">
                <a:solidFill>
                  <a:srgbClr val="FFFFFF"/>
                </a:solidFill>
                <a:latin typeface="Arimo"/>
              </a:rPr>
              <a:t>.</a:t>
            </a:r>
          </a:p>
          <a:p>
            <a:pPr>
              <a:lnSpc>
                <a:spcPts val="4991"/>
              </a:lnSpc>
            </a:pPr>
          </a:p>
          <a:p>
            <a:pPr marL="769761" indent="-384880" lvl="1">
              <a:lnSpc>
                <a:spcPts val="4991"/>
              </a:lnSpc>
              <a:buFont typeface="Arial"/>
              <a:buChar char="•"/>
            </a:pPr>
            <a:r>
              <a:rPr lang="en-US" sz="3565">
                <a:solidFill>
                  <a:srgbClr val="FFFFFF"/>
                </a:solidFill>
                <a:latin typeface="HK Grotesk Light"/>
              </a:rPr>
              <a:t>The greater the departure from the reference line, the greater the evidence for the conclusion that the dataset does not follow normal distribution.</a:t>
            </a:r>
          </a:p>
          <a:p>
            <a:pPr>
              <a:lnSpc>
                <a:spcPts val="4991"/>
              </a:lnSpc>
            </a:pPr>
          </a:p>
          <a:p>
            <a:pPr marL="769761" indent="-384880" lvl="1">
              <a:lnSpc>
                <a:spcPts val="4991"/>
              </a:lnSpc>
              <a:buFont typeface="Arial"/>
              <a:buChar char="•"/>
            </a:pPr>
            <a:r>
              <a:rPr lang="en-US" sz="3565">
                <a:solidFill>
                  <a:srgbClr val="FFFFFF"/>
                </a:solidFill>
                <a:latin typeface="HK Grotesk Light"/>
              </a:rPr>
              <a:t>By looking at the graph we can come to a conclusion that since the points form a curve that deviates markedly from the straight line, our data may not be normal.</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7982272" cy="10287000"/>
          </a:xfrm>
          <a:prstGeom prst="rect">
            <a:avLst/>
          </a:prstGeom>
          <a:solidFill>
            <a:srgbClr val="01623D"/>
          </a:solidFill>
        </p:spPr>
      </p:sp>
      <p:sp>
        <p:nvSpPr>
          <p:cNvPr name="AutoShape 3" id="3"/>
          <p:cNvSpPr/>
          <p:nvPr/>
        </p:nvSpPr>
        <p:spPr>
          <a:xfrm rot="0">
            <a:off x="878858" y="11748543"/>
            <a:ext cx="1495912" cy="1345161"/>
          </a:xfrm>
          <a:prstGeom prst="rect">
            <a:avLst/>
          </a:prstGeom>
          <a:solidFill>
            <a:srgbClr val="000000"/>
          </a:solidFill>
        </p:spPr>
      </p:sp>
      <p:sp>
        <p:nvSpPr>
          <p:cNvPr name="AutoShape 4" id="4"/>
          <p:cNvSpPr/>
          <p:nvPr/>
        </p:nvSpPr>
        <p:spPr>
          <a:xfrm rot="0">
            <a:off x="882490" y="13799825"/>
            <a:ext cx="1495912" cy="1416082"/>
          </a:xfrm>
          <a:prstGeom prst="rect">
            <a:avLst/>
          </a:prstGeom>
          <a:solidFill>
            <a:srgbClr val="000000"/>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5227" y="13763541"/>
            <a:ext cx="1488649" cy="1488649"/>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82490" y="11676799"/>
            <a:ext cx="1488649" cy="1488649"/>
          </a:xfrm>
          <a:prstGeom prst="rect">
            <a:avLst/>
          </a:prstGeom>
        </p:spPr>
      </p:pic>
      <p:sp>
        <p:nvSpPr>
          <p:cNvPr name="AutoShape 7" id="7"/>
          <p:cNvSpPr/>
          <p:nvPr/>
        </p:nvSpPr>
        <p:spPr>
          <a:xfrm rot="5399999">
            <a:off x="2682874" y="5251773"/>
            <a:ext cx="10551171" cy="0"/>
          </a:xfrm>
          <a:prstGeom prst="line">
            <a:avLst/>
          </a:prstGeom>
          <a:ln cap="flat" w="47625">
            <a:solidFill>
              <a:srgbClr val="FFFFFF"/>
            </a:solidFill>
            <a:prstDash val="solid"/>
            <a:headEnd type="none" len="sm" w="sm"/>
            <a:tailEnd type="none" len="sm" w="sm"/>
          </a:ln>
        </p:spPr>
      </p:sp>
      <p:pic>
        <p:nvPicPr>
          <p:cNvPr name="Picture 8" id="8"/>
          <p:cNvPicPr>
            <a:picLocks noChangeAspect="true"/>
          </p:cNvPicPr>
          <p:nvPr/>
        </p:nvPicPr>
        <p:blipFill>
          <a:blip r:embed="rId4"/>
          <a:srcRect l="0" t="0" r="0" b="0"/>
          <a:stretch>
            <a:fillRect/>
          </a:stretch>
        </p:blipFill>
        <p:spPr>
          <a:xfrm flipH="false" flipV="false" rot="0">
            <a:off x="8222969" y="1029322"/>
            <a:ext cx="9802548" cy="3898015"/>
          </a:xfrm>
          <a:prstGeom prst="rect">
            <a:avLst/>
          </a:prstGeom>
        </p:spPr>
      </p:pic>
      <p:sp>
        <p:nvSpPr>
          <p:cNvPr name="TextBox 9" id="9"/>
          <p:cNvSpPr txBox="true"/>
          <p:nvPr/>
        </p:nvSpPr>
        <p:spPr>
          <a:xfrm rot="0">
            <a:off x="505730" y="3997330"/>
            <a:ext cx="6970811" cy="2632710"/>
          </a:xfrm>
          <a:prstGeom prst="rect">
            <a:avLst/>
          </a:prstGeom>
        </p:spPr>
        <p:txBody>
          <a:bodyPr anchor="t" rtlCol="false" tIns="0" lIns="0" bIns="0" rIns="0">
            <a:spAutoFit/>
          </a:bodyPr>
          <a:lstStyle/>
          <a:p>
            <a:pPr algn="ctr">
              <a:lnSpc>
                <a:spcPts val="10230"/>
              </a:lnSpc>
            </a:pPr>
            <a:r>
              <a:rPr lang="en-US" sz="9300">
                <a:solidFill>
                  <a:srgbClr val="FFFFFF"/>
                </a:solidFill>
                <a:latin typeface="Arimo"/>
              </a:rPr>
              <a:t>Shapiro Wilk Test</a:t>
            </a:r>
          </a:p>
        </p:txBody>
      </p:sp>
      <p:sp>
        <p:nvSpPr>
          <p:cNvPr name="TextBox 10" id="10"/>
          <p:cNvSpPr txBox="true"/>
          <p:nvPr/>
        </p:nvSpPr>
        <p:spPr>
          <a:xfrm rot="0">
            <a:off x="8741364" y="6126242"/>
            <a:ext cx="8765757" cy="2980436"/>
          </a:xfrm>
          <a:prstGeom prst="rect">
            <a:avLst/>
          </a:prstGeom>
        </p:spPr>
        <p:txBody>
          <a:bodyPr anchor="t" rtlCol="false" tIns="0" lIns="0" bIns="0" rIns="0">
            <a:spAutoFit/>
          </a:bodyPr>
          <a:lstStyle/>
          <a:p>
            <a:pPr algn="l">
              <a:lnSpc>
                <a:spcPts val="4774"/>
              </a:lnSpc>
              <a:spcBef>
                <a:spcPct val="0"/>
              </a:spcBef>
            </a:pPr>
            <a:r>
              <a:rPr lang="en-US" sz="3410">
                <a:solidFill>
                  <a:srgbClr val="FFFFFF"/>
                </a:solidFill>
                <a:latin typeface="HK Grotesk Light"/>
              </a:rPr>
              <a:t>Since the p-value &lt; 0.05, we reject our null hypothesis which was that the data is normally distributed, and accept the alternate hypothesis and conclude that there is a deviation from normality.</a:t>
            </a:r>
          </a:p>
        </p:txBody>
      </p:sp>
      <p:sp>
        <p:nvSpPr>
          <p:cNvPr name="AutoShape 11" id="11"/>
          <p:cNvSpPr/>
          <p:nvPr/>
        </p:nvSpPr>
        <p:spPr>
          <a:xfrm rot="-10800000">
            <a:off x="8222969" y="1029322"/>
            <a:ext cx="9830735" cy="0"/>
          </a:xfrm>
          <a:prstGeom prst="line">
            <a:avLst/>
          </a:prstGeom>
          <a:ln cap="flat" w="47625">
            <a:solidFill>
              <a:srgbClr val="FFFFFF"/>
            </a:solidFill>
            <a:prstDash val="solid"/>
            <a:headEnd type="none" len="sm" w="sm"/>
            <a:tailEnd type="none" len="sm" w="sm"/>
          </a:ln>
        </p:spPr>
      </p:sp>
      <p:sp>
        <p:nvSpPr>
          <p:cNvPr name="AutoShape 12" id="12"/>
          <p:cNvSpPr/>
          <p:nvPr/>
        </p:nvSpPr>
        <p:spPr>
          <a:xfrm rot="5400000">
            <a:off x="6249985" y="2978165"/>
            <a:ext cx="3945967" cy="0"/>
          </a:xfrm>
          <a:prstGeom prst="line">
            <a:avLst/>
          </a:prstGeom>
          <a:ln cap="flat" w="47625">
            <a:solidFill>
              <a:srgbClr val="FFFFFF"/>
            </a:solidFill>
            <a:prstDash val="solid"/>
            <a:headEnd type="none" len="sm" w="sm"/>
            <a:tailEnd type="none" len="sm" w="sm"/>
          </a:ln>
        </p:spPr>
      </p:sp>
      <p:sp>
        <p:nvSpPr>
          <p:cNvPr name="AutoShape 13" id="13"/>
          <p:cNvSpPr/>
          <p:nvPr/>
        </p:nvSpPr>
        <p:spPr>
          <a:xfrm rot="5400000">
            <a:off x="16068740" y="2978092"/>
            <a:ext cx="3946114" cy="0"/>
          </a:xfrm>
          <a:prstGeom prst="line">
            <a:avLst/>
          </a:prstGeom>
          <a:ln cap="flat" w="47625">
            <a:solidFill>
              <a:srgbClr val="FFFFFF"/>
            </a:solidFill>
            <a:prstDash val="solid"/>
            <a:headEnd type="none" len="sm" w="sm"/>
            <a:tailEnd type="none" len="sm" w="sm"/>
          </a:ln>
        </p:spPr>
      </p:sp>
      <p:sp>
        <p:nvSpPr>
          <p:cNvPr name="AutoShape 14" id="14"/>
          <p:cNvSpPr/>
          <p:nvPr/>
        </p:nvSpPr>
        <p:spPr>
          <a:xfrm rot="-10800000">
            <a:off x="8199156" y="4927336"/>
            <a:ext cx="9866453" cy="0"/>
          </a:xfrm>
          <a:prstGeom prst="line">
            <a:avLst/>
          </a:prstGeom>
          <a:ln cap="flat" w="47625">
            <a:solidFill>
              <a:srgbClr val="FFFFFF"/>
            </a:solidFill>
            <a:prstDash val="solid"/>
            <a:headEnd type="none" len="sm" w="sm"/>
            <a:tailEnd type="none" len="sm" w="sm"/>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47625" y="0"/>
            <a:ext cx="7982272" cy="10287000"/>
          </a:xfrm>
          <a:prstGeom prst="rect">
            <a:avLst/>
          </a:prstGeom>
          <a:solidFill>
            <a:srgbClr val="01623D"/>
          </a:solidFill>
        </p:spPr>
      </p:sp>
      <p:sp>
        <p:nvSpPr>
          <p:cNvPr name="AutoShape 3" id="3"/>
          <p:cNvSpPr/>
          <p:nvPr/>
        </p:nvSpPr>
        <p:spPr>
          <a:xfrm rot="0">
            <a:off x="878858" y="11748543"/>
            <a:ext cx="1495912" cy="1345161"/>
          </a:xfrm>
          <a:prstGeom prst="rect">
            <a:avLst/>
          </a:prstGeom>
          <a:solidFill>
            <a:srgbClr val="000000"/>
          </a:solidFill>
        </p:spPr>
      </p:sp>
      <p:sp>
        <p:nvSpPr>
          <p:cNvPr name="AutoShape 4" id="4"/>
          <p:cNvSpPr/>
          <p:nvPr/>
        </p:nvSpPr>
        <p:spPr>
          <a:xfrm rot="0">
            <a:off x="882490" y="13799825"/>
            <a:ext cx="1495912" cy="1416082"/>
          </a:xfrm>
          <a:prstGeom prst="rect">
            <a:avLst/>
          </a:prstGeom>
          <a:solidFill>
            <a:srgbClr val="000000"/>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5227" y="13763541"/>
            <a:ext cx="1488649" cy="1488649"/>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82490" y="11676799"/>
            <a:ext cx="1488649" cy="1488649"/>
          </a:xfrm>
          <a:prstGeom prst="rect">
            <a:avLst/>
          </a:prstGeom>
        </p:spPr>
      </p:pic>
      <p:sp>
        <p:nvSpPr>
          <p:cNvPr name="AutoShape 7" id="7"/>
          <p:cNvSpPr/>
          <p:nvPr/>
        </p:nvSpPr>
        <p:spPr>
          <a:xfrm rot="5399999">
            <a:off x="2682874" y="5251773"/>
            <a:ext cx="10551171" cy="0"/>
          </a:xfrm>
          <a:prstGeom prst="line">
            <a:avLst/>
          </a:prstGeom>
          <a:ln cap="flat" w="47625">
            <a:solidFill>
              <a:srgbClr val="FFFFFF"/>
            </a:solidFill>
            <a:prstDash val="solid"/>
            <a:headEnd type="none" len="sm" w="sm"/>
            <a:tailEnd type="none" len="sm" w="sm"/>
          </a:ln>
        </p:spPr>
      </p:sp>
      <p:pic>
        <p:nvPicPr>
          <p:cNvPr name="Picture 8" id="8"/>
          <p:cNvPicPr>
            <a:picLocks noChangeAspect="true"/>
          </p:cNvPicPr>
          <p:nvPr/>
        </p:nvPicPr>
        <p:blipFill>
          <a:blip r:embed="rId4"/>
          <a:srcRect l="0" t="0" r="0" b="0"/>
          <a:stretch>
            <a:fillRect/>
          </a:stretch>
        </p:blipFill>
        <p:spPr>
          <a:xfrm flipH="false" flipV="false" rot="0">
            <a:off x="8320555" y="3357809"/>
            <a:ext cx="9480172" cy="2153711"/>
          </a:xfrm>
          <a:prstGeom prst="rect">
            <a:avLst/>
          </a:prstGeom>
        </p:spPr>
      </p:pic>
      <p:sp>
        <p:nvSpPr>
          <p:cNvPr name="TextBox 9" id="9"/>
          <p:cNvSpPr txBox="true"/>
          <p:nvPr/>
        </p:nvSpPr>
        <p:spPr>
          <a:xfrm rot="0">
            <a:off x="-142505" y="3408685"/>
            <a:ext cx="8172032" cy="3810001"/>
          </a:xfrm>
          <a:prstGeom prst="rect">
            <a:avLst/>
          </a:prstGeom>
        </p:spPr>
        <p:txBody>
          <a:bodyPr anchor="t" rtlCol="false" tIns="0" lIns="0" bIns="0" rIns="0">
            <a:spAutoFit/>
          </a:bodyPr>
          <a:lstStyle/>
          <a:p>
            <a:pPr algn="ctr">
              <a:lnSpc>
                <a:spcPts val="9900"/>
              </a:lnSpc>
            </a:pPr>
            <a:r>
              <a:rPr lang="en-US" sz="9000">
                <a:solidFill>
                  <a:srgbClr val="FFFFFF"/>
                </a:solidFill>
                <a:latin typeface="Arimo"/>
              </a:rPr>
              <a:t>Categorising the associated variables</a:t>
            </a:r>
          </a:p>
        </p:txBody>
      </p:sp>
      <p:sp>
        <p:nvSpPr>
          <p:cNvPr name="TextBox 10" id="10"/>
          <p:cNvSpPr txBox="true"/>
          <p:nvPr/>
        </p:nvSpPr>
        <p:spPr>
          <a:xfrm rot="0">
            <a:off x="8677763" y="1510410"/>
            <a:ext cx="8765757" cy="1180315"/>
          </a:xfrm>
          <a:prstGeom prst="rect">
            <a:avLst/>
          </a:prstGeom>
        </p:spPr>
        <p:txBody>
          <a:bodyPr anchor="t" rtlCol="false" tIns="0" lIns="0" bIns="0" rIns="0">
            <a:spAutoFit/>
          </a:bodyPr>
          <a:lstStyle/>
          <a:p>
            <a:pPr algn="l">
              <a:lnSpc>
                <a:spcPts val="4768"/>
              </a:lnSpc>
              <a:spcBef>
                <a:spcPct val="0"/>
              </a:spcBef>
            </a:pPr>
            <a:r>
              <a:rPr lang="en-US" sz="3405">
                <a:solidFill>
                  <a:srgbClr val="FFFFFF"/>
                </a:solidFill>
                <a:latin typeface="HK Grotesk Light"/>
              </a:rPr>
              <a:t>We find the quartiles for the variables as follows:</a:t>
            </a:r>
          </a:p>
        </p:txBody>
      </p:sp>
      <p:sp>
        <p:nvSpPr>
          <p:cNvPr name="TextBox 11" id="11"/>
          <p:cNvSpPr txBox="true"/>
          <p:nvPr/>
        </p:nvSpPr>
        <p:spPr>
          <a:xfrm rot="0">
            <a:off x="8677763" y="6354161"/>
            <a:ext cx="8765757" cy="2980540"/>
          </a:xfrm>
          <a:prstGeom prst="rect">
            <a:avLst/>
          </a:prstGeom>
        </p:spPr>
        <p:txBody>
          <a:bodyPr anchor="t" rtlCol="false" tIns="0" lIns="0" bIns="0" rIns="0">
            <a:spAutoFit/>
          </a:bodyPr>
          <a:lstStyle/>
          <a:p>
            <a:pPr>
              <a:lnSpc>
                <a:spcPts val="4768"/>
              </a:lnSpc>
            </a:pPr>
            <a:r>
              <a:rPr lang="en-US" sz="3405">
                <a:solidFill>
                  <a:srgbClr val="FFFFFF"/>
                </a:solidFill>
                <a:latin typeface="HK Grotesk Light"/>
              </a:rPr>
              <a:t>We make 4 categories for all variables,</a:t>
            </a:r>
          </a:p>
          <a:p>
            <a:pPr>
              <a:lnSpc>
                <a:spcPts val="4768"/>
              </a:lnSpc>
            </a:pPr>
            <a:r>
              <a:rPr lang="en-US" sz="3405">
                <a:solidFill>
                  <a:srgbClr val="FFFFFF"/>
                </a:solidFill>
                <a:latin typeface="HK Grotesk Light"/>
              </a:rPr>
              <a:t>       0% to 25% - Very Low</a:t>
            </a:r>
          </a:p>
          <a:p>
            <a:pPr>
              <a:lnSpc>
                <a:spcPts val="4768"/>
              </a:lnSpc>
            </a:pPr>
            <a:r>
              <a:rPr lang="en-US" sz="3405">
                <a:solidFill>
                  <a:srgbClr val="FFFFFF"/>
                </a:solidFill>
                <a:latin typeface="HK Grotesk Light"/>
              </a:rPr>
              <a:t>       25% to 50% - Low</a:t>
            </a:r>
          </a:p>
          <a:p>
            <a:pPr>
              <a:lnSpc>
                <a:spcPts val="4768"/>
              </a:lnSpc>
            </a:pPr>
            <a:r>
              <a:rPr lang="en-US" sz="3405">
                <a:solidFill>
                  <a:srgbClr val="FFFFFF"/>
                </a:solidFill>
                <a:latin typeface="HK Grotesk Light"/>
              </a:rPr>
              <a:t>       50% to 75% - High</a:t>
            </a:r>
          </a:p>
          <a:p>
            <a:pPr algn="l">
              <a:lnSpc>
                <a:spcPts val="4768"/>
              </a:lnSpc>
              <a:spcBef>
                <a:spcPct val="0"/>
              </a:spcBef>
            </a:pPr>
            <a:r>
              <a:rPr lang="en-US" sz="3405">
                <a:solidFill>
                  <a:srgbClr val="FFFFFF"/>
                </a:solidFill>
                <a:latin typeface="HK Grotesk Light"/>
              </a:rPr>
              <a:t>       75% to 100% - Very High</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7982272" cy="10287000"/>
          </a:xfrm>
          <a:prstGeom prst="rect">
            <a:avLst/>
          </a:prstGeom>
          <a:solidFill>
            <a:srgbClr val="01623D"/>
          </a:solidFill>
        </p:spPr>
      </p:sp>
      <p:sp>
        <p:nvSpPr>
          <p:cNvPr name="AutoShape 3" id="3"/>
          <p:cNvSpPr/>
          <p:nvPr/>
        </p:nvSpPr>
        <p:spPr>
          <a:xfrm rot="0">
            <a:off x="878858" y="11748543"/>
            <a:ext cx="1495912" cy="1345161"/>
          </a:xfrm>
          <a:prstGeom prst="rect">
            <a:avLst/>
          </a:prstGeom>
          <a:solidFill>
            <a:srgbClr val="000000"/>
          </a:solidFill>
        </p:spPr>
      </p:sp>
      <p:sp>
        <p:nvSpPr>
          <p:cNvPr name="AutoShape 4" id="4"/>
          <p:cNvSpPr/>
          <p:nvPr/>
        </p:nvSpPr>
        <p:spPr>
          <a:xfrm rot="0">
            <a:off x="882490" y="13799825"/>
            <a:ext cx="1495912" cy="1416082"/>
          </a:xfrm>
          <a:prstGeom prst="rect">
            <a:avLst/>
          </a:prstGeom>
          <a:solidFill>
            <a:srgbClr val="000000"/>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5227" y="13763541"/>
            <a:ext cx="1488649" cy="1488649"/>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82490" y="11676799"/>
            <a:ext cx="1488649" cy="1488649"/>
          </a:xfrm>
          <a:prstGeom prst="rect">
            <a:avLst/>
          </a:prstGeom>
        </p:spPr>
      </p:pic>
      <p:sp>
        <p:nvSpPr>
          <p:cNvPr name="AutoShape 7" id="7"/>
          <p:cNvSpPr/>
          <p:nvPr/>
        </p:nvSpPr>
        <p:spPr>
          <a:xfrm rot="5399999">
            <a:off x="2682874" y="5251773"/>
            <a:ext cx="10551171" cy="0"/>
          </a:xfrm>
          <a:prstGeom prst="line">
            <a:avLst/>
          </a:prstGeom>
          <a:ln cap="flat" w="47625">
            <a:solidFill>
              <a:srgbClr val="FFFFFF"/>
            </a:solidFill>
            <a:prstDash val="solid"/>
            <a:headEnd type="none" len="sm" w="sm"/>
            <a:tailEnd type="none" len="sm" w="sm"/>
          </a:ln>
        </p:spPr>
      </p:sp>
      <p:pic>
        <p:nvPicPr>
          <p:cNvPr name="Picture 8" id="8"/>
          <p:cNvPicPr>
            <a:picLocks noChangeAspect="true"/>
          </p:cNvPicPr>
          <p:nvPr/>
        </p:nvPicPr>
        <p:blipFill>
          <a:blip r:embed="rId4"/>
          <a:srcRect l="0" t="0" r="0" b="0"/>
          <a:stretch>
            <a:fillRect/>
          </a:stretch>
        </p:blipFill>
        <p:spPr>
          <a:xfrm flipH="false" flipV="false" rot="0">
            <a:off x="8918844" y="259308"/>
            <a:ext cx="8644562" cy="10027692"/>
          </a:xfrm>
          <a:prstGeom prst="rect">
            <a:avLst/>
          </a:prstGeom>
        </p:spPr>
      </p:pic>
      <p:sp>
        <p:nvSpPr>
          <p:cNvPr name="TextBox 9" id="9"/>
          <p:cNvSpPr txBox="true"/>
          <p:nvPr/>
        </p:nvSpPr>
        <p:spPr>
          <a:xfrm rot="0">
            <a:off x="505730" y="3168727"/>
            <a:ext cx="6970811" cy="2632710"/>
          </a:xfrm>
          <a:prstGeom prst="rect">
            <a:avLst/>
          </a:prstGeom>
        </p:spPr>
        <p:txBody>
          <a:bodyPr anchor="t" rtlCol="false" tIns="0" lIns="0" bIns="0" rIns="0">
            <a:spAutoFit/>
          </a:bodyPr>
          <a:lstStyle/>
          <a:p>
            <a:pPr algn="ctr">
              <a:lnSpc>
                <a:spcPts val="10230"/>
              </a:lnSpc>
            </a:pPr>
            <a:r>
              <a:rPr lang="en-US" sz="9300">
                <a:solidFill>
                  <a:srgbClr val="FFFFFF"/>
                </a:solidFill>
                <a:latin typeface="Arimo"/>
              </a:rPr>
              <a:t>Kruskal Wallis Test</a:t>
            </a:r>
          </a:p>
        </p:txBody>
      </p:sp>
      <p:sp>
        <p:nvSpPr>
          <p:cNvPr name="TextBox 10" id="10"/>
          <p:cNvSpPr txBox="true"/>
          <p:nvPr/>
        </p:nvSpPr>
        <p:spPr>
          <a:xfrm rot="0">
            <a:off x="505730" y="6988018"/>
            <a:ext cx="6970811" cy="1414780"/>
          </a:xfrm>
          <a:prstGeom prst="rect">
            <a:avLst/>
          </a:prstGeom>
        </p:spPr>
        <p:txBody>
          <a:bodyPr anchor="t" rtlCol="false" tIns="0" lIns="0" bIns="0" rIns="0">
            <a:spAutoFit/>
          </a:bodyPr>
          <a:lstStyle/>
          <a:p>
            <a:pPr algn="ctr">
              <a:lnSpc>
                <a:spcPts val="3739"/>
              </a:lnSpc>
            </a:pPr>
            <a:r>
              <a:rPr lang="en-US" sz="3399">
                <a:solidFill>
                  <a:srgbClr val="FFFFFF"/>
                </a:solidFill>
                <a:latin typeface="HK Grotesk Light"/>
              </a:rPr>
              <a:t>H0: The medians are identical.</a:t>
            </a:r>
          </a:p>
          <a:p>
            <a:pPr algn="ctr">
              <a:lnSpc>
                <a:spcPts val="3739"/>
              </a:lnSpc>
            </a:pPr>
            <a:r>
              <a:rPr lang="en-US" sz="3399">
                <a:solidFill>
                  <a:srgbClr val="FFFFFF"/>
                </a:solidFill>
                <a:latin typeface="HK Grotesk Light"/>
              </a:rPr>
              <a:t>H1: At least one pair of medians is different.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7982272" cy="10287000"/>
          </a:xfrm>
          <a:prstGeom prst="rect">
            <a:avLst/>
          </a:prstGeom>
          <a:solidFill>
            <a:srgbClr val="01623D"/>
          </a:solidFill>
        </p:spPr>
      </p:sp>
      <p:sp>
        <p:nvSpPr>
          <p:cNvPr name="AutoShape 3" id="3"/>
          <p:cNvSpPr/>
          <p:nvPr/>
        </p:nvSpPr>
        <p:spPr>
          <a:xfrm rot="0">
            <a:off x="878858" y="11748543"/>
            <a:ext cx="1495912" cy="1345161"/>
          </a:xfrm>
          <a:prstGeom prst="rect">
            <a:avLst/>
          </a:prstGeom>
          <a:solidFill>
            <a:srgbClr val="000000"/>
          </a:solidFill>
        </p:spPr>
      </p:sp>
      <p:sp>
        <p:nvSpPr>
          <p:cNvPr name="AutoShape 4" id="4"/>
          <p:cNvSpPr/>
          <p:nvPr/>
        </p:nvSpPr>
        <p:spPr>
          <a:xfrm rot="0">
            <a:off x="882490" y="13799825"/>
            <a:ext cx="1495912" cy="1416082"/>
          </a:xfrm>
          <a:prstGeom prst="rect">
            <a:avLst/>
          </a:prstGeom>
          <a:solidFill>
            <a:srgbClr val="000000"/>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5227" y="13763541"/>
            <a:ext cx="1488649" cy="1488649"/>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82490" y="11676799"/>
            <a:ext cx="1488649" cy="1488649"/>
          </a:xfrm>
          <a:prstGeom prst="rect">
            <a:avLst/>
          </a:prstGeom>
        </p:spPr>
      </p:pic>
      <p:sp>
        <p:nvSpPr>
          <p:cNvPr name="AutoShape 7" id="7"/>
          <p:cNvSpPr/>
          <p:nvPr/>
        </p:nvSpPr>
        <p:spPr>
          <a:xfrm rot="5399999">
            <a:off x="2682874" y="5251773"/>
            <a:ext cx="10551171" cy="0"/>
          </a:xfrm>
          <a:prstGeom prst="line">
            <a:avLst/>
          </a:prstGeom>
          <a:ln cap="flat" w="47625">
            <a:solidFill>
              <a:srgbClr val="FFFFFF"/>
            </a:solidFill>
            <a:prstDash val="solid"/>
            <a:headEnd type="none" len="sm" w="sm"/>
            <a:tailEnd type="none" len="sm" w="sm"/>
          </a:ln>
        </p:spPr>
      </p:sp>
      <p:sp>
        <p:nvSpPr>
          <p:cNvPr name="TextBox 8" id="8"/>
          <p:cNvSpPr txBox="true"/>
          <p:nvPr/>
        </p:nvSpPr>
        <p:spPr>
          <a:xfrm rot="0">
            <a:off x="1028700" y="2232480"/>
            <a:ext cx="6063849" cy="3742056"/>
          </a:xfrm>
          <a:prstGeom prst="rect">
            <a:avLst/>
          </a:prstGeom>
        </p:spPr>
        <p:txBody>
          <a:bodyPr anchor="t" rtlCol="false" tIns="0" lIns="0" bIns="0" rIns="0">
            <a:spAutoFit/>
          </a:bodyPr>
          <a:lstStyle/>
          <a:p>
            <a:pPr algn="ctr">
              <a:lnSpc>
                <a:spcPts val="9790"/>
              </a:lnSpc>
            </a:pPr>
            <a:r>
              <a:rPr lang="en-US" sz="8900">
                <a:solidFill>
                  <a:srgbClr val="FFFFFF"/>
                </a:solidFill>
                <a:latin typeface="Arimo"/>
              </a:rPr>
              <a:t>Formation of the hypotheses</a:t>
            </a:r>
          </a:p>
        </p:txBody>
      </p:sp>
      <p:sp>
        <p:nvSpPr>
          <p:cNvPr name="TextBox 9" id="9"/>
          <p:cNvSpPr txBox="true"/>
          <p:nvPr/>
        </p:nvSpPr>
        <p:spPr>
          <a:xfrm rot="0">
            <a:off x="8477285" y="1107826"/>
            <a:ext cx="9342779" cy="8259318"/>
          </a:xfrm>
          <a:prstGeom prst="rect">
            <a:avLst/>
          </a:prstGeom>
        </p:spPr>
        <p:txBody>
          <a:bodyPr anchor="t" rtlCol="false" tIns="0" lIns="0" bIns="0" rIns="0">
            <a:spAutoFit/>
          </a:bodyPr>
          <a:lstStyle/>
          <a:p>
            <a:pPr algn="l">
              <a:lnSpc>
                <a:spcPts val="4661"/>
              </a:lnSpc>
            </a:pPr>
            <a:r>
              <a:rPr lang="en-US" u="none" sz="3329">
                <a:solidFill>
                  <a:srgbClr val="FFFFFF"/>
                </a:solidFill>
                <a:latin typeface="HK Grotesk Light"/>
              </a:rPr>
              <a:t>H01: BPM has no effect on the Popularity of a song.</a:t>
            </a:r>
          </a:p>
          <a:p>
            <a:pPr algn="l">
              <a:lnSpc>
                <a:spcPts val="4661"/>
              </a:lnSpc>
            </a:pPr>
            <a:r>
              <a:rPr lang="en-US" u="none" sz="3329">
                <a:solidFill>
                  <a:srgbClr val="FFFFFF"/>
                </a:solidFill>
                <a:latin typeface="HK Grotesk Light"/>
              </a:rPr>
              <a:t>H11: The higher the BPM, the higher the Popularity of a song.</a:t>
            </a:r>
          </a:p>
          <a:p>
            <a:pPr algn="l">
              <a:lnSpc>
                <a:spcPts val="4661"/>
              </a:lnSpc>
            </a:pPr>
          </a:p>
          <a:p>
            <a:pPr algn="l">
              <a:lnSpc>
                <a:spcPts val="4661"/>
              </a:lnSpc>
            </a:pPr>
            <a:r>
              <a:rPr lang="en-US" u="none" sz="3329">
                <a:solidFill>
                  <a:srgbClr val="FFFFFF"/>
                </a:solidFill>
                <a:latin typeface="HK Grotesk Light"/>
              </a:rPr>
              <a:t>H02: Energy has no effect on the Popularity of a song.</a:t>
            </a:r>
          </a:p>
          <a:p>
            <a:pPr algn="l">
              <a:lnSpc>
                <a:spcPts val="4661"/>
              </a:lnSpc>
            </a:pPr>
            <a:r>
              <a:rPr lang="en-US" u="none" sz="3329">
                <a:solidFill>
                  <a:srgbClr val="FFFFFF"/>
                </a:solidFill>
                <a:latin typeface="HK Grotesk Light"/>
              </a:rPr>
              <a:t>H12: The higher the Energy, the higher the Popularity of a song.</a:t>
            </a:r>
          </a:p>
          <a:p>
            <a:pPr algn="l">
              <a:lnSpc>
                <a:spcPts val="4661"/>
              </a:lnSpc>
            </a:pPr>
          </a:p>
          <a:p>
            <a:pPr algn="l">
              <a:lnSpc>
                <a:spcPts val="4661"/>
              </a:lnSpc>
            </a:pPr>
            <a:r>
              <a:rPr lang="en-US" u="none" sz="3329">
                <a:solidFill>
                  <a:srgbClr val="FFFFFF"/>
                </a:solidFill>
                <a:latin typeface="HK Grotesk Light"/>
              </a:rPr>
              <a:t>H03: Acousticness has no effect on the Popularity of a song.</a:t>
            </a:r>
          </a:p>
          <a:p>
            <a:pPr algn="l">
              <a:lnSpc>
                <a:spcPts val="4661"/>
              </a:lnSpc>
            </a:pPr>
            <a:r>
              <a:rPr lang="en-US" u="none" sz="3329">
                <a:solidFill>
                  <a:srgbClr val="FFFFFF"/>
                </a:solidFill>
                <a:latin typeface="HK Grotesk Light"/>
              </a:rPr>
              <a:t>H13: The lower the acousticness, the higher the Popularity of a song.</a:t>
            </a:r>
          </a:p>
        </p:txBody>
      </p:sp>
      <p:sp>
        <p:nvSpPr>
          <p:cNvPr name="TextBox 10" id="10"/>
          <p:cNvSpPr txBox="true"/>
          <p:nvPr/>
        </p:nvSpPr>
        <p:spPr>
          <a:xfrm rot="0">
            <a:off x="0" y="6179989"/>
            <a:ext cx="7982272" cy="2944368"/>
          </a:xfrm>
          <a:prstGeom prst="rect">
            <a:avLst/>
          </a:prstGeom>
        </p:spPr>
        <p:txBody>
          <a:bodyPr anchor="t" rtlCol="false" tIns="0" lIns="0" bIns="0" rIns="0">
            <a:spAutoFit/>
          </a:bodyPr>
          <a:lstStyle/>
          <a:p>
            <a:pPr algn="ctr">
              <a:lnSpc>
                <a:spcPts val="4661"/>
              </a:lnSpc>
            </a:pPr>
            <a:r>
              <a:rPr lang="en-US" sz="3329">
                <a:solidFill>
                  <a:srgbClr val="FFFFFF"/>
                </a:solidFill>
                <a:latin typeface="HK Grotesk Light"/>
              </a:rPr>
              <a:t>Based on previous work done in this domain, we can form several alternative hypotheses for the wilcoxon rank sum test, to test the relation of bpm, energy and acousticness with popularity.</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7982272" cy="10287000"/>
          </a:xfrm>
          <a:prstGeom prst="rect">
            <a:avLst/>
          </a:prstGeom>
          <a:solidFill>
            <a:srgbClr val="01623D"/>
          </a:solidFill>
        </p:spPr>
      </p:sp>
      <p:sp>
        <p:nvSpPr>
          <p:cNvPr name="AutoShape 3" id="3"/>
          <p:cNvSpPr/>
          <p:nvPr/>
        </p:nvSpPr>
        <p:spPr>
          <a:xfrm rot="0">
            <a:off x="878858" y="11748543"/>
            <a:ext cx="1495912" cy="1345161"/>
          </a:xfrm>
          <a:prstGeom prst="rect">
            <a:avLst/>
          </a:prstGeom>
          <a:solidFill>
            <a:srgbClr val="000000"/>
          </a:solidFill>
        </p:spPr>
      </p:sp>
      <p:sp>
        <p:nvSpPr>
          <p:cNvPr name="AutoShape 4" id="4"/>
          <p:cNvSpPr/>
          <p:nvPr/>
        </p:nvSpPr>
        <p:spPr>
          <a:xfrm rot="0">
            <a:off x="882490" y="13799825"/>
            <a:ext cx="1495912" cy="1416082"/>
          </a:xfrm>
          <a:prstGeom prst="rect">
            <a:avLst/>
          </a:prstGeom>
          <a:solidFill>
            <a:srgbClr val="000000"/>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5227" y="13763541"/>
            <a:ext cx="1488649" cy="1488649"/>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82490" y="11676799"/>
            <a:ext cx="1488649" cy="1488649"/>
          </a:xfrm>
          <a:prstGeom prst="rect">
            <a:avLst/>
          </a:prstGeom>
        </p:spPr>
      </p:pic>
      <p:sp>
        <p:nvSpPr>
          <p:cNvPr name="AutoShape 7" id="7"/>
          <p:cNvSpPr/>
          <p:nvPr/>
        </p:nvSpPr>
        <p:spPr>
          <a:xfrm rot="5399999">
            <a:off x="2682874" y="5251773"/>
            <a:ext cx="10551171" cy="0"/>
          </a:xfrm>
          <a:prstGeom prst="line">
            <a:avLst/>
          </a:prstGeom>
          <a:ln cap="flat" w="47625">
            <a:solidFill>
              <a:srgbClr val="FFFFFF"/>
            </a:solidFill>
            <a:prstDash val="solid"/>
            <a:headEnd type="none" len="sm" w="sm"/>
            <a:tailEnd type="none" len="sm" w="sm"/>
          </a:ln>
        </p:spPr>
      </p:sp>
      <p:pic>
        <p:nvPicPr>
          <p:cNvPr name="Picture 8" id="8"/>
          <p:cNvPicPr>
            <a:picLocks noChangeAspect="true"/>
          </p:cNvPicPr>
          <p:nvPr/>
        </p:nvPicPr>
        <p:blipFill>
          <a:blip r:embed="rId4"/>
          <a:srcRect l="0" t="0" r="0" b="0"/>
          <a:stretch>
            <a:fillRect/>
          </a:stretch>
        </p:blipFill>
        <p:spPr>
          <a:xfrm flipH="false" flipV="false" rot="0">
            <a:off x="8205913" y="6571387"/>
            <a:ext cx="9851414" cy="3226338"/>
          </a:xfrm>
          <a:prstGeom prst="rect">
            <a:avLst/>
          </a:prstGeom>
        </p:spPr>
      </p:pic>
      <p:sp>
        <p:nvSpPr>
          <p:cNvPr name="TextBox 9" id="9"/>
          <p:cNvSpPr txBox="true"/>
          <p:nvPr/>
        </p:nvSpPr>
        <p:spPr>
          <a:xfrm rot="0">
            <a:off x="505730" y="3349630"/>
            <a:ext cx="6970811" cy="3928110"/>
          </a:xfrm>
          <a:prstGeom prst="rect">
            <a:avLst/>
          </a:prstGeom>
        </p:spPr>
        <p:txBody>
          <a:bodyPr anchor="t" rtlCol="false" tIns="0" lIns="0" bIns="0" rIns="0">
            <a:spAutoFit/>
          </a:bodyPr>
          <a:lstStyle/>
          <a:p>
            <a:pPr algn="ctr">
              <a:lnSpc>
                <a:spcPts val="10230"/>
              </a:lnSpc>
            </a:pPr>
            <a:r>
              <a:rPr lang="en-US" sz="9300">
                <a:solidFill>
                  <a:srgbClr val="FFFFFF"/>
                </a:solidFill>
                <a:latin typeface="Arimo"/>
              </a:rPr>
              <a:t>Wilcoxon Rank-Sum Test</a:t>
            </a:r>
          </a:p>
        </p:txBody>
      </p:sp>
      <p:sp>
        <p:nvSpPr>
          <p:cNvPr name="TextBox 10" id="10"/>
          <p:cNvSpPr txBox="true"/>
          <p:nvPr/>
        </p:nvSpPr>
        <p:spPr>
          <a:xfrm rot="0">
            <a:off x="8797682" y="952500"/>
            <a:ext cx="8667876" cy="5306568"/>
          </a:xfrm>
          <a:prstGeom prst="rect">
            <a:avLst/>
          </a:prstGeom>
        </p:spPr>
        <p:txBody>
          <a:bodyPr anchor="t" rtlCol="false" tIns="0" lIns="0" bIns="0" rIns="0">
            <a:spAutoFit/>
          </a:bodyPr>
          <a:lstStyle/>
          <a:p>
            <a:pPr algn="l">
              <a:lnSpc>
                <a:spcPts val="4661"/>
              </a:lnSpc>
              <a:spcBef>
                <a:spcPct val="0"/>
              </a:spcBef>
            </a:pPr>
            <a:r>
              <a:rPr lang="en-US" u="none" sz="3329">
                <a:solidFill>
                  <a:srgbClr val="FFFFFF"/>
                </a:solidFill>
                <a:latin typeface="HK Grotesk Light"/>
              </a:rPr>
              <a:t>We perform the Wilcoxon Rank Sum Test for all consecutive categories of the variables that rejected H0 in the Kruskal Wallis Test.</a:t>
            </a:r>
          </a:p>
          <a:p>
            <a:pPr algn="l">
              <a:lnSpc>
                <a:spcPts val="4661"/>
              </a:lnSpc>
              <a:spcBef>
                <a:spcPct val="0"/>
              </a:spcBef>
            </a:pPr>
          </a:p>
          <a:p>
            <a:pPr algn="l">
              <a:lnSpc>
                <a:spcPts val="4661"/>
              </a:lnSpc>
              <a:spcBef>
                <a:spcPct val="0"/>
              </a:spcBef>
            </a:pPr>
            <a:r>
              <a:rPr lang="en-US" u="none" sz="3329">
                <a:solidFill>
                  <a:srgbClr val="FFFFFF"/>
                </a:solidFill>
                <a:latin typeface="HK Grotesk Light"/>
              </a:rPr>
              <a:t>The categories of each variable are:</a:t>
            </a:r>
          </a:p>
          <a:p>
            <a:pPr algn="l" marL="718947" indent="-359473" lvl="1">
              <a:lnSpc>
                <a:spcPts val="4661"/>
              </a:lnSpc>
              <a:spcBef>
                <a:spcPct val="0"/>
              </a:spcBef>
              <a:buFont typeface="Arial"/>
              <a:buChar char="•"/>
            </a:pPr>
            <a:r>
              <a:rPr lang="en-US" u="none" sz="3329">
                <a:solidFill>
                  <a:srgbClr val="FFFFFF"/>
                </a:solidFill>
                <a:latin typeface="HK Grotesk Light"/>
              </a:rPr>
              <a:t>Very Low</a:t>
            </a:r>
          </a:p>
          <a:p>
            <a:pPr algn="l" marL="718947" indent="-359473" lvl="1">
              <a:lnSpc>
                <a:spcPts val="4661"/>
              </a:lnSpc>
              <a:spcBef>
                <a:spcPct val="0"/>
              </a:spcBef>
              <a:buFont typeface="Arial"/>
              <a:buChar char="•"/>
            </a:pPr>
            <a:r>
              <a:rPr lang="en-US" u="none" sz="3329">
                <a:solidFill>
                  <a:srgbClr val="FFFFFF"/>
                </a:solidFill>
                <a:latin typeface="HK Grotesk Light"/>
              </a:rPr>
              <a:t>Low </a:t>
            </a:r>
          </a:p>
          <a:p>
            <a:pPr algn="l" marL="718947" indent="-359473" lvl="1">
              <a:lnSpc>
                <a:spcPts val="4661"/>
              </a:lnSpc>
              <a:spcBef>
                <a:spcPct val="0"/>
              </a:spcBef>
              <a:buFont typeface="Arial"/>
              <a:buChar char="•"/>
            </a:pPr>
            <a:r>
              <a:rPr lang="en-US" u="none" sz="3329">
                <a:solidFill>
                  <a:srgbClr val="FFFFFF"/>
                </a:solidFill>
                <a:latin typeface="HK Grotesk Light"/>
              </a:rPr>
              <a:t>High</a:t>
            </a:r>
          </a:p>
          <a:p>
            <a:pPr algn="l" marL="718947" indent="-359473" lvl="1">
              <a:lnSpc>
                <a:spcPts val="4661"/>
              </a:lnSpc>
              <a:spcBef>
                <a:spcPct val="0"/>
              </a:spcBef>
              <a:buFont typeface="Arial"/>
              <a:buChar char="•"/>
            </a:pPr>
            <a:r>
              <a:rPr lang="en-US" u="none" sz="3329">
                <a:solidFill>
                  <a:srgbClr val="FFFFFF"/>
                </a:solidFill>
                <a:latin typeface="HK Grotesk Light"/>
              </a:rPr>
              <a:t>Very High</a:t>
            </a:r>
          </a:p>
        </p:txBody>
      </p:sp>
      <p:sp>
        <p:nvSpPr>
          <p:cNvPr name="AutoShape 11" id="11"/>
          <p:cNvSpPr/>
          <p:nvPr/>
        </p:nvSpPr>
        <p:spPr>
          <a:xfrm rot="5375624">
            <a:off x="6493020" y="8059017"/>
            <a:ext cx="3358439" cy="0"/>
          </a:xfrm>
          <a:prstGeom prst="line">
            <a:avLst/>
          </a:prstGeom>
          <a:ln cap="flat" w="47625">
            <a:solidFill>
              <a:srgbClr val="FFFFFF"/>
            </a:solidFill>
            <a:prstDash val="solid"/>
            <a:headEnd type="none" len="sm" w="sm"/>
            <a:tailEnd type="none" len="sm" w="sm"/>
          </a:ln>
        </p:spPr>
      </p:sp>
      <p:sp>
        <p:nvSpPr>
          <p:cNvPr name="AutoShape 12" id="12"/>
          <p:cNvSpPr/>
          <p:nvPr/>
        </p:nvSpPr>
        <p:spPr>
          <a:xfrm rot="8279">
            <a:off x="8172225" y="9738194"/>
            <a:ext cx="9887218" cy="0"/>
          </a:xfrm>
          <a:prstGeom prst="line">
            <a:avLst/>
          </a:prstGeom>
          <a:ln cap="flat" w="47625">
            <a:solidFill>
              <a:srgbClr val="FFFFFF"/>
            </a:solidFill>
            <a:prstDash val="solid"/>
            <a:headEnd type="none" len="sm" w="sm"/>
            <a:tailEnd type="none" len="sm" w="sm"/>
          </a:ln>
        </p:spPr>
      </p:sp>
      <p:sp>
        <p:nvSpPr>
          <p:cNvPr name="AutoShape 13" id="13"/>
          <p:cNvSpPr/>
          <p:nvPr/>
        </p:nvSpPr>
        <p:spPr>
          <a:xfrm rot="8279">
            <a:off x="8170066" y="6415559"/>
            <a:ext cx="9887218" cy="0"/>
          </a:xfrm>
          <a:prstGeom prst="line">
            <a:avLst/>
          </a:prstGeom>
          <a:ln cap="flat" w="47625">
            <a:solidFill>
              <a:srgbClr val="FFFFFF"/>
            </a:solidFill>
            <a:prstDash val="solid"/>
            <a:headEnd type="none" len="sm" w="sm"/>
            <a:tailEnd type="none" len="sm" w="sm"/>
          </a:ln>
        </p:spPr>
      </p:sp>
      <p:sp>
        <p:nvSpPr>
          <p:cNvPr name="AutoShape 14" id="14"/>
          <p:cNvSpPr/>
          <p:nvPr/>
        </p:nvSpPr>
        <p:spPr>
          <a:xfrm rot="5375675">
            <a:off x="16376779" y="8091248"/>
            <a:ext cx="3365413" cy="0"/>
          </a:xfrm>
          <a:prstGeom prst="line">
            <a:avLst/>
          </a:prstGeom>
          <a:ln cap="flat" w="47625">
            <a:solidFill>
              <a:srgbClr val="FFFFFF"/>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18288000" cy="1028700"/>
          </a:xfrm>
          <a:prstGeom prst="rect">
            <a:avLst/>
          </a:prstGeom>
          <a:solidFill>
            <a:srgbClr val="01623D"/>
          </a:solidFill>
        </p:spPr>
      </p:sp>
      <p:sp>
        <p:nvSpPr>
          <p:cNvPr name="AutoShape 3" id="3"/>
          <p:cNvSpPr/>
          <p:nvPr/>
        </p:nvSpPr>
        <p:spPr>
          <a:xfrm rot="0">
            <a:off x="1028700" y="4308880"/>
            <a:ext cx="6151839" cy="0"/>
          </a:xfrm>
          <a:prstGeom prst="line">
            <a:avLst/>
          </a:prstGeom>
          <a:ln cap="rnd" w="19050">
            <a:solidFill>
              <a:srgbClr val="FFFFFF"/>
            </a:solidFill>
            <a:prstDash val="sysDot"/>
            <a:headEnd type="none" len="sm" w="sm"/>
            <a:tailEnd type="none" len="sm" w="sm"/>
          </a:ln>
        </p:spPr>
      </p:sp>
      <p:sp>
        <p:nvSpPr>
          <p:cNvPr name="AutoShape 4" id="4"/>
          <p:cNvSpPr/>
          <p:nvPr/>
        </p:nvSpPr>
        <p:spPr>
          <a:xfrm rot="0">
            <a:off x="1028700" y="5335767"/>
            <a:ext cx="6151839" cy="0"/>
          </a:xfrm>
          <a:prstGeom prst="line">
            <a:avLst/>
          </a:prstGeom>
          <a:ln cap="rnd" w="19050">
            <a:solidFill>
              <a:srgbClr val="FFFFFF"/>
            </a:solidFill>
            <a:prstDash val="sysDot"/>
            <a:headEnd type="none" len="sm" w="sm"/>
            <a:tailEnd type="none" len="sm" w="sm"/>
          </a:ln>
        </p:spPr>
      </p:sp>
      <p:sp>
        <p:nvSpPr>
          <p:cNvPr name="AutoShape 5" id="5"/>
          <p:cNvSpPr/>
          <p:nvPr/>
        </p:nvSpPr>
        <p:spPr>
          <a:xfrm rot="0">
            <a:off x="1107657" y="6333820"/>
            <a:ext cx="6151839" cy="0"/>
          </a:xfrm>
          <a:prstGeom prst="line">
            <a:avLst/>
          </a:prstGeom>
          <a:ln cap="rnd" w="19050">
            <a:solidFill>
              <a:srgbClr val="FFFFFF"/>
            </a:solidFill>
            <a:prstDash val="sysDot"/>
            <a:headEnd type="none" len="sm" w="sm"/>
            <a:tailEnd type="none" len="sm" w="sm"/>
          </a:ln>
        </p:spPr>
      </p:sp>
      <p:sp>
        <p:nvSpPr>
          <p:cNvPr name="AutoShape 6" id="6"/>
          <p:cNvSpPr/>
          <p:nvPr/>
        </p:nvSpPr>
        <p:spPr>
          <a:xfrm rot="0">
            <a:off x="1028700" y="7240039"/>
            <a:ext cx="6151839" cy="0"/>
          </a:xfrm>
          <a:prstGeom prst="line">
            <a:avLst/>
          </a:prstGeom>
          <a:ln cap="rnd" w="19050">
            <a:solidFill>
              <a:srgbClr val="FFFFFF"/>
            </a:solidFill>
            <a:prstDash val="sysDot"/>
            <a:headEnd type="none" len="sm" w="sm"/>
            <a:tailEnd type="none" len="sm" w="sm"/>
          </a:ln>
        </p:spPr>
      </p:sp>
      <p:sp>
        <p:nvSpPr>
          <p:cNvPr name="AutoShape 7" id="7"/>
          <p:cNvSpPr/>
          <p:nvPr/>
        </p:nvSpPr>
        <p:spPr>
          <a:xfrm rot="0">
            <a:off x="1028700" y="8232003"/>
            <a:ext cx="6151839" cy="0"/>
          </a:xfrm>
          <a:prstGeom prst="line">
            <a:avLst/>
          </a:prstGeom>
          <a:ln cap="rnd" w="19050">
            <a:solidFill>
              <a:srgbClr val="FFFFFF"/>
            </a:solidFill>
            <a:prstDash val="sysDot"/>
            <a:headEnd type="none" len="sm" w="sm"/>
            <a:tailEnd type="none" len="sm" w="sm"/>
          </a:ln>
        </p:spPr>
      </p:sp>
      <p:sp>
        <p:nvSpPr>
          <p:cNvPr name="AutoShape 8" id="8"/>
          <p:cNvSpPr/>
          <p:nvPr/>
        </p:nvSpPr>
        <p:spPr>
          <a:xfrm rot="0">
            <a:off x="1028700" y="9239153"/>
            <a:ext cx="6151839" cy="0"/>
          </a:xfrm>
          <a:prstGeom prst="line">
            <a:avLst/>
          </a:prstGeom>
          <a:ln cap="rnd" w="19050">
            <a:solidFill>
              <a:srgbClr val="FFFFFF"/>
            </a:solidFill>
            <a:prstDash val="sysDot"/>
            <a:headEnd type="none" len="sm" w="sm"/>
            <a:tailEnd type="none" len="sm" w="sm"/>
          </a:ln>
        </p:spPr>
      </p:sp>
      <p:sp>
        <p:nvSpPr>
          <p:cNvPr name="AutoShape 9" id="9"/>
          <p:cNvSpPr/>
          <p:nvPr/>
        </p:nvSpPr>
        <p:spPr>
          <a:xfrm rot="0">
            <a:off x="8137529" y="4289830"/>
            <a:ext cx="6120718" cy="0"/>
          </a:xfrm>
          <a:prstGeom prst="line">
            <a:avLst/>
          </a:prstGeom>
          <a:ln cap="rnd" w="19050">
            <a:solidFill>
              <a:srgbClr val="FFFFFF"/>
            </a:solidFill>
            <a:prstDash val="sysDot"/>
            <a:headEnd type="none" len="sm" w="sm"/>
            <a:tailEnd type="none" len="sm" w="sm"/>
          </a:ln>
        </p:spPr>
      </p:sp>
      <p:sp>
        <p:nvSpPr>
          <p:cNvPr name="AutoShape 10" id="10"/>
          <p:cNvSpPr/>
          <p:nvPr/>
        </p:nvSpPr>
        <p:spPr>
          <a:xfrm rot="0">
            <a:off x="8137529" y="5316717"/>
            <a:ext cx="6120718" cy="0"/>
          </a:xfrm>
          <a:prstGeom prst="line">
            <a:avLst/>
          </a:prstGeom>
          <a:ln cap="rnd" w="19050">
            <a:solidFill>
              <a:srgbClr val="FFFFFF"/>
            </a:solidFill>
            <a:prstDash val="sysDot"/>
            <a:headEnd type="none" len="sm" w="sm"/>
            <a:tailEnd type="none" len="sm" w="sm"/>
          </a:ln>
        </p:spPr>
      </p:sp>
      <p:sp>
        <p:nvSpPr>
          <p:cNvPr name="AutoShape 11" id="11"/>
          <p:cNvSpPr/>
          <p:nvPr/>
        </p:nvSpPr>
        <p:spPr>
          <a:xfrm rot="0">
            <a:off x="8137529" y="6333916"/>
            <a:ext cx="6120718" cy="0"/>
          </a:xfrm>
          <a:prstGeom prst="line">
            <a:avLst/>
          </a:prstGeom>
          <a:ln cap="rnd" w="19050">
            <a:solidFill>
              <a:srgbClr val="FFFFFF"/>
            </a:solidFill>
            <a:prstDash val="sysDot"/>
            <a:headEnd type="none" len="sm" w="sm"/>
            <a:tailEnd type="none" len="sm" w="sm"/>
          </a:ln>
        </p:spPr>
      </p:sp>
      <p:sp>
        <p:nvSpPr>
          <p:cNvPr name="AutoShape 12" id="12"/>
          <p:cNvSpPr/>
          <p:nvPr/>
        </p:nvSpPr>
        <p:spPr>
          <a:xfrm rot="0">
            <a:off x="8137529" y="7259186"/>
            <a:ext cx="6120718" cy="0"/>
          </a:xfrm>
          <a:prstGeom prst="line">
            <a:avLst/>
          </a:prstGeom>
          <a:ln cap="rnd" w="19050">
            <a:solidFill>
              <a:srgbClr val="FFFFFF"/>
            </a:solidFill>
            <a:prstDash val="sysDot"/>
            <a:headEnd type="none" len="sm" w="sm"/>
            <a:tailEnd type="none" len="sm" w="sm"/>
          </a:ln>
        </p:spPr>
      </p:sp>
      <p:sp>
        <p:nvSpPr>
          <p:cNvPr name="AutoShape 13" id="13"/>
          <p:cNvSpPr/>
          <p:nvPr/>
        </p:nvSpPr>
        <p:spPr>
          <a:xfrm rot="0">
            <a:off x="8137529" y="8212953"/>
            <a:ext cx="6120718" cy="0"/>
          </a:xfrm>
          <a:prstGeom prst="line">
            <a:avLst/>
          </a:prstGeom>
          <a:ln cap="rnd" w="19050">
            <a:solidFill>
              <a:srgbClr val="FFFFFF"/>
            </a:solidFill>
            <a:prstDash val="sysDot"/>
            <a:headEnd type="none" len="sm" w="sm"/>
            <a:tailEnd type="none" len="sm" w="sm"/>
          </a:ln>
        </p:spPr>
      </p:sp>
      <p:sp>
        <p:nvSpPr>
          <p:cNvPr name="AutoShape 14" id="14"/>
          <p:cNvSpPr/>
          <p:nvPr/>
        </p:nvSpPr>
        <p:spPr>
          <a:xfrm rot="0">
            <a:off x="8137529" y="9239250"/>
            <a:ext cx="6120718" cy="0"/>
          </a:xfrm>
          <a:prstGeom prst="line">
            <a:avLst/>
          </a:prstGeom>
          <a:ln cap="rnd" w="19050">
            <a:solidFill>
              <a:srgbClr val="FFFFFF"/>
            </a:solidFill>
            <a:prstDash val="sysDot"/>
            <a:headEnd type="none" len="sm" w="sm"/>
            <a:tailEnd type="none" len="sm" w="sm"/>
          </a:ln>
        </p:spPr>
      </p:sp>
      <p:sp>
        <p:nvSpPr>
          <p:cNvPr name="AutoShape 15" id="15"/>
          <p:cNvSpPr/>
          <p:nvPr/>
        </p:nvSpPr>
        <p:spPr>
          <a:xfrm rot="0">
            <a:off x="0" y="1004888"/>
            <a:ext cx="18288000" cy="0"/>
          </a:xfrm>
          <a:prstGeom prst="line">
            <a:avLst/>
          </a:prstGeom>
          <a:ln cap="flat" w="47625">
            <a:solidFill>
              <a:srgbClr val="FFFFFF"/>
            </a:solidFill>
            <a:prstDash val="solid"/>
            <a:headEnd type="none" len="sm" w="sm"/>
            <a:tailEnd type="none" len="sm" w="sm"/>
          </a:ln>
        </p:spPr>
      </p:sp>
      <p:sp>
        <p:nvSpPr>
          <p:cNvPr name="TextBox 16" id="16"/>
          <p:cNvSpPr txBox="true"/>
          <p:nvPr/>
        </p:nvSpPr>
        <p:spPr>
          <a:xfrm rot="0">
            <a:off x="1028700" y="4501417"/>
            <a:ext cx="5513547" cy="563753"/>
          </a:xfrm>
          <a:prstGeom prst="rect">
            <a:avLst/>
          </a:prstGeom>
        </p:spPr>
        <p:txBody>
          <a:bodyPr anchor="t" rtlCol="false" tIns="0" lIns="0" bIns="0" rIns="0">
            <a:spAutoFit/>
          </a:bodyPr>
          <a:lstStyle/>
          <a:p>
            <a:pPr>
              <a:lnSpc>
                <a:spcPts val="4576"/>
              </a:lnSpc>
            </a:pPr>
            <a:r>
              <a:rPr lang="en-US" sz="3200">
                <a:solidFill>
                  <a:srgbClr val="FFFFFF"/>
                </a:solidFill>
                <a:latin typeface="HK Grotesk Medium"/>
              </a:rPr>
              <a:t>Introduction to the topic</a:t>
            </a:r>
          </a:p>
        </p:txBody>
      </p:sp>
      <p:sp>
        <p:nvSpPr>
          <p:cNvPr name="TextBox 17" id="17"/>
          <p:cNvSpPr txBox="true"/>
          <p:nvPr/>
        </p:nvSpPr>
        <p:spPr>
          <a:xfrm rot="0">
            <a:off x="1107657" y="2146338"/>
            <a:ext cx="6918179" cy="1510672"/>
          </a:xfrm>
          <a:prstGeom prst="rect">
            <a:avLst/>
          </a:prstGeom>
        </p:spPr>
        <p:txBody>
          <a:bodyPr anchor="t" rtlCol="false" tIns="0" lIns="0" bIns="0" rIns="0">
            <a:spAutoFit/>
          </a:bodyPr>
          <a:lstStyle/>
          <a:p>
            <a:pPr>
              <a:lnSpc>
                <a:spcPts val="12089"/>
              </a:lnSpc>
            </a:pPr>
            <a:r>
              <a:rPr lang="en-US" sz="9299">
                <a:solidFill>
                  <a:srgbClr val="FFFFFF"/>
                </a:solidFill>
                <a:latin typeface="HK Grotesk Bold Bold"/>
              </a:rPr>
              <a:t>Overview</a:t>
            </a:r>
          </a:p>
        </p:txBody>
      </p:sp>
      <p:sp>
        <p:nvSpPr>
          <p:cNvPr name="TextBox 18" id="18"/>
          <p:cNvSpPr txBox="true"/>
          <p:nvPr/>
        </p:nvSpPr>
        <p:spPr>
          <a:xfrm rot="0">
            <a:off x="1028700" y="5524292"/>
            <a:ext cx="5892335" cy="547370"/>
          </a:xfrm>
          <a:prstGeom prst="rect">
            <a:avLst/>
          </a:prstGeom>
        </p:spPr>
        <p:txBody>
          <a:bodyPr anchor="t" rtlCol="false" tIns="0" lIns="0" bIns="0" rIns="0">
            <a:spAutoFit/>
          </a:bodyPr>
          <a:lstStyle/>
          <a:p>
            <a:pPr>
              <a:lnSpc>
                <a:spcPts val="4480"/>
              </a:lnSpc>
            </a:pPr>
            <a:r>
              <a:rPr lang="en-US" sz="3200">
                <a:solidFill>
                  <a:srgbClr val="FFFFFF"/>
                </a:solidFill>
                <a:latin typeface="HK Grotesk Medium"/>
              </a:rPr>
              <a:t>Project Objectives</a:t>
            </a:r>
          </a:p>
        </p:txBody>
      </p:sp>
      <p:sp>
        <p:nvSpPr>
          <p:cNvPr name="TextBox 19" id="19"/>
          <p:cNvSpPr txBox="true"/>
          <p:nvPr/>
        </p:nvSpPr>
        <p:spPr>
          <a:xfrm rot="0">
            <a:off x="1028700" y="6511662"/>
            <a:ext cx="5892335" cy="547370"/>
          </a:xfrm>
          <a:prstGeom prst="rect">
            <a:avLst/>
          </a:prstGeom>
        </p:spPr>
        <p:txBody>
          <a:bodyPr anchor="t" rtlCol="false" tIns="0" lIns="0" bIns="0" rIns="0">
            <a:spAutoFit/>
          </a:bodyPr>
          <a:lstStyle/>
          <a:p>
            <a:pPr>
              <a:lnSpc>
                <a:spcPts val="4480"/>
              </a:lnSpc>
            </a:pPr>
            <a:r>
              <a:rPr lang="en-US" sz="3200">
                <a:solidFill>
                  <a:srgbClr val="FFFFFF"/>
                </a:solidFill>
                <a:latin typeface="HK Grotesk Medium"/>
              </a:rPr>
              <a:t>Statistical Techniques</a:t>
            </a:r>
          </a:p>
        </p:txBody>
      </p:sp>
      <p:sp>
        <p:nvSpPr>
          <p:cNvPr name="TextBox 20" id="20"/>
          <p:cNvSpPr txBox="true"/>
          <p:nvPr/>
        </p:nvSpPr>
        <p:spPr>
          <a:xfrm rot="0">
            <a:off x="1028700" y="7479982"/>
            <a:ext cx="5892335" cy="547370"/>
          </a:xfrm>
          <a:prstGeom prst="rect">
            <a:avLst/>
          </a:prstGeom>
        </p:spPr>
        <p:txBody>
          <a:bodyPr anchor="t" rtlCol="false" tIns="0" lIns="0" bIns="0" rIns="0">
            <a:spAutoFit/>
          </a:bodyPr>
          <a:lstStyle/>
          <a:p>
            <a:pPr>
              <a:lnSpc>
                <a:spcPts val="4480"/>
              </a:lnSpc>
            </a:pPr>
            <a:r>
              <a:rPr lang="en-US" sz="3200">
                <a:solidFill>
                  <a:srgbClr val="FFFFFF"/>
                </a:solidFill>
                <a:latin typeface="HK Grotesk Medium"/>
              </a:rPr>
              <a:t>Project Timeline</a:t>
            </a:r>
          </a:p>
        </p:txBody>
      </p:sp>
      <p:sp>
        <p:nvSpPr>
          <p:cNvPr name="TextBox 21" id="21"/>
          <p:cNvSpPr txBox="true"/>
          <p:nvPr/>
        </p:nvSpPr>
        <p:spPr>
          <a:xfrm rot="0">
            <a:off x="1028700" y="8465824"/>
            <a:ext cx="5892335" cy="547370"/>
          </a:xfrm>
          <a:prstGeom prst="rect">
            <a:avLst/>
          </a:prstGeom>
        </p:spPr>
        <p:txBody>
          <a:bodyPr anchor="t" rtlCol="false" tIns="0" lIns="0" bIns="0" rIns="0">
            <a:spAutoFit/>
          </a:bodyPr>
          <a:lstStyle/>
          <a:p>
            <a:pPr>
              <a:lnSpc>
                <a:spcPts val="4480"/>
              </a:lnSpc>
            </a:pPr>
            <a:r>
              <a:rPr lang="en-US" sz="3200">
                <a:solidFill>
                  <a:srgbClr val="FFFFFF"/>
                </a:solidFill>
                <a:latin typeface="HK Grotesk Medium"/>
              </a:rPr>
              <a:t>Methodology</a:t>
            </a:r>
          </a:p>
        </p:txBody>
      </p:sp>
      <p:sp>
        <p:nvSpPr>
          <p:cNvPr name="TextBox 22" id="22"/>
          <p:cNvSpPr txBox="true"/>
          <p:nvPr/>
        </p:nvSpPr>
        <p:spPr>
          <a:xfrm rot="0">
            <a:off x="8137529" y="4517800"/>
            <a:ext cx="5892335" cy="547370"/>
          </a:xfrm>
          <a:prstGeom prst="rect">
            <a:avLst/>
          </a:prstGeom>
        </p:spPr>
        <p:txBody>
          <a:bodyPr anchor="t" rtlCol="false" tIns="0" lIns="0" bIns="0" rIns="0">
            <a:spAutoFit/>
          </a:bodyPr>
          <a:lstStyle/>
          <a:p>
            <a:pPr>
              <a:lnSpc>
                <a:spcPts val="4480"/>
              </a:lnSpc>
            </a:pPr>
            <a:r>
              <a:rPr lang="en-US" sz="3200">
                <a:solidFill>
                  <a:srgbClr val="FFFFFF"/>
                </a:solidFill>
                <a:latin typeface="HK Grotesk Medium"/>
              </a:rPr>
              <a:t>Graphs</a:t>
            </a:r>
          </a:p>
        </p:txBody>
      </p:sp>
      <p:sp>
        <p:nvSpPr>
          <p:cNvPr name="TextBox 23" id="23"/>
          <p:cNvSpPr txBox="true"/>
          <p:nvPr/>
        </p:nvSpPr>
        <p:spPr>
          <a:xfrm rot="0">
            <a:off x="8137529" y="5524292"/>
            <a:ext cx="5892335" cy="547370"/>
          </a:xfrm>
          <a:prstGeom prst="rect">
            <a:avLst/>
          </a:prstGeom>
        </p:spPr>
        <p:txBody>
          <a:bodyPr anchor="t" rtlCol="false" tIns="0" lIns="0" bIns="0" rIns="0">
            <a:spAutoFit/>
          </a:bodyPr>
          <a:lstStyle/>
          <a:p>
            <a:pPr>
              <a:lnSpc>
                <a:spcPts val="4480"/>
              </a:lnSpc>
            </a:pPr>
            <a:r>
              <a:rPr lang="en-US" sz="3200">
                <a:solidFill>
                  <a:srgbClr val="FFFFFF"/>
                </a:solidFill>
                <a:latin typeface="HK Grotesk Medium"/>
              </a:rPr>
              <a:t>Inference</a:t>
            </a:r>
          </a:p>
        </p:txBody>
      </p:sp>
      <p:sp>
        <p:nvSpPr>
          <p:cNvPr name="TextBox 24" id="24"/>
          <p:cNvSpPr txBox="true"/>
          <p:nvPr/>
        </p:nvSpPr>
        <p:spPr>
          <a:xfrm rot="0">
            <a:off x="8137529" y="6511662"/>
            <a:ext cx="5892335" cy="547370"/>
          </a:xfrm>
          <a:prstGeom prst="rect">
            <a:avLst/>
          </a:prstGeom>
        </p:spPr>
        <p:txBody>
          <a:bodyPr anchor="t" rtlCol="false" tIns="0" lIns="0" bIns="0" rIns="0">
            <a:spAutoFit/>
          </a:bodyPr>
          <a:lstStyle/>
          <a:p>
            <a:pPr>
              <a:lnSpc>
                <a:spcPts val="4480"/>
              </a:lnSpc>
            </a:pPr>
            <a:r>
              <a:rPr lang="en-US" sz="3200">
                <a:solidFill>
                  <a:srgbClr val="FFFFFF"/>
                </a:solidFill>
                <a:latin typeface="HK Grotesk Medium"/>
              </a:rPr>
              <a:t>Conclusion</a:t>
            </a:r>
          </a:p>
        </p:txBody>
      </p:sp>
      <p:sp>
        <p:nvSpPr>
          <p:cNvPr name="TextBox 25" id="25"/>
          <p:cNvSpPr txBox="true"/>
          <p:nvPr/>
        </p:nvSpPr>
        <p:spPr>
          <a:xfrm rot="0">
            <a:off x="8137529" y="7479982"/>
            <a:ext cx="5892335" cy="547370"/>
          </a:xfrm>
          <a:prstGeom prst="rect">
            <a:avLst/>
          </a:prstGeom>
        </p:spPr>
        <p:txBody>
          <a:bodyPr anchor="t" rtlCol="false" tIns="0" lIns="0" bIns="0" rIns="0">
            <a:spAutoFit/>
          </a:bodyPr>
          <a:lstStyle/>
          <a:p>
            <a:pPr>
              <a:lnSpc>
                <a:spcPts val="4480"/>
              </a:lnSpc>
            </a:pPr>
            <a:r>
              <a:rPr lang="en-US" sz="3200">
                <a:solidFill>
                  <a:srgbClr val="FFFFFF"/>
                </a:solidFill>
                <a:latin typeface="HK Grotesk Medium"/>
              </a:rPr>
              <a:t>Webliography</a:t>
            </a:r>
          </a:p>
        </p:txBody>
      </p:sp>
      <p:sp>
        <p:nvSpPr>
          <p:cNvPr name="TextBox 26" id="26"/>
          <p:cNvSpPr txBox="true"/>
          <p:nvPr/>
        </p:nvSpPr>
        <p:spPr>
          <a:xfrm rot="0">
            <a:off x="8137529" y="8465824"/>
            <a:ext cx="5892335" cy="547370"/>
          </a:xfrm>
          <a:prstGeom prst="rect">
            <a:avLst/>
          </a:prstGeom>
        </p:spPr>
        <p:txBody>
          <a:bodyPr anchor="t" rtlCol="false" tIns="0" lIns="0" bIns="0" rIns="0">
            <a:spAutoFit/>
          </a:bodyPr>
          <a:lstStyle/>
          <a:p>
            <a:pPr>
              <a:lnSpc>
                <a:spcPts val="4480"/>
              </a:lnSpc>
            </a:pPr>
            <a:r>
              <a:rPr lang="en-US" sz="3200">
                <a:solidFill>
                  <a:srgbClr val="FFFFFF"/>
                </a:solidFill>
                <a:latin typeface="HK Grotesk Medium"/>
              </a:rPr>
              <a:t>Acknowledgement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7982272" cy="10287000"/>
          </a:xfrm>
          <a:prstGeom prst="rect">
            <a:avLst/>
          </a:prstGeom>
          <a:solidFill>
            <a:srgbClr val="01623D"/>
          </a:solidFill>
        </p:spPr>
      </p:sp>
      <p:sp>
        <p:nvSpPr>
          <p:cNvPr name="AutoShape 3" id="3"/>
          <p:cNvSpPr/>
          <p:nvPr/>
        </p:nvSpPr>
        <p:spPr>
          <a:xfrm rot="0">
            <a:off x="878858" y="11748543"/>
            <a:ext cx="1495912" cy="1345161"/>
          </a:xfrm>
          <a:prstGeom prst="rect">
            <a:avLst/>
          </a:prstGeom>
          <a:solidFill>
            <a:srgbClr val="000000"/>
          </a:solidFill>
        </p:spPr>
      </p:sp>
      <p:sp>
        <p:nvSpPr>
          <p:cNvPr name="AutoShape 4" id="4"/>
          <p:cNvSpPr/>
          <p:nvPr/>
        </p:nvSpPr>
        <p:spPr>
          <a:xfrm rot="0">
            <a:off x="882490" y="13799825"/>
            <a:ext cx="1495912" cy="1416082"/>
          </a:xfrm>
          <a:prstGeom prst="rect">
            <a:avLst/>
          </a:prstGeom>
          <a:solidFill>
            <a:srgbClr val="000000"/>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5227" y="13763541"/>
            <a:ext cx="1488649" cy="1488649"/>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82490" y="11676799"/>
            <a:ext cx="1488649" cy="1488649"/>
          </a:xfrm>
          <a:prstGeom prst="rect">
            <a:avLst/>
          </a:prstGeom>
        </p:spPr>
      </p:pic>
      <p:sp>
        <p:nvSpPr>
          <p:cNvPr name="AutoShape 7" id="7"/>
          <p:cNvSpPr/>
          <p:nvPr/>
        </p:nvSpPr>
        <p:spPr>
          <a:xfrm rot="5399999">
            <a:off x="2682874" y="5251773"/>
            <a:ext cx="10551171" cy="0"/>
          </a:xfrm>
          <a:prstGeom prst="line">
            <a:avLst/>
          </a:prstGeom>
          <a:ln cap="flat" w="47625">
            <a:solidFill>
              <a:srgbClr val="FFFFFF"/>
            </a:solidFill>
            <a:prstDash val="solid"/>
            <a:headEnd type="none" len="sm" w="sm"/>
            <a:tailEnd type="none" len="sm" w="sm"/>
          </a:ln>
        </p:spPr>
      </p:sp>
      <p:pic>
        <p:nvPicPr>
          <p:cNvPr name="Picture 8" id="8"/>
          <p:cNvPicPr>
            <a:picLocks noChangeAspect="true"/>
          </p:cNvPicPr>
          <p:nvPr/>
        </p:nvPicPr>
        <p:blipFill>
          <a:blip r:embed="rId4"/>
          <a:srcRect l="0" t="0" r="0" b="0"/>
          <a:stretch>
            <a:fillRect/>
          </a:stretch>
        </p:blipFill>
        <p:spPr>
          <a:xfrm flipH="false" flipV="false" rot="0">
            <a:off x="8286449" y="4116830"/>
            <a:ext cx="9875907" cy="5141470"/>
          </a:xfrm>
          <a:prstGeom prst="rect">
            <a:avLst/>
          </a:prstGeom>
        </p:spPr>
      </p:pic>
      <p:sp>
        <p:nvSpPr>
          <p:cNvPr name="TextBox 9" id="9"/>
          <p:cNvSpPr txBox="true"/>
          <p:nvPr/>
        </p:nvSpPr>
        <p:spPr>
          <a:xfrm rot="0">
            <a:off x="505730" y="3349630"/>
            <a:ext cx="6970811" cy="3928110"/>
          </a:xfrm>
          <a:prstGeom prst="rect">
            <a:avLst/>
          </a:prstGeom>
        </p:spPr>
        <p:txBody>
          <a:bodyPr anchor="t" rtlCol="false" tIns="0" lIns="0" bIns="0" rIns="0">
            <a:spAutoFit/>
          </a:bodyPr>
          <a:lstStyle/>
          <a:p>
            <a:pPr algn="ctr">
              <a:lnSpc>
                <a:spcPts val="10230"/>
              </a:lnSpc>
            </a:pPr>
            <a:r>
              <a:rPr lang="en-US" sz="9300">
                <a:solidFill>
                  <a:srgbClr val="FFFFFF"/>
                </a:solidFill>
                <a:latin typeface="Arimo"/>
              </a:rPr>
              <a:t>Wilcoxon Rank-Sum Test</a:t>
            </a:r>
          </a:p>
        </p:txBody>
      </p:sp>
      <p:sp>
        <p:nvSpPr>
          <p:cNvPr name="TextBox 10" id="10"/>
          <p:cNvSpPr txBox="true"/>
          <p:nvPr/>
        </p:nvSpPr>
        <p:spPr>
          <a:xfrm rot="0">
            <a:off x="8617206" y="1718332"/>
            <a:ext cx="9214393" cy="1172718"/>
          </a:xfrm>
          <a:prstGeom prst="rect">
            <a:avLst/>
          </a:prstGeom>
        </p:spPr>
        <p:txBody>
          <a:bodyPr anchor="t" rtlCol="false" tIns="0" lIns="0" bIns="0" rIns="0">
            <a:spAutoFit/>
          </a:bodyPr>
          <a:lstStyle/>
          <a:p>
            <a:pPr algn="l">
              <a:lnSpc>
                <a:spcPts val="4661"/>
              </a:lnSpc>
              <a:spcBef>
                <a:spcPct val="0"/>
              </a:spcBef>
            </a:pPr>
            <a:r>
              <a:rPr lang="en-US" sz="3329">
                <a:solidFill>
                  <a:srgbClr val="FFFFFF"/>
                </a:solidFill>
                <a:latin typeface="HK Grotesk Light"/>
              </a:rPr>
              <a:t>We perform left tailed tests for BPM and Energy and right tailed tests for Acousticness.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47625" y="0"/>
            <a:ext cx="7982272" cy="10287000"/>
          </a:xfrm>
          <a:prstGeom prst="rect">
            <a:avLst/>
          </a:prstGeom>
          <a:solidFill>
            <a:srgbClr val="01623D"/>
          </a:solidFill>
        </p:spPr>
      </p:sp>
      <p:sp>
        <p:nvSpPr>
          <p:cNvPr name="AutoShape 3" id="3"/>
          <p:cNvSpPr/>
          <p:nvPr/>
        </p:nvSpPr>
        <p:spPr>
          <a:xfrm rot="0">
            <a:off x="878858" y="11748543"/>
            <a:ext cx="1495912" cy="1345161"/>
          </a:xfrm>
          <a:prstGeom prst="rect">
            <a:avLst/>
          </a:prstGeom>
          <a:solidFill>
            <a:srgbClr val="000000"/>
          </a:solidFill>
        </p:spPr>
      </p:sp>
      <p:sp>
        <p:nvSpPr>
          <p:cNvPr name="AutoShape 4" id="4"/>
          <p:cNvSpPr/>
          <p:nvPr/>
        </p:nvSpPr>
        <p:spPr>
          <a:xfrm rot="0">
            <a:off x="882490" y="13799825"/>
            <a:ext cx="1495912" cy="1416082"/>
          </a:xfrm>
          <a:prstGeom prst="rect">
            <a:avLst/>
          </a:prstGeom>
          <a:solidFill>
            <a:srgbClr val="000000"/>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5227" y="13763541"/>
            <a:ext cx="1488649" cy="1488649"/>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82490" y="11676799"/>
            <a:ext cx="1488649" cy="1488649"/>
          </a:xfrm>
          <a:prstGeom prst="rect">
            <a:avLst/>
          </a:prstGeom>
        </p:spPr>
      </p:pic>
      <p:sp>
        <p:nvSpPr>
          <p:cNvPr name="AutoShape 7" id="7"/>
          <p:cNvSpPr/>
          <p:nvPr/>
        </p:nvSpPr>
        <p:spPr>
          <a:xfrm rot="5399999">
            <a:off x="2682874" y="5251773"/>
            <a:ext cx="10551171" cy="0"/>
          </a:xfrm>
          <a:prstGeom prst="line">
            <a:avLst/>
          </a:prstGeom>
          <a:ln cap="flat" w="47625">
            <a:solidFill>
              <a:srgbClr val="FFFFFF"/>
            </a:solidFill>
            <a:prstDash val="solid"/>
            <a:headEnd type="none" len="sm" w="sm"/>
            <a:tailEnd type="none" len="sm" w="sm"/>
          </a:ln>
        </p:spPr>
      </p:sp>
      <p:sp>
        <p:nvSpPr>
          <p:cNvPr name="TextBox 8" id="8"/>
          <p:cNvSpPr txBox="true"/>
          <p:nvPr/>
        </p:nvSpPr>
        <p:spPr>
          <a:xfrm rot="0">
            <a:off x="505730" y="4645030"/>
            <a:ext cx="6970811" cy="1337310"/>
          </a:xfrm>
          <a:prstGeom prst="rect">
            <a:avLst/>
          </a:prstGeom>
        </p:spPr>
        <p:txBody>
          <a:bodyPr anchor="t" rtlCol="false" tIns="0" lIns="0" bIns="0" rIns="0">
            <a:spAutoFit/>
          </a:bodyPr>
          <a:lstStyle/>
          <a:p>
            <a:pPr algn="ctr">
              <a:lnSpc>
                <a:spcPts val="10230"/>
              </a:lnSpc>
            </a:pPr>
            <a:r>
              <a:rPr lang="en-US" sz="9300">
                <a:solidFill>
                  <a:srgbClr val="FFFFFF"/>
                </a:solidFill>
                <a:latin typeface="HK Grotesk Bold"/>
              </a:rPr>
              <a:t>Conclusion</a:t>
            </a:r>
          </a:p>
        </p:txBody>
      </p:sp>
      <p:sp>
        <p:nvSpPr>
          <p:cNvPr name="TextBox 9" id="9"/>
          <p:cNvSpPr txBox="true"/>
          <p:nvPr/>
        </p:nvSpPr>
        <p:spPr>
          <a:xfrm rot="0">
            <a:off x="8493543" y="4052015"/>
            <a:ext cx="8765757" cy="2380465"/>
          </a:xfrm>
          <a:prstGeom prst="rect">
            <a:avLst/>
          </a:prstGeom>
        </p:spPr>
        <p:txBody>
          <a:bodyPr anchor="t" rtlCol="false" tIns="0" lIns="0" bIns="0" rIns="0">
            <a:spAutoFit/>
          </a:bodyPr>
          <a:lstStyle/>
          <a:p>
            <a:pPr>
              <a:lnSpc>
                <a:spcPts val="4768"/>
              </a:lnSpc>
            </a:pPr>
            <a:r>
              <a:rPr lang="en-US" sz="3405">
                <a:solidFill>
                  <a:srgbClr val="FFFFFF"/>
                </a:solidFill>
                <a:latin typeface="HK Grotesk Light"/>
              </a:rPr>
              <a:t>Popularity is positively affected by BPM. </a:t>
            </a:r>
          </a:p>
          <a:p>
            <a:pPr>
              <a:lnSpc>
                <a:spcPts val="4768"/>
              </a:lnSpc>
            </a:pPr>
          </a:p>
          <a:p>
            <a:pPr algn="l">
              <a:lnSpc>
                <a:spcPts val="4768"/>
              </a:lnSpc>
              <a:spcBef>
                <a:spcPct val="0"/>
              </a:spcBef>
            </a:pPr>
            <a:r>
              <a:rPr lang="en-US" sz="3405">
                <a:solidFill>
                  <a:srgbClr val="FFFFFF"/>
                </a:solidFill>
                <a:latin typeface="HK Grotesk Light"/>
              </a:rPr>
              <a:t>A score of acousticness below 2 and above 17 is an ideal range for higher popularity.</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47625" y="0"/>
            <a:ext cx="7982272" cy="10287000"/>
          </a:xfrm>
          <a:prstGeom prst="rect">
            <a:avLst/>
          </a:prstGeom>
          <a:solidFill>
            <a:srgbClr val="01623D"/>
          </a:solidFill>
        </p:spPr>
      </p:sp>
      <p:sp>
        <p:nvSpPr>
          <p:cNvPr name="AutoShape 3" id="3"/>
          <p:cNvSpPr/>
          <p:nvPr/>
        </p:nvSpPr>
        <p:spPr>
          <a:xfrm rot="0">
            <a:off x="878858" y="11748543"/>
            <a:ext cx="1495912" cy="1345161"/>
          </a:xfrm>
          <a:prstGeom prst="rect">
            <a:avLst/>
          </a:prstGeom>
          <a:solidFill>
            <a:srgbClr val="000000"/>
          </a:solidFill>
        </p:spPr>
      </p:sp>
      <p:sp>
        <p:nvSpPr>
          <p:cNvPr name="AutoShape 4" id="4"/>
          <p:cNvSpPr/>
          <p:nvPr/>
        </p:nvSpPr>
        <p:spPr>
          <a:xfrm rot="0">
            <a:off x="882490" y="13799825"/>
            <a:ext cx="1495912" cy="1416082"/>
          </a:xfrm>
          <a:prstGeom prst="rect">
            <a:avLst/>
          </a:prstGeom>
          <a:solidFill>
            <a:srgbClr val="000000"/>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5227" y="13763541"/>
            <a:ext cx="1488649" cy="1488649"/>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82490" y="11676799"/>
            <a:ext cx="1488649" cy="1488649"/>
          </a:xfrm>
          <a:prstGeom prst="rect">
            <a:avLst/>
          </a:prstGeom>
        </p:spPr>
      </p:pic>
      <p:sp>
        <p:nvSpPr>
          <p:cNvPr name="AutoShape 7" id="7"/>
          <p:cNvSpPr/>
          <p:nvPr/>
        </p:nvSpPr>
        <p:spPr>
          <a:xfrm rot="5399999">
            <a:off x="2682874" y="5251773"/>
            <a:ext cx="10551171" cy="0"/>
          </a:xfrm>
          <a:prstGeom prst="line">
            <a:avLst/>
          </a:prstGeom>
          <a:ln cap="flat" w="47625">
            <a:solidFill>
              <a:srgbClr val="FFFFFF"/>
            </a:solidFill>
            <a:prstDash val="solid"/>
            <a:headEnd type="none" len="sm" w="sm"/>
            <a:tailEnd type="none" len="sm" w="sm"/>
          </a:ln>
        </p:spPr>
      </p:sp>
      <p:sp>
        <p:nvSpPr>
          <p:cNvPr name="TextBox 8" id="8"/>
          <p:cNvSpPr txBox="true"/>
          <p:nvPr/>
        </p:nvSpPr>
        <p:spPr>
          <a:xfrm rot="0">
            <a:off x="229053" y="4645030"/>
            <a:ext cx="7428917" cy="1337310"/>
          </a:xfrm>
          <a:prstGeom prst="rect">
            <a:avLst/>
          </a:prstGeom>
        </p:spPr>
        <p:txBody>
          <a:bodyPr anchor="t" rtlCol="false" tIns="0" lIns="0" bIns="0" rIns="0">
            <a:spAutoFit/>
          </a:bodyPr>
          <a:lstStyle/>
          <a:p>
            <a:pPr algn="ctr">
              <a:lnSpc>
                <a:spcPts val="10230"/>
              </a:lnSpc>
            </a:pPr>
            <a:r>
              <a:rPr lang="en-US" sz="9300">
                <a:solidFill>
                  <a:srgbClr val="FFFFFF"/>
                </a:solidFill>
                <a:latin typeface="HK Grotesk Bold"/>
              </a:rPr>
              <a:t>Webliography</a:t>
            </a:r>
          </a:p>
        </p:txBody>
      </p:sp>
      <p:sp>
        <p:nvSpPr>
          <p:cNvPr name="TextBox 9" id="9"/>
          <p:cNvSpPr txBox="true"/>
          <p:nvPr/>
        </p:nvSpPr>
        <p:spPr>
          <a:xfrm rot="0">
            <a:off x="8493543" y="1809755"/>
            <a:ext cx="8765757" cy="1180315"/>
          </a:xfrm>
          <a:prstGeom prst="rect">
            <a:avLst/>
          </a:prstGeom>
        </p:spPr>
        <p:txBody>
          <a:bodyPr anchor="t" rtlCol="false" tIns="0" lIns="0" bIns="0" rIns="0">
            <a:spAutoFit/>
          </a:bodyPr>
          <a:lstStyle/>
          <a:p>
            <a:pPr algn="l">
              <a:lnSpc>
                <a:spcPts val="4768"/>
              </a:lnSpc>
              <a:spcBef>
                <a:spcPct val="0"/>
              </a:spcBef>
            </a:pPr>
            <a:r>
              <a:rPr lang="en-US" u="sng" sz="3405">
                <a:solidFill>
                  <a:srgbClr val="38B6FF"/>
                </a:solidFill>
                <a:latin typeface="HK Grotesk Light"/>
              </a:rPr>
              <a:t>Which Musical Tempos are People Streaming the Most?</a:t>
            </a:r>
          </a:p>
        </p:txBody>
      </p:sp>
      <p:sp>
        <p:nvSpPr>
          <p:cNvPr name="TextBox 10" id="10"/>
          <p:cNvSpPr txBox="true"/>
          <p:nvPr/>
        </p:nvSpPr>
        <p:spPr>
          <a:xfrm rot="0">
            <a:off x="8493543" y="3823073"/>
            <a:ext cx="8765757" cy="580240"/>
          </a:xfrm>
          <a:prstGeom prst="rect">
            <a:avLst/>
          </a:prstGeom>
        </p:spPr>
        <p:txBody>
          <a:bodyPr anchor="t" rtlCol="false" tIns="0" lIns="0" bIns="0" rIns="0">
            <a:spAutoFit/>
          </a:bodyPr>
          <a:lstStyle/>
          <a:p>
            <a:pPr algn="l">
              <a:lnSpc>
                <a:spcPts val="4768"/>
              </a:lnSpc>
              <a:spcBef>
                <a:spcPct val="0"/>
              </a:spcBef>
            </a:pPr>
            <a:r>
              <a:rPr lang="en-US" u="sng" sz="3405">
                <a:solidFill>
                  <a:srgbClr val="38B6FF"/>
                </a:solidFill>
                <a:latin typeface="HK Grotesk Light"/>
              </a:rPr>
              <a:t>Pop Hits Were Really Slow (Again) in 2018</a:t>
            </a:r>
          </a:p>
        </p:txBody>
      </p:sp>
      <p:sp>
        <p:nvSpPr>
          <p:cNvPr name="TextBox 11" id="11"/>
          <p:cNvSpPr txBox="true"/>
          <p:nvPr/>
        </p:nvSpPr>
        <p:spPr>
          <a:xfrm rot="0">
            <a:off x="8493543" y="5351180"/>
            <a:ext cx="8765757" cy="580240"/>
          </a:xfrm>
          <a:prstGeom prst="rect">
            <a:avLst/>
          </a:prstGeom>
        </p:spPr>
        <p:txBody>
          <a:bodyPr anchor="t" rtlCol="false" tIns="0" lIns="0" bIns="0" rIns="0">
            <a:spAutoFit/>
          </a:bodyPr>
          <a:lstStyle/>
          <a:p>
            <a:pPr algn="l">
              <a:lnSpc>
                <a:spcPts val="4768"/>
              </a:lnSpc>
              <a:spcBef>
                <a:spcPct val="0"/>
              </a:spcBef>
            </a:pPr>
            <a:r>
              <a:rPr lang="en-US" u="sng" sz="3405">
                <a:solidFill>
                  <a:srgbClr val="38B6FF"/>
                </a:solidFill>
                <a:latin typeface="HK Grotesk Light"/>
              </a:rPr>
              <a:t>Musical Attributes</a:t>
            </a:r>
          </a:p>
        </p:txBody>
      </p:sp>
      <p:sp>
        <p:nvSpPr>
          <p:cNvPr name="TextBox 12" id="12"/>
          <p:cNvSpPr txBox="true"/>
          <p:nvPr/>
        </p:nvSpPr>
        <p:spPr>
          <a:xfrm rot="0">
            <a:off x="8493543" y="6894351"/>
            <a:ext cx="8765757" cy="1780390"/>
          </a:xfrm>
          <a:prstGeom prst="rect">
            <a:avLst/>
          </a:prstGeom>
        </p:spPr>
        <p:txBody>
          <a:bodyPr anchor="t" rtlCol="false" tIns="0" lIns="0" bIns="0" rIns="0">
            <a:spAutoFit/>
          </a:bodyPr>
          <a:lstStyle/>
          <a:p>
            <a:pPr algn="l">
              <a:lnSpc>
                <a:spcPts val="4768"/>
              </a:lnSpc>
              <a:spcBef>
                <a:spcPct val="0"/>
              </a:spcBef>
            </a:pPr>
            <a:r>
              <a:rPr lang="en-US" u="sng" sz="3405">
                <a:solidFill>
                  <a:srgbClr val="38B6FF"/>
                </a:solidFill>
                <a:latin typeface="HK Grotesk Light"/>
              </a:rPr>
              <a:t>Popularity, Mood, Energy, and Typicality in Music: A Computerized Analysis of 204,506 Pieces</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47625" y="0"/>
            <a:ext cx="18335625" cy="2730136"/>
          </a:xfrm>
          <a:prstGeom prst="rect">
            <a:avLst/>
          </a:prstGeom>
          <a:solidFill>
            <a:srgbClr val="01623D"/>
          </a:solidFill>
        </p:spPr>
      </p:sp>
      <p:sp>
        <p:nvSpPr>
          <p:cNvPr name="TextBox 3" id="3"/>
          <p:cNvSpPr txBox="true"/>
          <p:nvPr/>
        </p:nvSpPr>
        <p:spPr>
          <a:xfrm rot="0">
            <a:off x="2089641" y="734513"/>
            <a:ext cx="14061092" cy="1337310"/>
          </a:xfrm>
          <a:prstGeom prst="rect">
            <a:avLst/>
          </a:prstGeom>
        </p:spPr>
        <p:txBody>
          <a:bodyPr anchor="t" rtlCol="false" tIns="0" lIns="0" bIns="0" rIns="0">
            <a:spAutoFit/>
          </a:bodyPr>
          <a:lstStyle/>
          <a:p>
            <a:pPr algn="ctr" marL="0" indent="0" lvl="0">
              <a:lnSpc>
                <a:spcPts val="10230"/>
              </a:lnSpc>
              <a:spcBef>
                <a:spcPct val="0"/>
              </a:spcBef>
            </a:pPr>
            <a:r>
              <a:rPr lang="en-US" u="none" sz="9300">
                <a:solidFill>
                  <a:srgbClr val="FFFFFF"/>
                </a:solidFill>
                <a:latin typeface="HK Grotesk Bold"/>
              </a:rPr>
              <a:t>Acknowledgement</a:t>
            </a:r>
          </a:p>
        </p:txBody>
      </p:sp>
      <p:sp>
        <p:nvSpPr>
          <p:cNvPr name="TextBox 4" id="4"/>
          <p:cNvSpPr txBox="true"/>
          <p:nvPr/>
        </p:nvSpPr>
        <p:spPr>
          <a:xfrm rot="0">
            <a:off x="2127036" y="3433582"/>
            <a:ext cx="14033928" cy="5380840"/>
          </a:xfrm>
          <a:prstGeom prst="rect">
            <a:avLst/>
          </a:prstGeom>
        </p:spPr>
        <p:txBody>
          <a:bodyPr anchor="t" rtlCol="false" tIns="0" lIns="0" bIns="0" rIns="0">
            <a:spAutoFit/>
          </a:bodyPr>
          <a:lstStyle/>
          <a:p>
            <a:pPr algn="ctr">
              <a:lnSpc>
                <a:spcPts val="4768"/>
              </a:lnSpc>
              <a:spcBef>
                <a:spcPct val="0"/>
              </a:spcBef>
            </a:pPr>
            <a:r>
              <a:rPr lang="en-US" u="none" sz="3405">
                <a:solidFill>
                  <a:srgbClr val="FFFFFF"/>
                </a:solidFill>
                <a:latin typeface="HK Grotesk Light"/>
              </a:rPr>
              <a:t>Appreciation, inspiration and motivation have always played a key role in the success of any project.</a:t>
            </a:r>
          </a:p>
          <a:p>
            <a:pPr algn="r">
              <a:lnSpc>
                <a:spcPts val="4768"/>
              </a:lnSpc>
              <a:spcBef>
                <a:spcPct val="0"/>
              </a:spcBef>
            </a:pPr>
          </a:p>
          <a:p>
            <a:pPr algn="ctr">
              <a:lnSpc>
                <a:spcPts val="4768"/>
              </a:lnSpc>
              <a:spcBef>
                <a:spcPct val="0"/>
              </a:spcBef>
            </a:pPr>
            <a:r>
              <a:rPr lang="en-US" u="none" sz="3405">
                <a:solidFill>
                  <a:srgbClr val="FFFFFF"/>
                </a:solidFill>
                <a:latin typeface="HK Grotesk Light"/>
              </a:rPr>
              <a:t>We feel to acknowledge our indebtedness to our professor, Dr. Hemant Kulkarni whose valuable guidance and supervision helped us throughout and shaped the present work in its show.</a:t>
            </a:r>
          </a:p>
          <a:p>
            <a:pPr algn="l">
              <a:lnSpc>
                <a:spcPts val="4768"/>
              </a:lnSpc>
              <a:spcBef>
                <a:spcPct val="0"/>
              </a:spcBef>
            </a:pPr>
          </a:p>
          <a:p>
            <a:pPr algn="ctr">
              <a:lnSpc>
                <a:spcPts val="4768"/>
              </a:lnSpc>
              <a:spcBef>
                <a:spcPct val="0"/>
              </a:spcBef>
            </a:pPr>
            <a:r>
              <a:rPr lang="en-US" u="none" sz="3405">
                <a:solidFill>
                  <a:srgbClr val="FFFFFF"/>
                </a:solidFill>
                <a:latin typeface="HK Grotesk Light"/>
              </a:rPr>
              <a:t>We would also like to thank everyone else who have directly or indirectly been a part of making our presentation a successful one. </a:t>
            </a:r>
          </a:p>
        </p:txBody>
      </p:sp>
      <p:sp>
        <p:nvSpPr>
          <p:cNvPr name="AutoShape 5" id="5"/>
          <p:cNvSpPr/>
          <p:nvPr/>
        </p:nvSpPr>
        <p:spPr>
          <a:xfrm rot="0">
            <a:off x="-47633" y="2718230"/>
            <a:ext cx="18335640" cy="0"/>
          </a:xfrm>
          <a:prstGeom prst="line">
            <a:avLst/>
          </a:prstGeom>
          <a:ln cap="flat" w="47625">
            <a:solidFill>
              <a:srgbClr val="FFFFFF"/>
            </a:solidFill>
            <a:prstDash val="solid"/>
            <a:headEnd type="none" len="sm" w="sm"/>
            <a:tailEnd type="none" len="sm" w="sm"/>
          </a:ln>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0F0EE"/>
        </a:solidFill>
      </p:bgPr>
    </p:bg>
    <p:spTree>
      <p:nvGrpSpPr>
        <p:cNvPr id="1" name=""/>
        <p:cNvGrpSpPr/>
        <p:nvPr/>
      </p:nvGrpSpPr>
      <p:grpSpPr>
        <a:xfrm>
          <a:off x="0" y="0"/>
          <a:ext cx="0" cy="0"/>
          <a:chOff x="0" y="0"/>
          <a:chExt cx="0" cy="0"/>
        </a:xfrm>
      </p:grpSpPr>
      <p:grpSp>
        <p:nvGrpSpPr>
          <p:cNvPr name="Group 2" id="2"/>
          <p:cNvGrpSpPr/>
          <p:nvPr/>
        </p:nvGrpSpPr>
        <p:grpSpPr>
          <a:xfrm rot="0">
            <a:off x="9215918" y="2381560"/>
            <a:ext cx="3937268" cy="5523881"/>
            <a:chOff x="0" y="0"/>
            <a:chExt cx="1913890" cy="2685136"/>
          </a:xfrm>
        </p:grpSpPr>
        <p:sp>
          <p:nvSpPr>
            <p:cNvPr name="Freeform 3" id="3"/>
            <p:cNvSpPr/>
            <p:nvPr/>
          </p:nvSpPr>
          <p:spPr>
            <a:xfrm>
              <a:off x="0" y="0"/>
              <a:ext cx="1913890" cy="2685136"/>
            </a:xfrm>
            <a:custGeom>
              <a:avLst/>
              <a:gdLst/>
              <a:ahLst/>
              <a:cxnLst/>
              <a:rect r="r" b="b" t="t" l="l"/>
              <a:pathLst>
                <a:path h="2685136" w="1913890">
                  <a:moveTo>
                    <a:pt x="1789430" y="2685136"/>
                  </a:moveTo>
                  <a:lnTo>
                    <a:pt x="124460" y="2685136"/>
                  </a:lnTo>
                  <a:cubicBezTo>
                    <a:pt x="55880" y="2685136"/>
                    <a:pt x="0" y="2629256"/>
                    <a:pt x="0" y="2560676"/>
                  </a:cubicBezTo>
                  <a:lnTo>
                    <a:pt x="0" y="124460"/>
                  </a:lnTo>
                  <a:cubicBezTo>
                    <a:pt x="0" y="55880"/>
                    <a:pt x="55880" y="0"/>
                    <a:pt x="124460" y="0"/>
                  </a:cubicBezTo>
                  <a:lnTo>
                    <a:pt x="1789430" y="0"/>
                  </a:lnTo>
                  <a:cubicBezTo>
                    <a:pt x="1858010" y="0"/>
                    <a:pt x="1913890" y="55880"/>
                    <a:pt x="1913890" y="124460"/>
                  </a:cubicBezTo>
                  <a:lnTo>
                    <a:pt x="1913890" y="2560676"/>
                  </a:lnTo>
                  <a:cubicBezTo>
                    <a:pt x="1913890" y="2629256"/>
                    <a:pt x="1858010" y="2685136"/>
                    <a:pt x="1789430" y="2685136"/>
                  </a:cubicBezTo>
                  <a:close/>
                </a:path>
              </a:pathLst>
            </a:custGeom>
            <a:solidFill>
              <a:srgbClr val="17242D"/>
            </a:solidFill>
          </p:spPr>
        </p:sp>
      </p:grpSp>
      <p:pic>
        <p:nvPicPr>
          <p:cNvPr name="Picture 4" id="4"/>
          <p:cNvPicPr>
            <a:picLocks noChangeAspect="true"/>
          </p:cNvPicPr>
          <p:nvPr/>
        </p:nvPicPr>
        <p:blipFill>
          <a:blip r:embed="rId2"/>
          <a:srcRect l="23880" t="8530" r="29494" b="28207"/>
          <a:stretch>
            <a:fillRect/>
          </a:stretch>
        </p:blipFill>
        <p:spPr>
          <a:xfrm flipH="false" flipV="false" rot="0">
            <a:off x="406954" y="2381560"/>
            <a:ext cx="4071214" cy="5523881"/>
          </a:xfrm>
          <a:prstGeom prst="rect">
            <a:avLst/>
          </a:prstGeom>
        </p:spPr>
      </p:pic>
      <p:pic>
        <p:nvPicPr>
          <p:cNvPr name="Picture 5" id="5"/>
          <p:cNvPicPr>
            <a:picLocks noChangeAspect="true"/>
          </p:cNvPicPr>
          <p:nvPr/>
        </p:nvPicPr>
        <p:blipFill>
          <a:blip r:embed="rId3"/>
          <a:srcRect l="11532" t="6505" r="14865" b="8120"/>
          <a:stretch>
            <a:fillRect/>
          </a:stretch>
        </p:blipFill>
        <p:spPr>
          <a:xfrm flipH="false" flipV="false" rot="0">
            <a:off x="4877180" y="2381560"/>
            <a:ext cx="4071259" cy="5521205"/>
          </a:xfrm>
          <a:prstGeom prst="rect">
            <a:avLst/>
          </a:prstGeom>
        </p:spPr>
      </p:pic>
      <p:pic>
        <p:nvPicPr>
          <p:cNvPr name="Picture 6" id="6"/>
          <p:cNvPicPr>
            <a:picLocks noChangeAspect="true"/>
          </p:cNvPicPr>
          <p:nvPr/>
        </p:nvPicPr>
        <p:blipFill>
          <a:blip r:embed="rId4"/>
          <a:srcRect l="13322" t="7480" r="10908" b="0"/>
          <a:stretch>
            <a:fillRect/>
          </a:stretch>
        </p:blipFill>
        <p:spPr>
          <a:xfrm flipH="false" flipV="false" rot="0">
            <a:off x="13696257" y="2381560"/>
            <a:ext cx="3815554" cy="5542946"/>
          </a:xfrm>
          <a:prstGeom prst="rect">
            <a:avLst/>
          </a:prstGeom>
        </p:spPr>
      </p:pic>
      <p:pic>
        <p:nvPicPr>
          <p:cNvPr name="Picture 7" id="7"/>
          <p:cNvPicPr>
            <a:picLocks noChangeAspect="true"/>
          </p:cNvPicPr>
          <p:nvPr/>
        </p:nvPicPr>
        <p:blipFill>
          <a:blip r:embed="rId5"/>
          <a:srcRect l="3125" t="0" r="3125" b="0"/>
          <a:stretch>
            <a:fillRect/>
          </a:stretch>
        </p:blipFill>
        <p:spPr>
          <a:xfrm flipH="false" flipV="false" rot="0">
            <a:off x="9215918" y="2381560"/>
            <a:ext cx="3937268" cy="5521205"/>
          </a:xfrm>
          <a:prstGeom prst="rect">
            <a:avLst/>
          </a:prstGeom>
        </p:spPr>
      </p:pic>
      <p:sp>
        <p:nvSpPr>
          <p:cNvPr name="TextBox 8" id="8"/>
          <p:cNvSpPr txBox="true"/>
          <p:nvPr/>
        </p:nvSpPr>
        <p:spPr>
          <a:xfrm rot="0">
            <a:off x="6251506" y="846533"/>
            <a:ext cx="5784988" cy="1254760"/>
          </a:xfrm>
          <a:prstGeom prst="rect">
            <a:avLst/>
          </a:prstGeom>
        </p:spPr>
        <p:txBody>
          <a:bodyPr anchor="t" rtlCol="false" tIns="0" lIns="0" bIns="0" rIns="0">
            <a:spAutoFit/>
          </a:bodyPr>
          <a:lstStyle/>
          <a:p>
            <a:pPr algn="ctr">
              <a:lnSpc>
                <a:spcPts val="9679"/>
              </a:lnSpc>
            </a:pPr>
            <a:r>
              <a:rPr lang="en-US" sz="8799">
                <a:solidFill>
                  <a:srgbClr val="1D7151"/>
                </a:solidFill>
                <a:latin typeface="HK Grotesk Bold"/>
              </a:rPr>
              <a:t>Thank You!</a:t>
            </a:r>
          </a:p>
        </p:txBody>
      </p:sp>
      <p:sp>
        <p:nvSpPr>
          <p:cNvPr name="TextBox 9" id="9"/>
          <p:cNvSpPr txBox="true"/>
          <p:nvPr/>
        </p:nvSpPr>
        <p:spPr>
          <a:xfrm rot="0">
            <a:off x="5141217" y="8015248"/>
            <a:ext cx="3543187" cy="580390"/>
          </a:xfrm>
          <a:prstGeom prst="rect">
            <a:avLst/>
          </a:prstGeom>
        </p:spPr>
        <p:txBody>
          <a:bodyPr anchor="t" rtlCol="false" tIns="0" lIns="0" bIns="0" rIns="0">
            <a:spAutoFit/>
          </a:bodyPr>
          <a:lstStyle/>
          <a:p>
            <a:pPr algn="ctr">
              <a:lnSpc>
                <a:spcPts val="4759"/>
              </a:lnSpc>
            </a:pPr>
            <a:r>
              <a:rPr lang="en-US" sz="3399">
                <a:solidFill>
                  <a:srgbClr val="000000"/>
                </a:solidFill>
                <a:latin typeface="HK Grotesk Light Bold"/>
              </a:rPr>
              <a:t>KEISHA SAHNI</a:t>
            </a:r>
          </a:p>
        </p:txBody>
      </p:sp>
      <p:sp>
        <p:nvSpPr>
          <p:cNvPr name="TextBox 10" id="10"/>
          <p:cNvSpPr txBox="true"/>
          <p:nvPr/>
        </p:nvSpPr>
        <p:spPr>
          <a:xfrm rot="0">
            <a:off x="9451310" y="8015248"/>
            <a:ext cx="3466484" cy="580390"/>
          </a:xfrm>
          <a:prstGeom prst="rect">
            <a:avLst/>
          </a:prstGeom>
        </p:spPr>
        <p:txBody>
          <a:bodyPr anchor="t" rtlCol="false" tIns="0" lIns="0" bIns="0" rIns="0">
            <a:spAutoFit/>
          </a:bodyPr>
          <a:lstStyle/>
          <a:p>
            <a:pPr algn="ctr">
              <a:lnSpc>
                <a:spcPts val="4759"/>
              </a:lnSpc>
            </a:pPr>
            <a:r>
              <a:rPr lang="en-US" sz="3399">
                <a:solidFill>
                  <a:srgbClr val="000000"/>
                </a:solidFill>
                <a:latin typeface="HK Grotesk Light Bold"/>
              </a:rPr>
              <a:t>KINJAL JOSHI</a:t>
            </a:r>
          </a:p>
        </p:txBody>
      </p:sp>
      <p:sp>
        <p:nvSpPr>
          <p:cNvPr name="TextBox 11" id="11"/>
          <p:cNvSpPr txBox="true"/>
          <p:nvPr/>
        </p:nvSpPr>
        <p:spPr>
          <a:xfrm rot="0">
            <a:off x="13870689" y="8015248"/>
            <a:ext cx="3466691" cy="580390"/>
          </a:xfrm>
          <a:prstGeom prst="rect">
            <a:avLst/>
          </a:prstGeom>
        </p:spPr>
        <p:txBody>
          <a:bodyPr anchor="t" rtlCol="false" tIns="0" lIns="0" bIns="0" rIns="0">
            <a:spAutoFit/>
          </a:bodyPr>
          <a:lstStyle/>
          <a:p>
            <a:pPr algn="ctr">
              <a:lnSpc>
                <a:spcPts val="4759"/>
              </a:lnSpc>
            </a:pPr>
            <a:r>
              <a:rPr lang="en-US" sz="3399">
                <a:solidFill>
                  <a:srgbClr val="000000"/>
                </a:solidFill>
                <a:latin typeface="HK Grotesk Light Bold"/>
              </a:rPr>
              <a:t>KRISHA DESAI</a:t>
            </a:r>
          </a:p>
        </p:txBody>
      </p:sp>
      <p:sp>
        <p:nvSpPr>
          <p:cNvPr name="TextBox 12" id="12"/>
          <p:cNvSpPr txBox="true"/>
          <p:nvPr/>
        </p:nvSpPr>
        <p:spPr>
          <a:xfrm rot="0">
            <a:off x="5030873" y="8677910"/>
            <a:ext cx="3763874" cy="580390"/>
          </a:xfrm>
          <a:prstGeom prst="rect">
            <a:avLst/>
          </a:prstGeom>
        </p:spPr>
        <p:txBody>
          <a:bodyPr anchor="t" rtlCol="false" tIns="0" lIns="0" bIns="0" rIns="0">
            <a:spAutoFit/>
          </a:bodyPr>
          <a:lstStyle/>
          <a:p>
            <a:pPr algn="ctr">
              <a:lnSpc>
                <a:spcPts val="4759"/>
              </a:lnSpc>
            </a:pPr>
            <a:r>
              <a:rPr lang="en-US" sz="3399">
                <a:solidFill>
                  <a:srgbClr val="000000"/>
                </a:solidFill>
                <a:latin typeface="HK Grotesk Light Bold"/>
              </a:rPr>
              <a:t>75252019134</a:t>
            </a:r>
          </a:p>
        </p:txBody>
      </p:sp>
      <p:sp>
        <p:nvSpPr>
          <p:cNvPr name="TextBox 13" id="13"/>
          <p:cNvSpPr txBox="true"/>
          <p:nvPr/>
        </p:nvSpPr>
        <p:spPr>
          <a:xfrm rot="0">
            <a:off x="9451310" y="8677887"/>
            <a:ext cx="3466484" cy="580390"/>
          </a:xfrm>
          <a:prstGeom prst="rect">
            <a:avLst/>
          </a:prstGeom>
        </p:spPr>
        <p:txBody>
          <a:bodyPr anchor="t" rtlCol="false" tIns="0" lIns="0" bIns="0" rIns="0">
            <a:spAutoFit/>
          </a:bodyPr>
          <a:lstStyle/>
          <a:p>
            <a:pPr algn="ctr">
              <a:lnSpc>
                <a:spcPts val="4759"/>
              </a:lnSpc>
            </a:pPr>
            <a:r>
              <a:rPr lang="en-US" sz="3399">
                <a:solidFill>
                  <a:srgbClr val="000000"/>
                </a:solidFill>
                <a:latin typeface="HK Grotesk Light Bold"/>
              </a:rPr>
              <a:t>75252019111</a:t>
            </a:r>
          </a:p>
        </p:txBody>
      </p:sp>
      <p:sp>
        <p:nvSpPr>
          <p:cNvPr name="TextBox 14" id="14"/>
          <p:cNvSpPr txBox="true"/>
          <p:nvPr/>
        </p:nvSpPr>
        <p:spPr>
          <a:xfrm rot="0">
            <a:off x="13635400" y="8677910"/>
            <a:ext cx="3937268" cy="580390"/>
          </a:xfrm>
          <a:prstGeom prst="rect">
            <a:avLst/>
          </a:prstGeom>
        </p:spPr>
        <p:txBody>
          <a:bodyPr anchor="t" rtlCol="false" tIns="0" lIns="0" bIns="0" rIns="0">
            <a:spAutoFit/>
          </a:bodyPr>
          <a:lstStyle/>
          <a:p>
            <a:pPr algn="ctr">
              <a:lnSpc>
                <a:spcPts val="4759"/>
              </a:lnSpc>
            </a:pPr>
            <a:r>
              <a:rPr lang="en-US" sz="3399">
                <a:solidFill>
                  <a:srgbClr val="000000"/>
                </a:solidFill>
                <a:latin typeface="HK Grotesk Light Bold"/>
              </a:rPr>
              <a:t>75252019135</a:t>
            </a:r>
          </a:p>
        </p:txBody>
      </p:sp>
      <p:sp>
        <p:nvSpPr>
          <p:cNvPr name="TextBox 15" id="15"/>
          <p:cNvSpPr txBox="true"/>
          <p:nvPr/>
        </p:nvSpPr>
        <p:spPr>
          <a:xfrm rot="0">
            <a:off x="758031" y="8015248"/>
            <a:ext cx="3398118" cy="580390"/>
          </a:xfrm>
          <a:prstGeom prst="rect">
            <a:avLst/>
          </a:prstGeom>
        </p:spPr>
        <p:txBody>
          <a:bodyPr anchor="t" rtlCol="false" tIns="0" lIns="0" bIns="0" rIns="0">
            <a:spAutoFit/>
          </a:bodyPr>
          <a:lstStyle/>
          <a:p>
            <a:pPr algn="ctr">
              <a:lnSpc>
                <a:spcPts val="4759"/>
              </a:lnSpc>
            </a:pPr>
            <a:r>
              <a:rPr lang="en-US" sz="3399">
                <a:solidFill>
                  <a:srgbClr val="000000"/>
                </a:solidFill>
                <a:latin typeface="HK Grotesk Light Bold"/>
              </a:rPr>
              <a:t>AASHNA GANDHI</a:t>
            </a:r>
          </a:p>
        </p:txBody>
      </p:sp>
      <p:sp>
        <p:nvSpPr>
          <p:cNvPr name="TextBox 16" id="16"/>
          <p:cNvSpPr txBox="true"/>
          <p:nvPr/>
        </p:nvSpPr>
        <p:spPr>
          <a:xfrm rot="0">
            <a:off x="728973" y="8677910"/>
            <a:ext cx="3353619" cy="580390"/>
          </a:xfrm>
          <a:prstGeom prst="rect">
            <a:avLst/>
          </a:prstGeom>
        </p:spPr>
        <p:txBody>
          <a:bodyPr anchor="t" rtlCol="false" tIns="0" lIns="0" bIns="0" rIns="0">
            <a:spAutoFit/>
          </a:bodyPr>
          <a:lstStyle/>
          <a:p>
            <a:pPr algn="ctr">
              <a:lnSpc>
                <a:spcPts val="4759"/>
              </a:lnSpc>
            </a:pPr>
            <a:r>
              <a:rPr lang="en-US" sz="3399">
                <a:solidFill>
                  <a:srgbClr val="000000"/>
                </a:solidFill>
                <a:latin typeface="HK Grotesk Light Bold"/>
              </a:rPr>
              <a:t>75252019091</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8035363" cy="10287000"/>
          </a:xfrm>
          <a:prstGeom prst="rect">
            <a:avLst/>
          </a:prstGeom>
          <a:solidFill>
            <a:srgbClr val="01623D"/>
          </a:solidFill>
        </p:spPr>
      </p:sp>
      <p:sp>
        <p:nvSpPr>
          <p:cNvPr name="TextBox 3" id="3"/>
          <p:cNvSpPr txBox="true"/>
          <p:nvPr/>
        </p:nvSpPr>
        <p:spPr>
          <a:xfrm rot="0">
            <a:off x="743721" y="3961102"/>
            <a:ext cx="6869392" cy="2632710"/>
          </a:xfrm>
          <a:prstGeom prst="rect">
            <a:avLst/>
          </a:prstGeom>
        </p:spPr>
        <p:txBody>
          <a:bodyPr anchor="t" rtlCol="false" tIns="0" lIns="0" bIns="0" rIns="0">
            <a:spAutoFit/>
          </a:bodyPr>
          <a:lstStyle/>
          <a:p>
            <a:pPr algn="ctr">
              <a:lnSpc>
                <a:spcPts val="10230"/>
              </a:lnSpc>
            </a:pPr>
            <a:r>
              <a:rPr lang="en-US" sz="9300">
                <a:solidFill>
                  <a:srgbClr val="FFFFFF"/>
                </a:solidFill>
                <a:latin typeface="HK Grotesk Bold"/>
              </a:rPr>
              <a:t>Introductionto the Topic</a:t>
            </a:r>
          </a:p>
        </p:txBody>
      </p:sp>
      <p:sp>
        <p:nvSpPr>
          <p:cNvPr name="AutoShape 4" id="4"/>
          <p:cNvSpPr/>
          <p:nvPr/>
        </p:nvSpPr>
        <p:spPr>
          <a:xfrm rot="5399999">
            <a:off x="2759778" y="5215544"/>
            <a:ext cx="10551171" cy="0"/>
          </a:xfrm>
          <a:prstGeom prst="line">
            <a:avLst/>
          </a:prstGeom>
          <a:ln cap="flat" w="47625">
            <a:solidFill>
              <a:srgbClr val="FFFFFF"/>
            </a:solidFill>
            <a:prstDash val="solid"/>
            <a:headEnd type="none" len="sm" w="sm"/>
            <a:tailEnd type="none" len="sm" w="sm"/>
          </a:ln>
        </p:spPr>
      </p:sp>
      <p:sp>
        <p:nvSpPr>
          <p:cNvPr name="TextBox 5" id="5"/>
          <p:cNvSpPr txBox="true"/>
          <p:nvPr/>
        </p:nvSpPr>
        <p:spPr>
          <a:xfrm rot="0">
            <a:off x="8866506" y="1776511"/>
            <a:ext cx="8753745" cy="6954266"/>
          </a:xfrm>
          <a:prstGeom prst="rect">
            <a:avLst/>
          </a:prstGeom>
        </p:spPr>
        <p:txBody>
          <a:bodyPr anchor="t" rtlCol="false" tIns="0" lIns="0" bIns="0" rIns="0">
            <a:spAutoFit/>
          </a:bodyPr>
          <a:lstStyle/>
          <a:p>
            <a:pPr algn="ctr">
              <a:lnSpc>
                <a:spcPts val="4213"/>
              </a:lnSpc>
              <a:spcBef>
                <a:spcPct val="0"/>
              </a:spcBef>
            </a:pPr>
            <a:r>
              <a:rPr lang="en-US" sz="3830">
                <a:solidFill>
                  <a:srgbClr val="FFFFFF"/>
                </a:solidFill>
                <a:latin typeface="HK Grotesk Light"/>
              </a:rPr>
              <a:t>Music is an essential part of the way we live. And because of this, we wanted to discover the patterns in the music that gets popular. One of the most popular streaming services is Spotify. Spotify is an audio streaming platform and it provides music to over 406 million monthly active users. We took the top 30 songs off the billboard-hot 100 list for each year from 2010 to 2019 and with the help of web API, we chose the attributes that match the song format. With the help of those attributes, we performed our analysis.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8035363" cy="10287000"/>
          </a:xfrm>
          <a:prstGeom prst="rect">
            <a:avLst/>
          </a:prstGeom>
          <a:solidFill>
            <a:srgbClr val="01623D"/>
          </a:solidFill>
        </p:spPr>
      </p:sp>
      <p:sp>
        <p:nvSpPr>
          <p:cNvPr name="TextBox 3" id="3"/>
          <p:cNvSpPr txBox="true"/>
          <p:nvPr/>
        </p:nvSpPr>
        <p:spPr>
          <a:xfrm rot="0">
            <a:off x="760985" y="3865245"/>
            <a:ext cx="6513393" cy="2632710"/>
          </a:xfrm>
          <a:prstGeom prst="rect">
            <a:avLst/>
          </a:prstGeom>
        </p:spPr>
        <p:txBody>
          <a:bodyPr anchor="t" rtlCol="false" tIns="0" lIns="0" bIns="0" rIns="0">
            <a:spAutoFit/>
          </a:bodyPr>
          <a:lstStyle/>
          <a:p>
            <a:pPr algn="ctr">
              <a:lnSpc>
                <a:spcPts val="10230"/>
              </a:lnSpc>
            </a:pPr>
            <a:r>
              <a:rPr lang="en-US" sz="9300">
                <a:solidFill>
                  <a:srgbClr val="FFFFFF"/>
                </a:solidFill>
                <a:latin typeface="HK Grotesk Bold"/>
              </a:rPr>
              <a:t>Project </a:t>
            </a:r>
          </a:p>
          <a:p>
            <a:pPr algn="ctr">
              <a:lnSpc>
                <a:spcPts val="10230"/>
              </a:lnSpc>
            </a:pPr>
            <a:r>
              <a:rPr lang="en-US" sz="9300">
                <a:solidFill>
                  <a:srgbClr val="FFFFFF"/>
                </a:solidFill>
                <a:latin typeface="HK Grotesk Bold"/>
              </a:rPr>
              <a:t>Objective</a:t>
            </a:r>
          </a:p>
        </p:txBody>
      </p:sp>
      <p:sp>
        <p:nvSpPr>
          <p:cNvPr name="TextBox 4" id="4"/>
          <p:cNvSpPr txBox="true"/>
          <p:nvPr/>
        </p:nvSpPr>
        <p:spPr>
          <a:xfrm rot="0">
            <a:off x="8624064" y="3236769"/>
            <a:ext cx="9223176" cy="3756311"/>
          </a:xfrm>
          <a:prstGeom prst="rect">
            <a:avLst/>
          </a:prstGeom>
        </p:spPr>
        <p:txBody>
          <a:bodyPr anchor="t" rtlCol="false" tIns="0" lIns="0" bIns="0" rIns="0">
            <a:spAutoFit/>
          </a:bodyPr>
          <a:lstStyle/>
          <a:p>
            <a:pPr>
              <a:lnSpc>
                <a:spcPts val="7445"/>
              </a:lnSpc>
            </a:pPr>
            <a:r>
              <a:rPr lang="en-US" sz="5727">
                <a:solidFill>
                  <a:srgbClr val="FFFFFF"/>
                </a:solidFill>
                <a:latin typeface="HK Grotesk Light"/>
              </a:rPr>
              <a:t>To find what attributes or features of a song are responsible for its popularity based on top charts.</a:t>
            </a:r>
          </a:p>
        </p:txBody>
      </p:sp>
      <p:sp>
        <p:nvSpPr>
          <p:cNvPr name="AutoShape 5" id="5"/>
          <p:cNvSpPr/>
          <p:nvPr/>
        </p:nvSpPr>
        <p:spPr>
          <a:xfrm rot="5399999">
            <a:off x="2759778" y="5215544"/>
            <a:ext cx="10551171" cy="0"/>
          </a:xfrm>
          <a:prstGeom prst="line">
            <a:avLst/>
          </a:prstGeom>
          <a:ln cap="flat" w="47625">
            <a:solidFill>
              <a:srgbClr val="FFFFFF"/>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7982272" cy="10287000"/>
          </a:xfrm>
          <a:prstGeom prst="rect">
            <a:avLst/>
          </a:prstGeom>
          <a:solidFill>
            <a:srgbClr val="01623D"/>
          </a:solidFill>
        </p:spPr>
      </p:sp>
      <p:sp>
        <p:nvSpPr>
          <p:cNvPr name="TextBox 3" id="3"/>
          <p:cNvSpPr txBox="true"/>
          <p:nvPr/>
        </p:nvSpPr>
        <p:spPr>
          <a:xfrm rot="0">
            <a:off x="1028700" y="3997330"/>
            <a:ext cx="6180490" cy="2632710"/>
          </a:xfrm>
          <a:prstGeom prst="rect">
            <a:avLst/>
          </a:prstGeom>
        </p:spPr>
        <p:txBody>
          <a:bodyPr anchor="t" rtlCol="false" tIns="0" lIns="0" bIns="0" rIns="0">
            <a:spAutoFit/>
          </a:bodyPr>
          <a:lstStyle/>
          <a:p>
            <a:pPr algn="ctr">
              <a:lnSpc>
                <a:spcPts val="10230"/>
              </a:lnSpc>
            </a:pPr>
            <a:r>
              <a:rPr lang="en-US" sz="9300">
                <a:solidFill>
                  <a:srgbClr val="FFFFFF"/>
                </a:solidFill>
                <a:latin typeface="HK Grotesk Bold"/>
              </a:rPr>
              <a:t>Statistical</a:t>
            </a:r>
          </a:p>
          <a:p>
            <a:pPr algn="ctr">
              <a:lnSpc>
                <a:spcPts val="10230"/>
              </a:lnSpc>
            </a:pPr>
            <a:r>
              <a:rPr lang="en-US" sz="9300">
                <a:solidFill>
                  <a:srgbClr val="FFFFFF"/>
                </a:solidFill>
                <a:latin typeface="HK Grotesk Bold"/>
              </a:rPr>
              <a:t>Techniques </a:t>
            </a:r>
          </a:p>
        </p:txBody>
      </p:sp>
      <p:grpSp>
        <p:nvGrpSpPr>
          <p:cNvPr name="Group 4" id="4"/>
          <p:cNvGrpSpPr/>
          <p:nvPr/>
        </p:nvGrpSpPr>
        <p:grpSpPr>
          <a:xfrm rot="0">
            <a:off x="8779954" y="2805035"/>
            <a:ext cx="8828024" cy="1550204"/>
            <a:chOff x="0" y="0"/>
            <a:chExt cx="11770698" cy="2066938"/>
          </a:xfrm>
        </p:grpSpPr>
        <p:sp>
          <p:nvSpPr>
            <p:cNvPr name="TextBox 5" id="5"/>
            <p:cNvSpPr txBox="true"/>
            <p:nvPr/>
          </p:nvSpPr>
          <p:spPr>
            <a:xfrm rot="0">
              <a:off x="2799834" y="573177"/>
              <a:ext cx="8970865" cy="743628"/>
            </a:xfrm>
            <a:prstGeom prst="rect">
              <a:avLst/>
            </a:prstGeom>
          </p:spPr>
          <p:txBody>
            <a:bodyPr anchor="t" rtlCol="false" tIns="0" lIns="0" bIns="0" rIns="0">
              <a:spAutoFit/>
            </a:bodyPr>
            <a:lstStyle/>
            <a:p>
              <a:pPr>
                <a:lnSpc>
                  <a:spcPts val="4665"/>
                </a:lnSpc>
              </a:pPr>
              <a:r>
                <a:rPr lang="en-US" sz="3332">
                  <a:solidFill>
                    <a:srgbClr val="F0F0EE"/>
                  </a:solidFill>
                  <a:latin typeface="HK Grotesk Light"/>
                </a:rPr>
                <a:t>Heat Maps</a:t>
              </a:r>
            </a:p>
          </p:txBody>
        </p:sp>
        <p:sp>
          <p:nvSpPr>
            <p:cNvPr name="AutoShape 6" id="6"/>
            <p:cNvSpPr/>
            <p:nvPr/>
          </p:nvSpPr>
          <p:spPr>
            <a:xfrm rot="0">
              <a:off x="0" y="0"/>
              <a:ext cx="2077022" cy="1966181"/>
            </a:xfrm>
            <a:prstGeom prst="rect">
              <a:avLst/>
            </a:prstGeom>
            <a:solidFill>
              <a:srgbClr val="000000"/>
            </a:solidFill>
          </p:spPr>
        </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2066938" cy="2066938"/>
            </a:xfrm>
            <a:prstGeom prst="rect">
              <a:avLst/>
            </a:prstGeom>
          </p:spPr>
        </p:pic>
      </p:grpSp>
      <p:grpSp>
        <p:nvGrpSpPr>
          <p:cNvPr name="Group 8" id="8"/>
          <p:cNvGrpSpPr/>
          <p:nvPr/>
        </p:nvGrpSpPr>
        <p:grpSpPr>
          <a:xfrm rot="0">
            <a:off x="8779954" y="1258594"/>
            <a:ext cx="8835586" cy="1546441"/>
            <a:chOff x="0" y="0"/>
            <a:chExt cx="11780782" cy="2061921"/>
          </a:xfrm>
        </p:grpSpPr>
        <p:sp>
          <p:nvSpPr>
            <p:cNvPr name="TextBox 9" id="9"/>
            <p:cNvSpPr txBox="true"/>
            <p:nvPr/>
          </p:nvSpPr>
          <p:spPr>
            <a:xfrm rot="0">
              <a:off x="2809917" y="230905"/>
              <a:ext cx="8970865" cy="1523911"/>
            </a:xfrm>
            <a:prstGeom prst="rect">
              <a:avLst/>
            </a:prstGeom>
          </p:spPr>
          <p:txBody>
            <a:bodyPr anchor="t" rtlCol="false" tIns="0" lIns="0" bIns="0" rIns="0">
              <a:spAutoFit/>
            </a:bodyPr>
            <a:lstStyle/>
            <a:p>
              <a:pPr>
                <a:lnSpc>
                  <a:spcPts val="4665"/>
                </a:lnSpc>
              </a:pPr>
              <a:r>
                <a:rPr lang="en-US" sz="3332">
                  <a:solidFill>
                    <a:srgbClr val="F0F0EE"/>
                  </a:solidFill>
                  <a:latin typeface="HK Grotesk Light Bold"/>
                </a:rPr>
                <a:t>Correlation coefficient and correlation test</a:t>
              </a:r>
            </a:p>
          </p:txBody>
        </p:sp>
        <p:sp>
          <p:nvSpPr>
            <p:cNvPr name="AutoShape 10" id="10"/>
            <p:cNvSpPr/>
            <p:nvPr/>
          </p:nvSpPr>
          <p:spPr>
            <a:xfrm rot="0">
              <a:off x="0" y="99372"/>
              <a:ext cx="2071980" cy="1863176"/>
            </a:xfrm>
            <a:prstGeom prst="rect">
              <a:avLst/>
            </a:prstGeom>
            <a:solidFill>
              <a:srgbClr val="000000"/>
            </a:solidFill>
          </p:spPr>
        </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029" y="0"/>
              <a:ext cx="2061921" cy="2061921"/>
            </a:xfrm>
            <a:prstGeom prst="rect">
              <a:avLst/>
            </a:prstGeom>
          </p:spPr>
        </p:pic>
      </p:grpSp>
      <p:grpSp>
        <p:nvGrpSpPr>
          <p:cNvPr name="Group 12" id="12"/>
          <p:cNvGrpSpPr/>
          <p:nvPr/>
        </p:nvGrpSpPr>
        <p:grpSpPr>
          <a:xfrm rot="0">
            <a:off x="8779954" y="4415579"/>
            <a:ext cx="8835586" cy="1550204"/>
            <a:chOff x="0" y="0"/>
            <a:chExt cx="11780782" cy="2066938"/>
          </a:xfrm>
        </p:grpSpPr>
        <p:sp>
          <p:nvSpPr>
            <p:cNvPr name="TextBox 13" id="13"/>
            <p:cNvSpPr txBox="true"/>
            <p:nvPr/>
          </p:nvSpPr>
          <p:spPr>
            <a:xfrm rot="0">
              <a:off x="2809917" y="623555"/>
              <a:ext cx="8970865" cy="743628"/>
            </a:xfrm>
            <a:prstGeom prst="rect">
              <a:avLst/>
            </a:prstGeom>
          </p:spPr>
          <p:txBody>
            <a:bodyPr anchor="t" rtlCol="false" tIns="0" lIns="0" bIns="0" rIns="0">
              <a:spAutoFit/>
            </a:bodyPr>
            <a:lstStyle/>
            <a:p>
              <a:pPr>
                <a:lnSpc>
                  <a:spcPts val="4665"/>
                </a:lnSpc>
              </a:pPr>
              <a:r>
                <a:rPr lang="en-US" sz="3332">
                  <a:solidFill>
                    <a:srgbClr val="F0F0EE"/>
                  </a:solidFill>
                  <a:latin typeface="HK Grotesk Light"/>
                </a:rPr>
                <a:t>Shapiro Wilk Test</a:t>
              </a:r>
            </a:p>
          </p:txBody>
        </p:sp>
        <p:sp>
          <p:nvSpPr>
            <p:cNvPr name="AutoShape 14" id="14"/>
            <p:cNvSpPr/>
            <p:nvPr/>
          </p:nvSpPr>
          <p:spPr>
            <a:xfrm rot="0">
              <a:off x="0" y="66257"/>
              <a:ext cx="2077022" cy="1934424"/>
            </a:xfrm>
            <a:prstGeom prst="rect">
              <a:avLst/>
            </a:prstGeom>
            <a:solidFill>
              <a:srgbClr val="000000"/>
            </a:solidFill>
          </p:spPr>
        </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083" y="0"/>
              <a:ext cx="2066938" cy="2066938"/>
            </a:xfrm>
            <a:prstGeom prst="rect">
              <a:avLst/>
            </a:prstGeom>
          </p:spPr>
        </p:pic>
      </p:grpSp>
      <p:sp>
        <p:nvSpPr>
          <p:cNvPr name="AutoShape 16" id="16"/>
          <p:cNvSpPr/>
          <p:nvPr/>
        </p:nvSpPr>
        <p:spPr>
          <a:xfrm rot="0">
            <a:off x="8802641" y="5965783"/>
            <a:ext cx="1557766" cy="1474636"/>
          </a:xfrm>
          <a:prstGeom prst="rect">
            <a:avLst/>
          </a:prstGeom>
          <a:solidFill>
            <a:srgbClr val="000000"/>
          </a:solidFill>
        </p:spPr>
      </p:sp>
      <p:pic>
        <p:nvPicPr>
          <p:cNvPr name="Picture 17" id="1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95079" y="5927999"/>
            <a:ext cx="1550204" cy="1550204"/>
          </a:xfrm>
          <a:prstGeom prst="rect">
            <a:avLst/>
          </a:prstGeom>
        </p:spPr>
      </p:pic>
      <p:sp>
        <p:nvSpPr>
          <p:cNvPr name="TextBox 18" id="18"/>
          <p:cNvSpPr txBox="true"/>
          <p:nvPr/>
        </p:nvSpPr>
        <p:spPr>
          <a:xfrm rot="0">
            <a:off x="10835827" y="6373917"/>
            <a:ext cx="4186439" cy="582168"/>
          </a:xfrm>
          <a:prstGeom prst="rect">
            <a:avLst/>
          </a:prstGeom>
        </p:spPr>
        <p:txBody>
          <a:bodyPr anchor="t" rtlCol="false" tIns="0" lIns="0" bIns="0" rIns="0">
            <a:spAutoFit/>
          </a:bodyPr>
          <a:lstStyle/>
          <a:p>
            <a:pPr>
              <a:lnSpc>
                <a:spcPts val="4661"/>
              </a:lnSpc>
              <a:spcBef>
                <a:spcPct val="0"/>
              </a:spcBef>
            </a:pPr>
            <a:r>
              <a:rPr lang="en-US" sz="3329">
                <a:solidFill>
                  <a:srgbClr val="F0F0EE"/>
                </a:solidFill>
                <a:latin typeface="HK Grotesk Light Bold"/>
              </a:rPr>
              <a:t>Kruskal Wallis Test</a:t>
            </a:r>
          </a:p>
        </p:txBody>
      </p:sp>
      <p:sp>
        <p:nvSpPr>
          <p:cNvPr name="AutoShape 19" id="19"/>
          <p:cNvSpPr/>
          <p:nvPr/>
        </p:nvSpPr>
        <p:spPr>
          <a:xfrm rot="5399999">
            <a:off x="2682874" y="5251773"/>
            <a:ext cx="10551171" cy="0"/>
          </a:xfrm>
          <a:prstGeom prst="line">
            <a:avLst/>
          </a:prstGeom>
          <a:ln cap="flat" w="47625">
            <a:solidFill>
              <a:srgbClr val="FFFFFF"/>
            </a:solidFill>
            <a:prstDash val="solid"/>
            <a:headEnd type="none" len="sm" w="sm"/>
            <a:tailEnd type="none" len="sm" w="sm"/>
          </a:ln>
        </p:spPr>
      </p:sp>
      <p:sp>
        <p:nvSpPr>
          <p:cNvPr name="AutoShape 20" id="20"/>
          <p:cNvSpPr/>
          <p:nvPr/>
        </p:nvSpPr>
        <p:spPr>
          <a:xfrm rot="0">
            <a:off x="8810204" y="7515986"/>
            <a:ext cx="1557766" cy="1474636"/>
          </a:xfrm>
          <a:prstGeom prst="rect">
            <a:avLst/>
          </a:prstGeom>
          <a:solidFill>
            <a:srgbClr val="000000"/>
          </a:solidFill>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802641" y="7478202"/>
            <a:ext cx="1550204" cy="1550204"/>
          </a:xfrm>
          <a:prstGeom prst="rect">
            <a:avLst/>
          </a:prstGeom>
        </p:spPr>
      </p:pic>
      <p:sp>
        <p:nvSpPr>
          <p:cNvPr name="TextBox 22" id="22"/>
          <p:cNvSpPr txBox="true"/>
          <p:nvPr/>
        </p:nvSpPr>
        <p:spPr>
          <a:xfrm rot="0">
            <a:off x="10835827" y="7924120"/>
            <a:ext cx="4573173" cy="582168"/>
          </a:xfrm>
          <a:prstGeom prst="rect">
            <a:avLst/>
          </a:prstGeom>
        </p:spPr>
        <p:txBody>
          <a:bodyPr anchor="t" rtlCol="false" tIns="0" lIns="0" bIns="0" rIns="0">
            <a:spAutoFit/>
          </a:bodyPr>
          <a:lstStyle/>
          <a:p>
            <a:pPr>
              <a:lnSpc>
                <a:spcPts val="4661"/>
              </a:lnSpc>
              <a:spcBef>
                <a:spcPct val="0"/>
              </a:spcBef>
            </a:pPr>
            <a:r>
              <a:rPr lang="en-US" sz="3329">
                <a:solidFill>
                  <a:srgbClr val="F0F0EE"/>
                </a:solidFill>
                <a:latin typeface="HK Grotesk Light Bold"/>
              </a:rPr>
              <a:t>Wilcoxon Rank Sum Test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7982272" cy="10287000"/>
          </a:xfrm>
          <a:prstGeom prst="rect">
            <a:avLst/>
          </a:prstGeom>
          <a:solidFill>
            <a:srgbClr val="01623D"/>
          </a:solidFill>
        </p:spPr>
      </p:sp>
      <p:sp>
        <p:nvSpPr>
          <p:cNvPr name="AutoShape 3" id="3"/>
          <p:cNvSpPr/>
          <p:nvPr/>
        </p:nvSpPr>
        <p:spPr>
          <a:xfrm rot="0">
            <a:off x="878858" y="11748543"/>
            <a:ext cx="1495912" cy="1345161"/>
          </a:xfrm>
          <a:prstGeom prst="rect">
            <a:avLst/>
          </a:prstGeom>
          <a:solidFill>
            <a:srgbClr val="000000"/>
          </a:solidFill>
        </p:spPr>
      </p:sp>
      <p:sp>
        <p:nvSpPr>
          <p:cNvPr name="AutoShape 4" id="4"/>
          <p:cNvSpPr/>
          <p:nvPr/>
        </p:nvSpPr>
        <p:spPr>
          <a:xfrm rot="0">
            <a:off x="882490" y="13799825"/>
            <a:ext cx="1495912" cy="1416082"/>
          </a:xfrm>
          <a:prstGeom prst="rect">
            <a:avLst/>
          </a:prstGeom>
          <a:solidFill>
            <a:srgbClr val="000000"/>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5227" y="13763541"/>
            <a:ext cx="1488649" cy="1488649"/>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82490" y="11676799"/>
            <a:ext cx="1488649" cy="1488649"/>
          </a:xfrm>
          <a:prstGeom prst="rect">
            <a:avLst/>
          </a:prstGeom>
        </p:spPr>
      </p:pic>
      <p:sp>
        <p:nvSpPr>
          <p:cNvPr name="TextBox 7" id="7"/>
          <p:cNvSpPr txBox="true"/>
          <p:nvPr/>
        </p:nvSpPr>
        <p:spPr>
          <a:xfrm rot="0">
            <a:off x="973331" y="3101568"/>
            <a:ext cx="6035610" cy="4150539"/>
          </a:xfrm>
          <a:prstGeom prst="rect">
            <a:avLst/>
          </a:prstGeom>
        </p:spPr>
        <p:txBody>
          <a:bodyPr anchor="t" rtlCol="false" tIns="0" lIns="0" bIns="0" rIns="0">
            <a:spAutoFit/>
          </a:bodyPr>
          <a:lstStyle/>
          <a:p>
            <a:pPr algn="ctr">
              <a:lnSpc>
                <a:spcPts val="8140"/>
              </a:lnSpc>
            </a:pPr>
            <a:r>
              <a:rPr lang="en-US" sz="7400">
                <a:solidFill>
                  <a:srgbClr val="FFFFFF"/>
                </a:solidFill>
                <a:latin typeface="HK Grotesk Bold"/>
              </a:rPr>
              <a:t>Pearson &amp; Spearman Correlation</a:t>
            </a:r>
          </a:p>
          <a:p>
            <a:pPr algn="ctr">
              <a:lnSpc>
                <a:spcPts val="8140"/>
              </a:lnSpc>
            </a:pPr>
            <a:r>
              <a:rPr lang="en-US" sz="7400">
                <a:solidFill>
                  <a:srgbClr val="FFFFFF"/>
                </a:solidFill>
                <a:latin typeface="Arimo"/>
              </a:rPr>
              <a:t>Coefficient</a:t>
            </a:r>
          </a:p>
        </p:txBody>
      </p:sp>
      <p:sp>
        <p:nvSpPr>
          <p:cNvPr name="TextBox 8" id="8"/>
          <p:cNvSpPr txBox="true"/>
          <p:nvPr/>
        </p:nvSpPr>
        <p:spPr>
          <a:xfrm rot="0">
            <a:off x="8386880" y="4036687"/>
            <a:ext cx="9532554" cy="2270776"/>
          </a:xfrm>
          <a:prstGeom prst="rect">
            <a:avLst/>
          </a:prstGeom>
        </p:spPr>
        <p:txBody>
          <a:bodyPr anchor="t" rtlCol="false" tIns="0" lIns="0" bIns="0" rIns="0">
            <a:spAutoFit/>
          </a:bodyPr>
          <a:lstStyle/>
          <a:p>
            <a:pPr marL="761182" indent="-380591" lvl="1">
              <a:lnSpc>
                <a:spcPts val="3525"/>
              </a:lnSpc>
              <a:buFont typeface="Arial"/>
              <a:buChar char="•"/>
            </a:pPr>
            <a:r>
              <a:rPr lang="en-US" spc="-70" sz="3525">
                <a:solidFill>
                  <a:srgbClr val="FFFFFF"/>
                </a:solidFill>
                <a:latin typeface="HK Grotesk Light"/>
              </a:rPr>
              <a:t>Measures the linear correlation between two datasets </a:t>
            </a:r>
          </a:p>
          <a:p>
            <a:pPr>
              <a:lnSpc>
                <a:spcPts val="3525"/>
              </a:lnSpc>
            </a:pPr>
          </a:p>
          <a:p>
            <a:pPr marL="761182" indent="-380591" lvl="1">
              <a:lnSpc>
                <a:spcPts val="3525"/>
              </a:lnSpc>
              <a:buFont typeface="Arial"/>
              <a:buChar char="•"/>
            </a:pPr>
            <a:r>
              <a:rPr lang="en-US" spc="-70" sz="3525">
                <a:solidFill>
                  <a:srgbClr val="FFFFFF"/>
                </a:solidFill>
                <a:latin typeface="HK Grotesk Light"/>
              </a:rPr>
              <a:t>If the value is exactly -1 or +1 it means that the data points lie exactly on the line. </a:t>
            </a:r>
          </a:p>
        </p:txBody>
      </p:sp>
      <p:sp>
        <p:nvSpPr>
          <p:cNvPr name="AutoShape 9" id="9"/>
          <p:cNvSpPr/>
          <p:nvPr/>
        </p:nvSpPr>
        <p:spPr>
          <a:xfrm rot="5399999">
            <a:off x="2682874" y="5251773"/>
            <a:ext cx="10551171" cy="0"/>
          </a:xfrm>
          <a:prstGeom prst="line">
            <a:avLst/>
          </a:prstGeom>
          <a:ln cap="flat" w="47625">
            <a:solidFill>
              <a:srgbClr val="FFFFFF"/>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7982272" cy="10287000"/>
          </a:xfrm>
          <a:prstGeom prst="rect">
            <a:avLst/>
          </a:prstGeom>
          <a:solidFill>
            <a:srgbClr val="01623D"/>
          </a:solidFill>
        </p:spPr>
      </p:sp>
      <p:sp>
        <p:nvSpPr>
          <p:cNvPr name="TextBox 3" id="3"/>
          <p:cNvSpPr txBox="true"/>
          <p:nvPr/>
        </p:nvSpPr>
        <p:spPr>
          <a:xfrm rot="0">
            <a:off x="1300042" y="3884930"/>
            <a:ext cx="5224272" cy="2632710"/>
          </a:xfrm>
          <a:prstGeom prst="rect">
            <a:avLst/>
          </a:prstGeom>
        </p:spPr>
        <p:txBody>
          <a:bodyPr anchor="t" rtlCol="false" tIns="0" lIns="0" bIns="0" rIns="0">
            <a:spAutoFit/>
          </a:bodyPr>
          <a:lstStyle/>
          <a:p>
            <a:pPr algn="ctr">
              <a:lnSpc>
                <a:spcPts val="10230"/>
              </a:lnSpc>
            </a:pPr>
            <a:r>
              <a:rPr lang="en-US" sz="9300">
                <a:solidFill>
                  <a:srgbClr val="FFFFFF"/>
                </a:solidFill>
                <a:latin typeface="HK Grotesk Bold"/>
              </a:rPr>
              <a:t>Heat</a:t>
            </a:r>
          </a:p>
          <a:p>
            <a:pPr algn="ctr">
              <a:lnSpc>
                <a:spcPts val="10230"/>
              </a:lnSpc>
            </a:pPr>
            <a:r>
              <a:rPr lang="en-US" sz="9300">
                <a:solidFill>
                  <a:srgbClr val="FFFFFF"/>
                </a:solidFill>
                <a:latin typeface="HK Grotesk Bold"/>
              </a:rPr>
              <a:t>Maps</a:t>
            </a:r>
          </a:p>
        </p:txBody>
      </p:sp>
      <p:sp>
        <p:nvSpPr>
          <p:cNvPr name="TextBox 4" id="4"/>
          <p:cNvSpPr txBox="true"/>
          <p:nvPr/>
        </p:nvSpPr>
        <p:spPr>
          <a:xfrm rot="0">
            <a:off x="8778758" y="4539290"/>
            <a:ext cx="8763970" cy="1487821"/>
          </a:xfrm>
          <a:prstGeom prst="rect">
            <a:avLst/>
          </a:prstGeom>
        </p:spPr>
        <p:txBody>
          <a:bodyPr anchor="t" rtlCol="false" tIns="0" lIns="0" bIns="0" rIns="0">
            <a:spAutoFit/>
          </a:bodyPr>
          <a:lstStyle/>
          <a:p>
            <a:pPr marL="825950" indent="-412975" lvl="1">
              <a:lnSpc>
                <a:spcPts val="3825"/>
              </a:lnSpc>
              <a:buFont typeface="Arial"/>
              <a:buChar char="•"/>
            </a:pPr>
            <a:r>
              <a:rPr lang="en-US" spc="-76" sz="3825">
                <a:solidFill>
                  <a:srgbClr val="FFFFFF"/>
                </a:solidFill>
                <a:latin typeface="HK Grotesk Light"/>
              </a:rPr>
              <a:t>Used in various forms of analytics but are most commonly used to show user behaviour.</a:t>
            </a:r>
          </a:p>
        </p:txBody>
      </p:sp>
      <p:sp>
        <p:nvSpPr>
          <p:cNvPr name="TextBox 5" id="5"/>
          <p:cNvSpPr txBox="true"/>
          <p:nvPr/>
        </p:nvSpPr>
        <p:spPr>
          <a:xfrm rot="0">
            <a:off x="8778758" y="7082456"/>
            <a:ext cx="8763970" cy="1002046"/>
          </a:xfrm>
          <a:prstGeom prst="rect">
            <a:avLst/>
          </a:prstGeom>
        </p:spPr>
        <p:txBody>
          <a:bodyPr anchor="t" rtlCol="false" tIns="0" lIns="0" bIns="0" rIns="0">
            <a:spAutoFit/>
          </a:bodyPr>
          <a:lstStyle/>
          <a:p>
            <a:pPr marL="825950" indent="-412975" lvl="1">
              <a:lnSpc>
                <a:spcPts val="3825"/>
              </a:lnSpc>
              <a:buFont typeface="Arial"/>
              <a:buChar char="•"/>
            </a:pPr>
            <a:r>
              <a:rPr lang="en-US" spc="-76" sz="3825">
                <a:solidFill>
                  <a:srgbClr val="FFFFFF"/>
                </a:solidFill>
                <a:latin typeface="HK Grotesk Light"/>
              </a:rPr>
              <a:t>Useful for comparing elements that are given similar prominence on the page.</a:t>
            </a:r>
          </a:p>
        </p:txBody>
      </p:sp>
      <p:sp>
        <p:nvSpPr>
          <p:cNvPr name="TextBox 6" id="6"/>
          <p:cNvSpPr txBox="true"/>
          <p:nvPr/>
        </p:nvSpPr>
        <p:spPr>
          <a:xfrm rot="0">
            <a:off x="8778758" y="2029358"/>
            <a:ext cx="8763970" cy="1487821"/>
          </a:xfrm>
          <a:prstGeom prst="rect">
            <a:avLst/>
          </a:prstGeom>
        </p:spPr>
        <p:txBody>
          <a:bodyPr anchor="t" rtlCol="false" tIns="0" lIns="0" bIns="0" rIns="0">
            <a:spAutoFit/>
          </a:bodyPr>
          <a:lstStyle/>
          <a:p>
            <a:pPr marL="825950" indent="-412975" lvl="1">
              <a:lnSpc>
                <a:spcPts val="3825"/>
              </a:lnSpc>
              <a:buFont typeface="Arial"/>
              <a:buChar char="•"/>
            </a:pPr>
            <a:r>
              <a:rPr lang="en-US" spc="-76" sz="3825">
                <a:solidFill>
                  <a:srgbClr val="FFFFFF"/>
                </a:solidFill>
                <a:latin typeface="HK Grotesk Light"/>
              </a:rPr>
              <a:t>Graphical representation of data that uses a system of colour-coding to represent different values</a:t>
            </a:r>
          </a:p>
        </p:txBody>
      </p:sp>
      <p:sp>
        <p:nvSpPr>
          <p:cNvPr name="AutoShape 7" id="7"/>
          <p:cNvSpPr/>
          <p:nvPr/>
        </p:nvSpPr>
        <p:spPr>
          <a:xfrm rot="5399999">
            <a:off x="2682874" y="5135245"/>
            <a:ext cx="10551171" cy="0"/>
          </a:xfrm>
          <a:prstGeom prst="line">
            <a:avLst/>
          </a:prstGeom>
          <a:ln cap="flat" w="47625">
            <a:solidFill>
              <a:srgbClr val="FFFFFF"/>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9120188" cy="5167312"/>
          </a:xfrm>
          <a:prstGeom prst="rect">
            <a:avLst/>
          </a:prstGeom>
          <a:solidFill>
            <a:srgbClr val="01623D"/>
          </a:solidFill>
        </p:spPr>
      </p:sp>
      <p:sp>
        <p:nvSpPr>
          <p:cNvPr name="TextBox 3" id="3"/>
          <p:cNvSpPr txBox="true"/>
          <p:nvPr/>
        </p:nvSpPr>
        <p:spPr>
          <a:xfrm rot="0">
            <a:off x="1572978" y="1259094"/>
            <a:ext cx="5974232" cy="2632710"/>
          </a:xfrm>
          <a:prstGeom prst="rect">
            <a:avLst/>
          </a:prstGeom>
        </p:spPr>
        <p:txBody>
          <a:bodyPr anchor="t" rtlCol="false" tIns="0" lIns="0" bIns="0" rIns="0">
            <a:spAutoFit/>
          </a:bodyPr>
          <a:lstStyle/>
          <a:p>
            <a:pPr algn="ctr">
              <a:lnSpc>
                <a:spcPts val="10230"/>
              </a:lnSpc>
            </a:pPr>
            <a:r>
              <a:rPr lang="en-US" sz="9300">
                <a:solidFill>
                  <a:srgbClr val="FFFFFF"/>
                </a:solidFill>
                <a:latin typeface="HK Grotesk Bold"/>
              </a:rPr>
              <a:t>Shapiro Wilk Test</a:t>
            </a:r>
          </a:p>
        </p:txBody>
      </p:sp>
      <p:sp>
        <p:nvSpPr>
          <p:cNvPr name="AutoShape 4" id="4"/>
          <p:cNvSpPr/>
          <p:nvPr/>
        </p:nvSpPr>
        <p:spPr>
          <a:xfrm rot="0">
            <a:off x="878858" y="11748543"/>
            <a:ext cx="1495912" cy="1345161"/>
          </a:xfrm>
          <a:prstGeom prst="rect">
            <a:avLst/>
          </a:prstGeom>
          <a:solidFill>
            <a:srgbClr val="000000"/>
          </a:solidFill>
        </p:spPr>
      </p:sp>
      <p:sp>
        <p:nvSpPr>
          <p:cNvPr name="AutoShape 5" id="5"/>
          <p:cNvSpPr/>
          <p:nvPr/>
        </p:nvSpPr>
        <p:spPr>
          <a:xfrm rot="0">
            <a:off x="882490" y="13799825"/>
            <a:ext cx="1495912" cy="1416082"/>
          </a:xfrm>
          <a:prstGeom prst="rect">
            <a:avLst/>
          </a:prstGeom>
          <a:solidFill>
            <a:srgbClr val="000000"/>
          </a:solidFill>
        </p:spPr>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5227" y="13763541"/>
            <a:ext cx="1488649" cy="1488649"/>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82490" y="11676799"/>
            <a:ext cx="1488649" cy="1488649"/>
          </a:xfrm>
          <a:prstGeom prst="rect">
            <a:avLst/>
          </a:prstGeom>
        </p:spPr>
      </p:pic>
      <p:sp>
        <p:nvSpPr>
          <p:cNvPr name="TextBox 8" id="8"/>
          <p:cNvSpPr txBox="true"/>
          <p:nvPr/>
        </p:nvSpPr>
        <p:spPr>
          <a:xfrm rot="0">
            <a:off x="9421043" y="611558"/>
            <a:ext cx="8599950" cy="3918256"/>
          </a:xfrm>
          <a:prstGeom prst="rect">
            <a:avLst/>
          </a:prstGeom>
        </p:spPr>
        <p:txBody>
          <a:bodyPr anchor="t" rtlCol="false" tIns="0" lIns="0" bIns="0" rIns="0">
            <a:spAutoFit/>
          </a:bodyPr>
          <a:lstStyle/>
          <a:p>
            <a:pPr marL="839217" indent="-419608" lvl="1">
              <a:lnSpc>
                <a:spcPts val="3887"/>
              </a:lnSpc>
              <a:buFont typeface="Arial"/>
              <a:buChar char="•"/>
            </a:pPr>
            <a:r>
              <a:rPr lang="en-US" spc="-77" sz="3887">
                <a:solidFill>
                  <a:srgbClr val="FFFFFF"/>
                </a:solidFill>
                <a:latin typeface="HK Grotesk Light"/>
              </a:rPr>
              <a:t>The Shapiro–Wilk test tests the null hypothesis that a sample x1, ..., xn came from a normally distributed population.</a:t>
            </a:r>
          </a:p>
          <a:p>
            <a:pPr>
              <a:lnSpc>
                <a:spcPts val="3887"/>
              </a:lnSpc>
            </a:pPr>
          </a:p>
          <a:p>
            <a:pPr marL="839217" indent="-419608" lvl="1">
              <a:lnSpc>
                <a:spcPts val="3887"/>
              </a:lnSpc>
              <a:buFont typeface="Arial"/>
              <a:buChar char="•"/>
            </a:pPr>
            <a:r>
              <a:rPr lang="en-US" spc="-77" sz="3887">
                <a:solidFill>
                  <a:srgbClr val="FFFFFF"/>
                </a:solidFill>
                <a:latin typeface="HK Grotesk Light"/>
              </a:rPr>
              <a:t>If the p-value is less than the chosen alpha level, then the null hypothesis is rejected.</a:t>
            </a:r>
          </a:p>
        </p:txBody>
      </p:sp>
      <p:sp>
        <p:nvSpPr>
          <p:cNvPr name="AutoShape 9" id="9"/>
          <p:cNvSpPr/>
          <p:nvPr/>
        </p:nvSpPr>
        <p:spPr>
          <a:xfrm rot="0">
            <a:off x="9144000" y="5167312"/>
            <a:ext cx="9289382" cy="5119688"/>
          </a:xfrm>
          <a:prstGeom prst="rect">
            <a:avLst/>
          </a:prstGeom>
          <a:solidFill>
            <a:srgbClr val="01623D"/>
          </a:solidFill>
        </p:spPr>
      </p:sp>
      <p:sp>
        <p:nvSpPr>
          <p:cNvPr name="AutoShape 10" id="10"/>
          <p:cNvSpPr/>
          <p:nvPr/>
        </p:nvSpPr>
        <p:spPr>
          <a:xfrm rot="5399999">
            <a:off x="3868415" y="5251773"/>
            <a:ext cx="10551171" cy="0"/>
          </a:xfrm>
          <a:prstGeom prst="line">
            <a:avLst/>
          </a:prstGeom>
          <a:ln cap="flat" w="47625">
            <a:solidFill>
              <a:srgbClr val="FFFFFF"/>
            </a:solidFill>
            <a:prstDash val="solid"/>
            <a:headEnd type="none" len="sm" w="sm"/>
            <a:tailEnd type="none" len="sm" w="sm"/>
          </a:ln>
        </p:spPr>
      </p:sp>
      <p:sp>
        <p:nvSpPr>
          <p:cNvPr name="TextBox 11" id="11"/>
          <p:cNvSpPr txBox="true"/>
          <p:nvPr/>
        </p:nvSpPr>
        <p:spPr>
          <a:xfrm rot="0">
            <a:off x="625780" y="5548593"/>
            <a:ext cx="7868628" cy="4150391"/>
          </a:xfrm>
          <a:prstGeom prst="rect">
            <a:avLst/>
          </a:prstGeom>
        </p:spPr>
        <p:txBody>
          <a:bodyPr anchor="t" rtlCol="false" tIns="0" lIns="0" bIns="0" rIns="0">
            <a:spAutoFit/>
          </a:bodyPr>
          <a:lstStyle/>
          <a:p>
            <a:pPr marL="788298" indent="-394149" lvl="1">
              <a:lnSpc>
                <a:spcPts val="3651"/>
              </a:lnSpc>
              <a:buFont typeface="Arial"/>
              <a:buChar char="•"/>
            </a:pPr>
            <a:r>
              <a:rPr lang="en-US" spc="-73" sz="3651">
                <a:solidFill>
                  <a:srgbClr val="FFFFFF"/>
                </a:solidFill>
                <a:latin typeface="HK Grotesk Light"/>
              </a:rPr>
              <a:t>This test is used when The data do not meet the requirements for a parametric test.</a:t>
            </a:r>
          </a:p>
          <a:p>
            <a:pPr>
              <a:lnSpc>
                <a:spcPts val="3651"/>
              </a:lnSpc>
            </a:pPr>
          </a:p>
          <a:p>
            <a:pPr marL="788298" indent="-394149" lvl="1">
              <a:lnSpc>
                <a:spcPts val="3651"/>
              </a:lnSpc>
              <a:buFont typeface="Arial"/>
              <a:buChar char="•"/>
            </a:pPr>
            <a:r>
              <a:rPr lang="en-US" spc="-73" sz="3651">
                <a:solidFill>
                  <a:srgbClr val="FFFFFF"/>
                </a:solidFill>
                <a:latin typeface="HK Grotesk Light"/>
              </a:rPr>
              <a:t>Here our hypothesis would be:</a:t>
            </a:r>
          </a:p>
          <a:p>
            <a:pPr marL="1576596" indent="-525532" lvl="2">
              <a:lnSpc>
                <a:spcPts val="3651"/>
              </a:lnSpc>
              <a:buFont typeface="Arial"/>
              <a:buChar char="⚬"/>
            </a:pPr>
            <a:r>
              <a:rPr lang="en-US" spc="-22" sz="3651">
                <a:solidFill>
                  <a:srgbClr val="FFFFFF"/>
                </a:solidFill>
                <a:latin typeface="Arimo"/>
              </a:rPr>
              <a:t>Null hypothesis: The k distributions are identical.</a:t>
            </a:r>
          </a:p>
          <a:p>
            <a:pPr marL="1576596" indent="-525532" lvl="2">
              <a:lnSpc>
                <a:spcPts val="3651"/>
              </a:lnSpc>
              <a:buFont typeface="Arial"/>
              <a:buChar char="⚬"/>
            </a:pPr>
            <a:r>
              <a:rPr lang="en-US" spc="-22" sz="3651">
                <a:solidFill>
                  <a:srgbClr val="FFFFFF"/>
                </a:solidFill>
                <a:latin typeface="Arimo"/>
              </a:rPr>
              <a:t>Alternative hypothesis: At least one distribution is different.</a:t>
            </a:r>
          </a:p>
        </p:txBody>
      </p:sp>
      <p:sp>
        <p:nvSpPr>
          <p:cNvPr name="TextBox 12" id="12"/>
          <p:cNvSpPr txBox="true"/>
          <p:nvPr/>
        </p:nvSpPr>
        <p:spPr>
          <a:xfrm rot="0">
            <a:off x="10245625" y="6450323"/>
            <a:ext cx="6950787" cy="2365981"/>
          </a:xfrm>
          <a:prstGeom prst="rect">
            <a:avLst/>
          </a:prstGeom>
        </p:spPr>
        <p:txBody>
          <a:bodyPr anchor="t" rtlCol="false" tIns="0" lIns="0" bIns="0" rIns="0">
            <a:spAutoFit/>
          </a:bodyPr>
          <a:lstStyle/>
          <a:p>
            <a:pPr algn="ctr">
              <a:lnSpc>
                <a:spcPts val="9222"/>
              </a:lnSpc>
            </a:pPr>
            <a:r>
              <a:rPr lang="en-US" sz="8384">
                <a:solidFill>
                  <a:srgbClr val="FFFFFF"/>
                </a:solidFill>
                <a:latin typeface="HK Grotesk Bold"/>
              </a:rPr>
              <a:t>Kruskal Wallis</a:t>
            </a:r>
          </a:p>
          <a:p>
            <a:pPr algn="ctr">
              <a:lnSpc>
                <a:spcPts val="9222"/>
              </a:lnSpc>
            </a:pPr>
            <a:r>
              <a:rPr lang="en-US" sz="8384">
                <a:solidFill>
                  <a:srgbClr val="FFFFFF"/>
                </a:solidFill>
                <a:latin typeface="HK Grotesk Bold"/>
              </a:rPr>
              <a:t>Test</a:t>
            </a:r>
          </a:p>
        </p:txBody>
      </p:sp>
      <p:sp>
        <p:nvSpPr>
          <p:cNvPr name="AutoShape 13" id="13"/>
          <p:cNvSpPr/>
          <p:nvPr/>
        </p:nvSpPr>
        <p:spPr>
          <a:xfrm rot="0">
            <a:off x="-123529" y="5119688"/>
            <a:ext cx="18763371" cy="0"/>
          </a:xfrm>
          <a:prstGeom prst="line">
            <a:avLst/>
          </a:prstGeom>
          <a:ln cap="flat" w="47625">
            <a:solidFill>
              <a:srgbClr val="FFFFFF"/>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7982272" cy="10287000"/>
          </a:xfrm>
          <a:prstGeom prst="rect">
            <a:avLst/>
          </a:prstGeom>
          <a:solidFill>
            <a:srgbClr val="01623D"/>
          </a:solidFill>
        </p:spPr>
      </p:sp>
      <p:sp>
        <p:nvSpPr>
          <p:cNvPr name="TextBox 3" id="3"/>
          <p:cNvSpPr txBox="true"/>
          <p:nvPr/>
        </p:nvSpPr>
        <p:spPr>
          <a:xfrm rot="0">
            <a:off x="1028700" y="3349630"/>
            <a:ext cx="5974232" cy="3928110"/>
          </a:xfrm>
          <a:prstGeom prst="rect">
            <a:avLst/>
          </a:prstGeom>
        </p:spPr>
        <p:txBody>
          <a:bodyPr anchor="t" rtlCol="false" tIns="0" lIns="0" bIns="0" rIns="0">
            <a:spAutoFit/>
          </a:bodyPr>
          <a:lstStyle/>
          <a:p>
            <a:pPr algn="ctr">
              <a:lnSpc>
                <a:spcPts val="10230"/>
              </a:lnSpc>
            </a:pPr>
            <a:r>
              <a:rPr lang="en-US" sz="9300">
                <a:solidFill>
                  <a:srgbClr val="FFFFFF"/>
                </a:solidFill>
                <a:latin typeface="HK Grotesk Bold"/>
              </a:rPr>
              <a:t>Wilcoxon Rank Sum Test</a:t>
            </a:r>
          </a:p>
        </p:txBody>
      </p:sp>
      <p:sp>
        <p:nvSpPr>
          <p:cNvPr name="AutoShape 4" id="4"/>
          <p:cNvSpPr/>
          <p:nvPr/>
        </p:nvSpPr>
        <p:spPr>
          <a:xfrm rot="0">
            <a:off x="878858" y="11748543"/>
            <a:ext cx="1495912" cy="1345161"/>
          </a:xfrm>
          <a:prstGeom prst="rect">
            <a:avLst/>
          </a:prstGeom>
          <a:solidFill>
            <a:srgbClr val="000000"/>
          </a:solidFill>
        </p:spPr>
      </p:sp>
      <p:sp>
        <p:nvSpPr>
          <p:cNvPr name="AutoShape 5" id="5"/>
          <p:cNvSpPr/>
          <p:nvPr/>
        </p:nvSpPr>
        <p:spPr>
          <a:xfrm rot="0">
            <a:off x="882490" y="13799825"/>
            <a:ext cx="1495912" cy="1416082"/>
          </a:xfrm>
          <a:prstGeom prst="rect">
            <a:avLst/>
          </a:prstGeom>
          <a:solidFill>
            <a:srgbClr val="000000"/>
          </a:solidFill>
        </p:spPr>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75227" y="13763541"/>
            <a:ext cx="1488649" cy="1488649"/>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82490" y="11676799"/>
            <a:ext cx="1488649" cy="1488649"/>
          </a:xfrm>
          <a:prstGeom prst="rect">
            <a:avLst/>
          </a:prstGeom>
        </p:spPr>
      </p:pic>
      <p:sp>
        <p:nvSpPr>
          <p:cNvPr name="TextBox 8" id="8"/>
          <p:cNvSpPr txBox="true"/>
          <p:nvPr/>
        </p:nvSpPr>
        <p:spPr>
          <a:xfrm rot="0">
            <a:off x="8309076" y="2421900"/>
            <a:ext cx="9682792" cy="1733857"/>
          </a:xfrm>
          <a:prstGeom prst="rect">
            <a:avLst/>
          </a:prstGeom>
        </p:spPr>
        <p:txBody>
          <a:bodyPr anchor="t" rtlCol="false" tIns="0" lIns="0" bIns="0" rIns="0">
            <a:spAutoFit/>
          </a:bodyPr>
          <a:lstStyle/>
          <a:p>
            <a:pPr marL="731269" indent="-365635" lvl="1">
              <a:lnSpc>
                <a:spcPts val="3387"/>
              </a:lnSpc>
              <a:buFont typeface="Arial"/>
              <a:buChar char="•"/>
            </a:pPr>
            <a:r>
              <a:rPr lang="en-US" spc="-67" sz="3387">
                <a:solidFill>
                  <a:srgbClr val="FFFFFF"/>
                </a:solidFill>
                <a:latin typeface="HK Grotesk Light"/>
              </a:rPr>
              <a:t>The Wilcoxon rank-sum test is a nonparametric alternative to the two sample t-test which is based solely on the order in which the observations from the two samples fall.</a:t>
            </a:r>
          </a:p>
        </p:txBody>
      </p:sp>
      <p:sp>
        <p:nvSpPr>
          <p:cNvPr name="AutoShape 9" id="9"/>
          <p:cNvSpPr/>
          <p:nvPr/>
        </p:nvSpPr>
        <p:spPr>
          <a:xfrm rot="5399999">
            <a:off x="2682874" y="5251773"/>
            <a:ext cx="10551171" cy="0"/>
          </a:xfrm>
          <a:prstGeom prst="line">
            <a:avLst/>
          </a:prstGeom>
          <a:ln cap="flat" w="47625">
            <a:solidFill>
              <a:srgbClr val="FFFFFF"/>
            </a:solidFill>
            <a:prstDash val="solid"/>
            <a:headEnd type="none" len="sm" w="sm"/>
            <a:tailEnd type="none" len="sm" w="sm"/>
          </a:ln>
        </p:spPr>
      </p:sp>
      <p:sp>
        <p:nvSpPr>
          <p:cNvPr name="TextBox 10" id="10"/>
          <p:cNvSpPr txBox="true"/>
          <p:nvPr/>
        </p:nvSpPr>
        <p:spPr>
          <a:xfrm rot="0">
            <a:off x="8309076" y="5243800"/>
            <a:ext cx="9492891" cy="2952146"/>
          </a:xfrm>
          <a:prstGeom prst="rect">
            <a:avLst/>
          </a:prstGeom>
        </p:spPr>
        <p:txBody>
          <a:bodyPr anchor="t" rtlCol="false" tIns="0" lIns="0" bIns="0" rIns="0">
            <a:spAutoFit/>
          </a:bodyPr>
          <a:lstStyle/>
          <a:p>
            <a:pPr marL="723529" indent="-361765" lvl="1">
              <a:lnSpc>
                <a:spcPts val="3351"/>
              </a:lnSpc>
              <a:buFont typeface="Arial"/>
              <a:buChar char="•"/>
            </a:pPr>
            <a:r>
              <a:rPr lang="en-US" spc="-67" sz="3351">
                <a:solidFill>
                  <a:srgbClr val="FFFFFF"/>
                </a:solidFill>
                <a:latin typeface="HK Grotesk Light"/>
              </a:rPr>
              <a:t>Here our hypothesis would be:</a:t>
            </a:r>
          </a:p>
          <a:p>
            <a:pPr>
              <a:lnSpc>
                <a:spcPts val="3351"/>
              </a:lnSpc>
            </a:pPr>
          </a:p>
          <a:p>
            <a:pPr marL="1447059" indent="-482353" lvl="2">
              <a:lnSpc>
                <a:spcPts val="3351"/>
              </a:lnSpc>
              <a:buFont typeface="Arial"/>
              <a:buChar char="⚬"/>
            </a:pPr>
            <a:r>
              <a:rPr lang="en-US" spc="-16" sz="3351">
                <a:solidFill>
                  <a:srgbClr val="FFFFFF"/>
                </a:solidFill>
                <a:latin typeface="Arimo"/>
              </a:rPr>
              <a:t>Null hypothesis: The population medians are equal.</a:t>
            </a:r>
          </a:p>
          <a:p>
            <a:pPr>
              <a:lnSpc>
                <a:spcPts val="3351"/>
              </a:lnSpc>
            </a:pPr>
          </a:p>
          <a:p>
            <a:pPr marL="1447059" indent="-482353" lvl="2">
              <a:lnSpc>
                <a:spcPts val="3351"/>
              </a:lnSpc>
              <a:buFont typeface="Arial"/>
              <a:buChar char="⚬"/>
            </a:pPr>
            <a:r>
              <a:rPr lang="en-US" spc="-16" sz="3351">
                <a:solidFill>
                  <a:srgbClr val="FFFFFF"/>
                </a:solidFill>
                <a:latin typeface="Arimo"/>
              </a:rPr>
              <a:t>Alternative hypothesis: The population medians are not equal.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DAE9po1QdFM</dc:identifier>
  <dcterms:modified xsi:type="dcterms:W3CDTF">2011-08-01T06:04:30Z</dcterms:modified>
  <cp:revision>1</cp:revision>
  <dc:title>Copy of Green Blue and Beige Grids and Tables Group Project Blank Education Presentation</dc:title>
</cp:coreProperties>
</file>