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79" r:id="rId2"/>
  </p:sldMasterIdLst>
  <p:notesMasterIdLst>
    <p:notesMasterId r:id="rId13"/>
  </p:notesMasterIdLst>
  <p:sldIdLst>
    <p:sldId id="256" r:id="rId3"/>
    <p:sldId id="260" r:id="rId4"/>
    <p:sldId id="261" r:id="rId5"/>
    <p:sldId id="294" r:id="rId6"/>
    <p:sldId id="295" r:id="rId7"/>
    <p:sldId id="297" r:id="rId8"/>
    <p:sldId id="296" r:id="rId9"/>
    <p:sldId id="298" r:id="rId10"/>
    <p:sldId id="299" r:id="rId11"/>
    <p:sldId id="28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927"/>
    <a:srgbClr val="ADADAD"/>
    <a:srgbClr val="13284B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ACA93-6FA0-C642-A827-61C829417DD6}" v="92" dt="2022-03-06T23:34:41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1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363b599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105363b59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65ee50b17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g1065ee50b1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39e79735_3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1839e7973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839e79735_3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11839e79735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39e79735_3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1839e7973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782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39e79735_3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1839e7973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3600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39e79735_3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7" name="Google Shape;117;g11839e7973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108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39e79735_3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1839e7973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5795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39e79735_3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1839e7973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955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39e79735_3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1839e79735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981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00" y="4476750"/>
            <a:ext cx="8686800" cy="457200"/>
          </a:xfrm>
          <a:ln w="9525">
            <a:solidFill>
              <a:schemeClr val="tx1"/>
            </a:solidFill>
          </a:ln>
        </p:spPr>
        <p:txBody>
          <a:bodyPr lIns="457200" tIns="91440" rIns="457200" bIns="9144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54EA64-C67A-624C-A147-549F97A91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273762-37B0-8943-A127-79042FB9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9550"/>
            <a:ext cx="8686800" cy="545464"/>
          </a:xfrm>
        </p:spPr>
        <p:txBody>
          <a:bodyPr tIns="0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2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2724" userDrawn="1">
          <p15:clr>
            <a:srgbClr val="F26B43"/>
          </p15:clr>
        </p15:guide>
        <p15:guide id="13" pos="2808" userDrawn="1">
          <p15:clr>
            <a:srgbClr val="FDE53C"/>
          </p15:clr>
        </p15:guide>
        <p15:guide id="14" pos="2952" userDrawn="1">
          <p15:clr>
            <a:srgbClr val="FDE53C"/>
          </p15:clr>
        </p15:guide>
        <p15:guide id="15" orient="horz" pos="612" userDrawn="1">
          <p15:clr>
            <a:srgbClr val="F26B43"/>
          </p15:clr>
        </p15:guide>
        <p15:guide id="16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9549"/>
            <a:ext cx="8686800" cy="682625"/>
          </a:xfrm>
          <a:prstGeom prst="rect">
            <a:avLst/>
          </a:prstGeom>
        </p:spPr>
        <p:txBody>
          <a:bodyPr vert="horz" lIns="0" tIns="0" rIns="109728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8686800" cy="381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141912"/>
            <a:ext cx="9144000" cy="1588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28600" y="4933950"/>
            <a:ext cx="3657600" cy="1857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58000" y="4933950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154EA64-C67A-624C-A147-549F97A916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Illinois-Logo-Full-Color-RGB.png">
            <a:extLst>
              <a:ext uri="{FF2B5EF4-FFF2-40B4-BE49-F238E27FC236}">
                <a16:creationId xmlns:a16="http://schemas.microsoft.com/office/drawing/2014/main" id="{07642225-FFFF-814C-A6CA-D024637DC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414" y="206375"/>
            <a:ext cx="315986" cy="45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3967EE-5591-45B0-9CE0-9EC4AB53090C}"/>
              </a:ext>
            </a:extLst>
          </p:cNvPr>
          <p:cNvSpPr/>
          <p:nvPr/>
        </p:nvSpPr>
        <p:spPr>
          <a:xfrm>
            <a:off x="8018535" y="211137"/>
            <a:ext cx="452438" cy="45243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Client Logo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6A43BC-5394-AD4D-87D7-CFFCA3A4702A}"/>
              </a:ext>
            </a:extLst>
          </p:cNvPr>
          <p:cNvCxnSpPr/>
          <p:nvPr/>
        </p:nvCxnSpPr>
        <p:spPr>
          <a:xfrm>
            <a:off x="0" y="5141912"/>
            <a:ext cx="9144000" cy="1588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llinois-Logo-Full-Color-RGB.png">
            <a:extLst>
              <a:ext uri="{FF2B5EF4-FFF2-40B4-BE49-F238E27FC236}">
                <a16:creationId xmlns:a16="http://schemas.microsoft.com/office/drawing/2014/main" id="{519786A5-1B43-8345-BCA9-9EED50F1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414" y="206375"/>
            <a:ext cx="315986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F0E55E8-5738-9940-822F-43D0FD462954}"/>
              </a:ext>
            </a:extLst>
          </p:cNvPr>
          <p:cNvSpPr/>
          <p:nvPr/>
        </p:nvSpPr>
        <p:spPr>
          <a:xfrm>
            <a:off x="8018535" y="211137"/>
            <a:ext cx="452438" cy="45243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Client Logo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8324C-0DDC-964A-8E80-A2384E613E16}"/>
              </a:ext>
            </a:extLst>
          </p:cNvPr>
          <p:cNvCxnSpPr/>
          <p:nvPr userDrawn="1"/>
        </p:nvCxnSpPr>
        <p:spPr>
          <a:xfrm>
            <a:off x="0" y="5141912"/>
            <a:ext cx="9144000" cy="1588"/>
          </a:xfrm>
          <a:prstGeom prst="line">
            <a:avLst/>
          </a:prstGeom>
          <a:ln w="476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llinois-Logo-Full-Color-RGB.png">
            <a:extLst>
              <a:ext uri="{FF2B5EF4-FFF2-40B4-BE49-F238E27FC236}">
                <a16:creationId xmlns:a16="http://schemas.microsoft.com/office/drawing/2014/main" id="{9C8779D1-72EB-DF44-BE14-9693CEA4D3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99414" y="206375"/>
            <a:ext cx="315986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3138CB7-5483-8E41-9C83-9B09C2983124}"/>
              </a:ext>
            </a:extLst>
          </p:cNvPr>
          <p:cNvSpPr/>
          <p:nvPr userDrawn="1"/>
        </p:nvSpPr>
        <p:spPr>
          <a:xfrm>
            <a:off x="8018535" y="211137"/>
            <a:ext cx="452438" cy="45243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8099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70000"/>
        <a:buFont typeface="Wingdings" pitchFamily="2" charset="2"/>
        <a:buChar char="q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" orient="horz" pos="3108" userDrawn="1">
          <p15:clr>
            <a:srgbClr val="F26B43"/>
          </p15:clr>
        </p15:guide>
        <p15:guide id="10" pos="144" userDrawn="1">
          <p15:clr>
            <a:srgbClr val="F26B43"/>
          </p15:clr>
        </p15:guide>
        <p15:guide id="11" pos="5616" userDrawn="1">
          <p15:clr>
            <a:srgbClr val="F26B43"/>
          </p15:clr>
        </p15:guide>
        <p15:guide id="12" orient="horz" pos="1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10800000" flipH="1">
            <a:off x="-1" y="123"/>
            <a:ext cx="9144000" cy="5149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 descr="A picture containing building, street&#10;&#10;Description automatically generated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-2" y="23024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850498" y="1643121"/>
            <a:ext cx="7443000" cy="314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dirty="0">
                <a:solidFill>
                  <a:schemeClr val="lt1"/>
                </a:solidFill>
              </a:rPr>
              <a:t>FINAL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dirty="0">
                <a:solidFill>
                  <a:schemeClr val="lt1"/>
                </a:solidFill>
              </a:rPr>
              <a:t>IS 537-Theory &amp; Practice of Data Cleaning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Dishay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Shah, Kinjal Shah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0755" y="639724"/>
            <a:ext cx="2182486" cy="56556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"/>
          <p:cNvSpPr/>
          <p:nvPr/>
        </p:nvSpPr>
        <p:spPr>
          <a:xfrm rot="10800000" flipH="1">
            <a:off x="-1" y="123"/>
            <a:ext cx="9144000" cy="51495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42" descr="A picture containing building, street&#10;&#10;Description automatically generated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-1" y="612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2"/>
          <p:cNvSpPr txBox="1"/>
          <p:nvPr/>
        </p:nvSpPr>
        <p:spPr>
          <a:xfrm>
            <a:off x="850526" y="1915473"/>
            <a:ext cx="74430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zh-TW" sz="3400" b="1">
                <a:solidFill>
                  <a:schemeClr val="lt1"/>
                </a:solidFill>
              </a:rPr>
              <a:t>Thank you!</a:t>
            </a:r>
            <a:endParaRPr sz="34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Any questions?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42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0755" y="639724"/>
            <a:ext cx="2182486" cy="565562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 rot="10800000" flipH="1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TW" sz="700">
                <a:solidFill>
                  <a:schemeClr val="lt1"/>
                </a:solidFill>
              </a:rPr>
              <a:t>SCHOOL OF INFORMATION SCIENCES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10800000" flipH="1">
            <a:off x="0" y="-10913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5658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0" y="-109136"/>
            <a:ext cx="91440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zh-TW" sz="1800" b="1" dirty="0">
                <a:solidFill>
                  <a:schemeClr val="lt1"/>
                </a:solidFill>
              </a:rPr>
              <a:t> </a:t>
            </a:r>
            <a:r>
              <a:rPr lang="en-IN" altLang="zh-TW" sz="1800" b="1" dirty="0">
                <a:solidFill>
                  <a:schemeClr val="lt1"/>
                </a:solidFill>
              </a:rPr>
              <a:t>About this Dataset: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endParaRPr sz="18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74FF-291F-C8BE-8DAE-22B2F38D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940050"/>
            <a:ext cx="7886700" cy="326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Netflix is one of the most popular media and video streaming platforms.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They have over 8000 movies or tv shows available on their platform, as of mid-2021, they have over 200M Subscribers globally.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This tabular dataset consists of listings of all the movies and tv shows available on Netflix, along with details such as - cast, directors, ratings, release year, duration,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60800" y="642922"/>
            <a:ext cx="8383200" cy="3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IN" dirty="0">
                <a:solidFill>
                  <a:srgbClr val="15264B"/>
                </a:solidFill>
              </a:rPr>
              <a:t>There is a single dataset that is being used, the netflix1.csv.</a:t>
            </a: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IN" dirty="0">
                <a:solidFill>
                  <a:srgbClr val="15264B"/>
                </a:solidFill>
              </a:rPr>
              <a:t>This file was obtained from Kaggle and it is an already cleaned version of another file.</a:t>
            </a: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IN" dirty="0">
                <a:solidFill>
                  <a:srgbClr val="15264B"/>
                </a:solidFill>
              </a:rPr>
              <a:t>The information consists of materials that Netflix added between 2008 and 2021. </a:t>
            </a: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IN" dirty="0">
                <a:solidFill>
                  <a:srgbClr val="15264B"/>
                </a:solidFill>
              </a:rPr>
              <a:t>The earliest content dates back to 1925, and the most recent is from 2021.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endParaRPr lang="en-IN" dirty="0">
              <a:solidFill>
                <a:srgbClr val="15264B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 rot="10800000" flipH="1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TW" sz="700">
                <a:solidFill>
                  <a:schemeClr val="lt1"/>
                </a:solidFill>
              </a:rPr>
              <a:t>SCHOOL OF INFORMATION SCIENCES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 rot="10800000" flipH="1">
            <a:off x="0" y="-47112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5658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9" name="Google Shape;124;p18">
            <a:extLst>
              <a:ext uri="{FF2B5EF4-FFF2-40B4-BE49-F238E27FC236}">
                <a16:creationId xmlns:a16="http://schemas.microsoft.com/office/drawing/2014/main" id="{5ACD515C-A470-0F74-7FBC-12FEA8EDEFC8}"/>
              </a:ext>
            </a:extLst>
          </p:cNvPr>
          <p:cNvSpPr txBox="1"/>
          <p:nvPr/>
        </p:nvSpPr>
        <p:spPr>
          <a:xfrm>
            <a:off x="0" y="-48906"/>
            <a:ext cx="91440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zh-TW" sz="1800" b="1" dirty="0">
                <a:solidFill>
                  <a:schemeClr val="lt1"/>
                </a:solidFill>
              </a:rPr>
              <a:t> </a:t>
            </a:r>
            <a:r>
              <a:rPr lang="en-IN" altLang="zh-TW" sz="1800" b="1" dirty="0">
                <a:solidFill>
                  <a:schemeClr val="lt1"/>
                </a:solidFill>
              </a:rPr>
              <a:t>Understanding the Dataset: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endParaRPr sz="18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 rot="10800000" flipH="1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TW" sz="700">
                <a:solidFill>
                  <a:schemeClr val="lt1"/>
                </a:solidFill>
              </a:rPr>
              <a:t>SCHOOL OF INFORMATION SCIENCES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10800000" flipH="1">
            <a:off x="0" y="-10913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5658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0" y="-109136"/>
            <a:ext cx="91440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zh-TW" sz="1800" b="1" dirty="0">
                <a:solidFill>
                  <a:schemeClr val="lt1"/>
                </a:solidFill>
              </a:rPr>
              <a:t> </a:t>
            </a:r>
            <a:r>
              <a:rPr lang="en-IN" altLang="zh-TW" sz="1800" b="1" dirty="0">
                <a:solidFill>
                  <a:schemeClr val="lt1"/>
                </a:solidFill>
              </a:rPr>
              <a:t>Reading this Dataset: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endParaRPr sz="18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74FF-291F-C8BE-8DAE-22B2F38D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" y="940051"/>
            <a:ext cx="4069080" cy="3263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first Step in the Data Cleaning process is reading the given Dataset.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On importing all the required libraries and reading our dataset we get the given result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variables of this data set are also observable in the given snippet.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2BE1FBF-972A-7B0F-647E-7EFD188B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40051"/>
            <a:ext cx="4320540" cy="28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1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 rot="10800000" flipH="1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TW" sz="700">
                <a:solidFill>
                  <a:schemeClr val="lt1"/>
                </a:solidFill>
              </a:rPr>
              <a:t>SCHOOL OF INFORMATION SCIENCES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10800000" flipH="1">
            <a:off x="0" y="-10913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5658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0" y="-109136"/>
            <a:ext cx="91440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zh-TW" sz="1800" b="1" dirty="0">
                <a:solidFill>
                  <a:schemeClr val="lt1"/>
                </a:solidFill>
              </a:rPr>
              <a:t> </a:t>
            </a:r>
            <a:r>
              <a:rPr lang="en-IN" altLang="zh-TW" sz="1800" b="1" dirty="0">
                <a:solidFill>
                  <a:schemeClr val="lt1"/>
                </a:solidFill>
              </a:rPr>
              <a:t>Studying the Dataset: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endParaRPr sz="18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74FF-291F-C8BE-8DAE-22B2F38D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" y="940051"/>
            <a:ext cx="4069080" cy="3263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next step in the Data Cleaning process is studying the given Dataset.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Here we observed that the variable '</a:t>
            </a:r>
            <a:r>
              <a:rPr lang="en-US" dirty="0" err="1">
                <a:solidFill>
                  <a:schemeClr val="tx1"/>
                </a:solidFill>
              </a:rPr>
              <a:t>date_added</a:t>
            </a:r>
            <a:r>
              <a:rPr lang="en-US" dirty="0">
                <a:solidFill>
                  <a:schemeClr val="tx1"/>
                </a:solidFill>
              </a:rPr>
              <a:t>' has been </a:t>
            </a:r>
            <a:r>
              <a:rPr lang="en-US" dirty="0" err="1">
                <a:solidFill>
                  <a:schemeClr val="tx1"/>
                </a:solidFill>
              </a:rPr>
              <a:t>categorised</a:t>
            </a:r>
            <a:r>
              <a:rPr lang="en-US" dirty="0">
                <a:solidFill>
                  <a:schemeClr val="tx1"/>
                </a:solidFill>
              </a:rPr>
              <a:t> as an object (string) but the most appropriate type of data for this variable would be datetime.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We Converted the ‘</a:t>
            </a:r>
            <a:r>
              <a:rPr lang="en-US" dirty="0" err="1">
                <a:solidFill>
                  <a:schemeClr val="tx1"/>
                </a:solidFill>
              </a:rPr>
              <a:t>date_added</a:t>
            </a:r>
            <a:r>
              <a:rPr lang="en-US" dirty="0">
                <a:solidFill>
                  <a:schemeClr val="tx1"/>
                </a:solidFill>
              </a:rPr>
              <a:t>’ variable to datetime as shown in the snippet.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CDB901E-6CA1-B9BF-3796-C4B5F56C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915" y="940051"/>
            <a:ext cx="4486709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 rot="10800000" flipH="1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TW" sz="700">
                <a:solidFill>
                  <a:schemeClr val="lt1"/>
                </a:solidFill>
              </a:rPr>
              <a:t>SCHOOL OF INFORMATION SCIENCES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10800000" flipH="1">
            <a:off x="0" y="-10913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5658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0" y="-109136"/>
            <a:ext cx="91440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zh-TW" sz="1800" b="1" dirty="0">
                <a:solidFill>
                  <a:schemeClr val="lt1"/>
                </a:solidFill>
              </a:rPr>
              <a:t> </a:t>
            </a:r>
            <a:r>
              <a:rPr lang="en-IN" altLang="zh-TW" sz="1800" b="1" dirty="0">
                <a:solidFill>
                  <a:schemeClr val="lt1"/>
                </a:solidFill>
              </a:rPr>
              <a:t>Cleaning the Dataset: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endParaRPr sz="18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74FF-291F-C8BE-8DAE-22B2F38D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" y="940051"/>
            <a:ext cx="4069080" cy="326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'</a:t>
            </a:r>
            <a:r>
              <a:rPr lang="en-US" dirty="0" err="1">
                <a:solidFill>
                  <a:schemeClr val="tx1"/>
                </a:solidFill>
              </a:rPr>
              <a:t>listed_in</a:t>
            </a:r>
            <a:r>
              <a:rPr lang="en-US" dirty="0">
                <a:solidFill>
                  <a:schemeClr val="tx1"/>
                </a:solidFill>
              </a:rPr>
              <a:t>' variable can have several categories per media.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We would like to create new variables to be able to extract this and correctly filter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FCCF7-22B4-9889-689B-866C5D6F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098" y="1123052"/>
            <a:ext cx="4368800" cy="28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 rot="10800000" flipH="1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TW" sz="700">
                <a:solidFill>
                  <a:schemeClr val="lt1"/>
                </a:solidFill>
              </a:rPr>
              <a:t>SCHOOL OF INFORMATION SCIENCES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10800000" flipH="1">
            <a:off x="0" y="-10913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5658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0" y="-109136"/>
            <a:ext cx="91440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altLang="zh-TW" sz="1800" b="1" dirty="0">
                <a:solidFill>
                  <a:schemeClr val="lt1"/>
                </a:solidFill>
              </a:rPr>
              <a:t> Splitting </a:t>
            </a:r>
            <a:r>
              <a:rPr lang="en-IN" altLang="zh-TW" sz="1800" b="1" dirty="0">
                <a:solidFill>
                  <a:schemeClr val="lt1"/>
                </a:solidFill>
              </a:rPr>
              <a:t>the Dataset: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endParaRPr sz="18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74FF-291F-C8BE-8DAE-22B2F38D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" y="940051"/>
            <a:ext cx="4069080" cy="326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We observed that There are two different types of observations in a single data set </a:t>
            </a:r>
            <a:r>
              <a:rPr lang="en-US" dirty="0" err="1">
                <a:solidFill>
                  <a:schemeClr val="tx1"/>
                </a:solidFill>
              </a:rPr>
              <a:t>i.e</a:t>
            </a:r>
            <a:r>
              <a:rPr lang="en-US" dirty="0">
                <a:solidFill>
                  <a:schemeClr val="tx1"/>
                </a:solidFill>
              </a:rPr>
              <a:t> TV Shows and Movies.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solution would be to split the dataset into two as shown in the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407D0-46D1-303B-6DF2-D8C07349D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40" y="1166316"/>
            <a:ext cx="4484166" cy="303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 rot="10800000" flipH="1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TW" sz="700">
                <a:solidFill>
                  <a:schemeClr val="lt1"/>
                </a:solidFill>
              </a:rPr>
              <a:t>SCHOOL OF INFORMATION SCIENCES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10800000" flipH="1">
            <a:off x="0" y="-10913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5658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0" y="-109136"/>
            <a:ext cx="91440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altLang="zh-TW" sz="1800" b="1" dirty="0">
                <a:solidFill>
                  <a:schemeClr val="lt1"/>
                </a:solidFill>
              </a:rPr>
              <a:t> Analyzing the Data</a:t>
            </a:r>
            <a:r>
              <a:rPr lang="en-IN" altLang="zh-TW" sz="1800" b="1" dirty="0">
                <a:solidFill>
                  <a:schemeClr val="lt1"/>
                </a:solidFill>
              </a:rPr>
              <a:t>: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endParaRPr sz="18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74FF-291F-C8BE-8DAE-22B2F38D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" y="940051"/>
            <a:ext cx="4069080" cy="3263400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3600" b="0" i="0" dirty="0">
                <a:solidFill>
                  <a:schemeClr val="tx1"/>
                </a:solidFill>
                <a:effectLst/>
                <a:latin typeface="+mn-lt"/>
              </a:rPr>
              <a:t>It seems like for both TV shows and Movies there has been a steady increase since the start of 2008; the only big drop happening in 2021 possibly due to the economic impact of COVID.</a:t>
            </a:r>
          </a:p>
          <a:p>
            <a:pPr algn="l">
              <a:lnSpc>
                <a:spcPct val="120000"/>
              </a:lnSpc>
            </a:pPr>
            <a:r>
              <a:rPr lang="en-US" sz="3600" b="0" i="0" dirty="0">
                <a:solidFill>
                  <a:schemeClr val="tx1"/>
                </a:solidFill>
                <a:effectLst/>
                <a:latin typeface="+mn-lt"/>
              </a:rPr>
              <a:t>Before 2017, the number of TV Shows and Movies brought to the streaming service was on par. </a:t>
            </a:r>
          </a:p>
          <a:p>
            <a:pPr algn="l">
              <a:lnSpc>
                <a:spcPct val="120000"/>
              </a:lnSpc>
            </a:pPr>
            <a:r>
              <a:rPr lang="en-US" sz="3600" b="0" i="0" dirty="0">
                <a:solidFill>
                  <a:schemeClr val="tx1"/>
                </a:solidFill>
                <a:effectLst/>
                <a:latin typeface="+mn-lt"/>
              </a:rPr>
              <a:t>However, after 2017 the company started introducing more movies into the service more than doubling TV Shows in the amount of content.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1752D-7176-CA7F-60BD-F9616434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789" y="1041641"/>
            <a:ext cx="4410032" cy="31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0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 rot="10800000" flipH="1">
            <a:off x="0" y="4827900"/>
            <a:ext cx="9144000" cy="3156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001698" y="4893286"/>
            <a:ext cx="18552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zh-TW" sz="700">
                <a:solidFill>
                  <a:schemeClr val="lt1"/>
                </a:solidFill>
              </a:rPr>
              <a:t>SCHOOL OF INFORMATION SCIENCES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10800000" flipH="1">
            <a:off x="0" y="-109135"/>
            <a:ext cx="9144000" cy="65100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5658" y="171010"/>
            <a:ext cx="208430" cy="30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0" y="-109136"/>
            <a:ext cx="91440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altLang="zh-TW" sz="1800" b="1" dirty="0">
                <a:solidFill>
                  <a:schemeClr val="lt1"/>
                </a:solidFill>
              </a:rPr>
              <a:t> Conclusion</a:t>
            </a:r>
            <a:r>
              <a:rPr lang="en-IN" altLang="zh-TW" sz="1800" b="1" dirty="0">
                <a:solidFill>
                  <a:schemeClr val="lt1"/>
                </a:solidFill>
              </a:rPr>
              <a:t>: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100"/>
            </a:pPr>
            <a:endParaRPr sz="18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4C956-FCA1-498D-40AE-FEAA5AF3A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By testing this interesting dataset for cleaning and analyzing, we learned how important it is to follow all the steps before actually going forward with cleaning the data.</a:t>
            </a:r>
          </a:p>
          <a:p>
            <a:pPr marL="1397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Understanding the data (format(csv,  </a:t>
            </a:r>
            <a:r>
              <a:rPr lang="en-US" sz="1800" dirty="0" err="1">
                <a:solidFill>
                  <a:schemeClr val="tx1"/>
                </a:solidFill>
              </a:rPr>
              <a:t>json</a:t>
            </a:r>
            <a:r>
              <a:rPr lang="en-US" sz="1800" dirty="0">
                <a:solidFill>
                  <a:schemeClr val="tx1"/>
                </a:solidFill>
              </a:rPr>
              <a:t>), row-column count …)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Studying the data (datatypes, categorical/numerical…)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Which language/tool to use to clean and analyze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5969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5969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061236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llinois Business Consulting (Spring 2018)">
  <a:themeElements>
    <a:clrScheme name="IBC (Fall 2018)">
      <a:dk1>
        <a:srgbClr val="13284B"/>
      </a:dk1>
      <a:lt1>
        <a:srgbClr val="FFFFFF"/>
      </a:lt1>
      <a:dk2>
        <a:srgbClr val="13284B"/>
      </a:dk2>
      <a:lt2>
        <a:srgbClr val="FFFFFF"/>
      </a:lt2>
      <a:accent1>
        <a:srgbClr val="13284B"/>
      </a:accent1>
      <a:accent2>
        <a:srgbClr val="E84927"/>
      </a:accent2>
      <a:accent3>
        <a:srgbClr val="336FCA"/>
      </a:accent3>
      <a:accent4>
        <a:srgbClr val="838383"/>
      </a:accent4>
      <a:accent5>
        <a:srgbClr val="ADADAD"/>
      </a:accent5>
      <a:accent6>
        <a:srgbClr val="D6D6D6"/>
      </a:accent6>
      <a:hlink>
        <a:srgbClr val="E84927"/>
      </a:hlink>
      <a:folHlink>
        <a:srgbClr val="E849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1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square" tIns="91440" bIns="91440" rtlCol="0">
        <a:noAutofit/>
      </a:bodyPr>
      <a:lstStyle>
        <a:defPPr algn="l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BC Template (Fall 2018)" id="{B025E637-6D08-9146-B02F-E3F224C5D4CD}" vid="{A87B1593-3495-3047-BB64-69530E8745BB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756</Words>
  <Application>Microsoft Macintosh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Wingdings</vt:lpstr>
      <vt:lpstr>Courier New</vt:lpstr>
      <vt:lpstr>Arial</vt:lpstr>
      <vt:lpstr>Simple Light</vt:lpstr>
      <vt:lpstr>Illinois Business Consulting (Spring 2018)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Shah, Kinjal</cp:lastModifiedBy>
  <cp:revision>3</cp:revision>
  <dcterms:modified xsi:type="dcterms:W3CDTF">2022-11-30T05:06:48Z</dcterms:modified>
</cp:coreProperties>
</file>