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7" r:id="rId4"/>
    <p:sldId id="271" r:id="rId5"/>
    <p:sldId id="272" r:id="rId6"/>
    <p:sldId id="263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70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>
      <p:cViewPr varScale="1">
        <p:scale>
          <a:sx n="107" d="100"/>
          <a:sy n="107" d="100"/>
        </p:scale>
        <p:origin x="63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3373-898A-4F9E-BAD0-22F56DD2F12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A37E-F76F-4C9B-B14D-33591C29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6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0A37E-F76F-4C9B-B14D-33591C29AE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8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138" y="534669"/>
            <a:ext cx="1783080" cy="3124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2113" y="-1"/>
            <a:ext cx="6969252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2372690"/>
            <a:ext cx="3807460" cy="156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2068169"/>
            <a:ext cx="5166995" cy="3748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1300" y="2068169"/>
            <a:ext cx="5166995" cy="3748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749918" cy="6400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99999"/>
            <a:ext cx="9589135" cy="794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925" y="1450339"/>
            <a:ext cx="11360150" cy="296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3139" y="6518088"/>
            <a:ext cx="1086485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9100" y="6518088"/>
            <a:ext cx="1485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2268051"/>
            <a:ext cx="6017261" cy="152105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lang="en-IN" dirty="0"/>
              <a:t>Resume Parser : An automated approach for skill extraction and intelligent analysis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5189695"/>
            <a:ext cx="18262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20" dirty="0">
                <a:solidFill>
                  <a:srgbClr val="FFFFFF"/>
                </a:solidFill>
                <a:latin typeface="Arial MT"/>
                <a:cs typeface="Arial MT"/>
              </a:rPr>
              <a:t>AWS-AIA INTERN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200" spc="-2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6448755"/>
            <a:ext cx="1086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2024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Cognizant |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 Private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623356-3F70-2831-DCC4-9802D65D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6DA260-7AD6-52E1-1F21-8D4715E4D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solidFill>
                  <a:schemeClr val="tx1"/>
                </a:solidFill>
              </a:rPr>
              <a:t>Results and Analysis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FD91761-4F67-95C4-7A03-2B870E685596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FF80894-660B-3CD3-CC3A-EA8DE09190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8E4B65C-16BA-C4D4-4CFA-93A9ED8E3D6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5F0F5056-2212-D615-C385-3C5E5187C9D3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B573-12E7-8C36-7E4E-221687D2D969}"/>
              </a:ext>
            </a:extLst>
          </p:cNvPr>
          <p:cNvSpPr txBox="1"/>
          <p:nvPr/>
        </p:nvSpPr>
        <p:spPr>
          <a:xfrm>
            <a:off x="0" y="17070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Canidate</a:t>
            </a:r>
            <a:r>
              <a:rPr lang="en-IN" dirty="0">
                <a:solidFill>
                  <a:schemeClr val="tx1"/>
                </a:solidFill>
              </a:rPr>
              <a:t> Analysis: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A79370B-2A9B-CF1D-454A-28A525F75013}"/>
              </a:ext>
            </a:extLst>
          </p:cNvPr>
          <p:cNvSpPr/>
          <p:nvPr/>
        </p:nvSpPr>
        <p:spPr>
          <a:xfrm flipH="1">
            <a:off x="6091965" y="1766570"/>
            <a:ext cx="45719" cy="4813747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81EF4-D91E-6826-53B4-8A1DC27ED7B1}"/>
              </a:ext>
            </a:extLst>
          </p:cNvPr>
          <p:cNvSpPr txBox="1"/>
          <p:nvPr/>
        </p:nvSpPr>
        <p:spPr>
          <a:xfrm>
            <a:off x="6580988" y="1695891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Candidate Reports: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E9060B-5DC1-3990-DD8D-4FFB2D67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98130"/>
            <a:ext cx="4876810" cy="2195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78D9B4-C3F3-967C-5355-F418BBF0DBB7}"/>
              </a:ext>
            </a:extLst>
          </p:cNvPr>
          <p:cNvSpPr txBox="1"/>
          <p:nvPr/>
        </p:nvSpPr>
        <p:spPr>
          <a:xfrm>
            <a:off x="93347" y="4393318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Skill Cloud :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FDC44E-9078-BAC8-E2F7-6ACEED115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789784"/>
            <a:ext cx="4740795" cy="1933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6AB1F-EE37-0D6D-689F-FA961407F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2145660"/>
            <a:ext cx="5265753" cy="24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ECE02-11CB-9B13-E07E-4DC00ABBB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469E2-CCB7-783A-E2BB-6F9A2D31A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Challenges Faced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FA0E1F-15F0-B7DE-1C03-B62310066490}"/>
              </a:ext>
            </a:extLst>
          </p:cNvPr>
          <p:cNvSpPr/>
          <p:nvPr/>
        </p:nvSpPr>
        <p:spPr>
          <a:xfrm>
            <a:off x="444499" y="2149287"/>
            <a:ext cx="45719" cy="3260913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BDDC2C6-C280-CE63-A42B-82C7D3664178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7D0C6A4-3F94-0730-BFD6-8ECC6F5404F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9A61E4B-AA34-9D93-361F-634B553052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7ABBB-F77A-CF2E-0593-964C8911E764}"/>
              </a:ext>
            </a:extLst>
          </p:cNvPr>
          <p:cNvSpPr txBox="1"/>
          <p:nvPr/>
        </p:nvSpPr>
        <p:spPr>
          <a:xfrm>
            <a:off x="444500" y="2133600"/>
            <a:ext cx="10833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Platform Challenges :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was difficult to upload the zipped file for AWS Lambda Layers as the packages we needed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are not visible in Windows OS , as it masks the binary files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PyMuPDF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package had some issues with AWS lambda , as initially it did not work , later on shifted to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pdfminer.six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the name extraction , sometimes Gemini API had a downtime . 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NLP Challenges :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NLP model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SpaCy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trained on western data , so it was not good with the Named Entity Recognition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NLP was to be implemented for identifying the candidate names from the resume’s text , but it was unable to currently identify , as the names were Indian .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D585DCA-44E1-7C0A-48BC-03D53771A8A7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9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E79E23-709E-EFF8-7CD5-896EC8037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7EC4018-B224-F41C-B760-AA4EC13F37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48B0CAB-39EF-DC41-C2A0-2592E4C31C86}"/>
              </a:ext>
            </a:extLst>
          </p:cNvPr>
          <p:cNvSpPr/>
          <p:nvPr/>
        </p:nvSpPr>
        <p:spPr>
          <a:xfrm>
            <a:off x="6098285" y="1444752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12700">
            <a:solidFill>
              <a:srgbClr val="D0D0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53BEE63-C7B4-783E-2D0D-97D0F5EFAF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solidFill>
                  <a:srgbClr val="000047"/>
                </a:solidFill>
              </a:rPr>
              <a:t>Scope for Improvement</a:t>
            </a:r>
            <a:endParaRPr spc="-10" dirty="0">
              <a:solidFill>
                <a:srgbClr val="000047"/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43EB3E1-B392-CDDA-2463-5608C4930E95}"/>
              </a:ext>
            </a:extLst>
          </p:cNvPr>
          <p:cNvSpPr txBox="1"/>
          <p:nvPr/>
        </p:nvSpPr>
        <p:spPr>
          <a:xfrm>
            <a:off x="444500" y="1499774"/>
            <a:ext cx="4965700" cy="4168449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Integrate or train NLP for  more advanced entity </a:t>
            </a:r>
            <a:r>
              <a:rPr lang="en-IN" sz="1800" dirty="0" err="1"/>
              <a:t>recognition,on</a:t>
            </a:r>
            <a:r>
              <a:rPr lang="en-IN" sz="1800" dirty="0"/>
              <a:t> cover letters or categorizing job titles.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Implement some other methods for various resume format acceptance . (jpeg , </a:t>
            </a:r>
            <a:r>
              <a:rPr lang="en-IN" sz="1800" dirty="0" err="1"/>
              <a:t>png</a:t>
            </a:r>
            <a:r>
              <a:rPr lang="en-IN" sz="1800" dirty="0"/>
              <a:t> , jpg , docx )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Resume scoring or Candidate Ranking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A</a:t>
            </a:r>
            <a:r>
              <a:rPr lang="en-IN" dirty="0"/>
              <a:t>utomated Skill Dictionary expansion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2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0312094-2033-8198-7562-3A79177125FA}"/>
              </a:ext>
            </a:extLst>
          </p:cNvPr>
          <p:cNvSpPr txBox="1"/>
          <p:nvPr/>
        </p:nvSpPr>
        <p:spPr>
          <a:xfrm>
            <a:off x="6525512" y="1615505"/>
            <a:ext cx="4651375" cy="2321789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IN" sz="1400" dirty="0">
                <a:solidFill>
                  <a:srgbClr val="2E78C4"/>
                </a:solidFill>
                <a:latin typeface="Arial"/>
                <a:cs typeface="Arial"/>
              </a:rPr>
              <a:t>Reasons for the implementation gaps 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/>
                <a:cs typeface="Arial"/>
              </a:rPr>
              <a:t>Time Constraints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/>
                <a:cs typeface="Arial"/>
              </a:rPr>
              <a:t>Frontend Expertise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/>
                <a:cs typeface="Arial"/>
              </a:rPr>
              <a:t>NLP impotency (</a:t>
            </a:r>
            <a:r>
              <a:rPr lang="en-IN" sz="1400" dirty="0" err="1">
                <a:solidFill>
                  <a:schemeClr val="tx1"/>
                </a:solidFill>
                <a:latin typeface="Arial"/>
                <a:cs typeface="Arial"/>
              </a:rPr>
              <a:t>SpaCy</a:t>
            </a:r>
            <a:r>
              <a:rPr lang="en-IN" sz="14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sz="1400" dirty="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785"/>
              </a:spcBef>
              <a:buChar char="•"/>
              <a:tabLst>
                <a:tab pos="238125" algn="l"/>
              </a:tabLst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47183FB-D037-8770-366E-5FDC77CF393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D5CABB6-E641-8522-9032-66472B63103F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29D4E28-86AF-A6BD-A144-D32DC3C4DFD2}"/>
              </a:ext>
            </a:extLst>
          </p:cNvPr>
          <p:cNvSpPr txBox="1"/>
          <p:nvPr/>
        </p:nvSpPr>
        <p:spPr>
          <a:xfrm>
            <a:off x="-2284" y="10544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54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DCFA96-9F1D-FCAE-F4CB-E2157205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A6D55DD-EC0A-3B23-B46C-56460D044D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CA80FC54-FA2A-F524-442C-97A2BD3A0C20}"/>
              </a:ext>
            </a:extLst>
          </p:cNvPr>
          <p:cNvSpPr/>
          <p:nvPr/>
        </p:nvSpPr>
        <p:spPr>
          <a:xfrm>
            <a:off x="380999" y="1600200"/>
            <a:ext cx="45719" cy="31242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42C82ED-DFC0-7CE5-B467-42334D132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solidFill>
                  <a:srgbClr val="000047"/>
                </a:solidFill>
              </a:rPr>
              <a:t>Project Contributors</a:t>
            </a:r>
            <a:endParaRPr spc="-10" dirty="0">
              <a:solidFill>
                <a:srgbClr val="000047"/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7A7A356-950E-1E0C-1396-2C855432E3D5}"/>
              </a:ext>
            </a:extLst>
          </p:cNvPr>
          <p:cNvSpPr txBox="1"/>
          <p:nvPr/>
        </p:nvSpPr>
        <p:spPr>
          <a:xfrm>
            <a:off x="444500" y="1499774"/>
            <a:ext cx="4965700" cy="3870931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</a:pPr>
            <a:r>
              <a:rPr lang="en-IN" dirty="0"/>
              <a:t>Project Created by :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Kinjal </a:t>
            </a:r>
            <a:r>
              <a:rPr lang="en-IN" dirty="0" err="1"/>
              <a:t>Kanjilal</a:t>
            </a:r>
            <a:endParaRPr lang="en-IN" dirty="0"/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Mirza Imad Baig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Syun Mandal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Smruti Ranjan Rout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Sayed Mohammad Abdur Rahman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27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</a:pPr>
            <a:r>
              <a:rPr lang="en-IN" sz="1800" dirty="0"/>
              <a:t>Mentored By – Pechi Muthu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2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93DF0B2-CB24-AF23-90EB-11BC70FED5C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96FAD72-4195-5A80-02B7-9002903ADA83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A193111-7CD4-ED56-0BC4-5F16F6F03673}"/>
              </a:ext>
            </a:extLst>
          </p:cNvPr>
          <p:cNvSpPr txBox="1"/>
          <p:nvPr/>
        </p:nvSpPr>
        <p:spPr>
          <a:xfrm>
            <a:off x="-2284" y="10544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99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200" y="-3"/>
            <a:ext cx="72898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138" y="536701"/>
            <a:ext cx="1770888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3092907"/>
            <a:ext cx="38379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000047"/>
                </a:solidFill>
                <a:latin typeface="Arial"/>
                <a:cs typeface="Arial"/>
              </a:rPr>
              <a:t>Thank</a:t>
            </a:r>
            <a:r>
              <a:rPr sz="6000" b="1" spc="-20" dirty="0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sz="6000" b="1" spc="-25" dirty="0">
                <a:solidFill>
                  <a:srgbClr val="000047"/>
                </a:solidFill>
                <a:latin typeface="Arial"/>
                <a:cs typeface="Arial"/>
              </a:rPr>
              <a:t>you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6448755"/>
            <a:ext cx="1086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000047"/>
                </a:solidFill>
                <a:latin typeface="Arial MT"/>
                <a:cs typeface="Arial MT"/>
              </a:rPr>
              <a:t>©</a:t>
            </a:r>
            <a:r>
              <a:rPr sz="700" spc="-25" dirty="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0047"/>
                </a:solidFill>
                <a:latin typeface="Arial MT"/>
                <a:cs typeface="Arial MT"/>
              </a:rPr>
              <a:t>2024</a:t>
            </a:r>
            <a:r>
              <a:rPr sz="700" spc="-10" dirty="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0047"/>
                </a:solidFill>
                <a:latin typeface="Arial MT"/>
                <a:cs typeface="Arial MT"/>
              </a:rPr>
              <a:t>Cognizant |</a:t>
            </a:r>
            <a:r>
              <a:rPr sz="700" spc="-10" dirty="0">
                <a:solidFill>
                  <a:srgbClr val="000047"/>
                </a:solidFill>
                <a:latin typeface="Arial MT"/>
                <a:cs typeface="Arial MT"/>
              </a:rPr>
              <a:t> Private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98285" y="1444752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12700">
            <a:solidFill>
              <a:srgbClr val="D0D0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000047"/>
                </a:solidFill>
              </a:rPr>
              <a:t>Presentation Outline</a:t>
            </a:r>
            <a:endParaRPr spc="-10" dirty="0">
              <a:solidFill>
                <a:srgbClr val="000047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476128"/>
            <a:ext cx="4965700" cy="2819362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Project Overview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Objectives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Technologies and Platforms used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Workflow Diagram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Implementation Details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Results and Analysis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Challenges Faced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Scope for improvement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5512" y="1439836"/>
            <a:ext cx="4651375" cy="24397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US" sz="1400" dirty="0">
                <a:solidFill>
                  <a:srgbClr val="2E78C4"/>
                </a:solidFill>
                <a:latin typeface="Arial"/>
                <a:cs typeface="Arial"/>
              </a:rPr>
              <a:t>What</a:t>
            </a:r>
            <a:r>
              <a:rPr lang="en-US" sz="1400" spc="-20" dirty="0">
                <a:solidFill>
                  <a:srgbClr val="2E78C4"/>
                </a:solidFill>
                <a:latin typeface="Arial"/>
                <a:cs typeface="Arial"/>
              </a:rPr>
              <a:t> </a:t>
            </a:r>
            <a:r>
              <a:rPr lang="en-US" sz="1400" spc="-25" dirty="0">
                <a:solidFill>
                  <a:srgbClr val="2E78C4"/>
                </a:solidFill>
                <a:latin typeface="Arial"/>
                <a:cs typeface="Arial"/>
              </a:rPr>
              <a:t>you can do as an </a:t>
            </a:r>
            <a:r>
              <a:rPr lang="en-US" sz="1400" b="1" spc="-25" dirty="0">
                <a:solidFill>
                  <a:srgbClr val="2E78C4"/>
                </a:solidFill>
                <a:latin typeface="Arial"/>
                <a:cs typeface="Arial"/>
              </a:rPr>
              <a:t>Admin ?</a:t>
            </a:r>
            <a:endParaRPr lang="en-US" sz="1400" dirty="0">
              <a:latin typeface="Arial"/>
              <a:cs typeface="Arial"/>
            </a:endParaRP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Analyse the uploaded resumes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View top skills possessed by candidates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View each candidate’s resume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Analyse languages spoken by candidates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Analyse the amount of candidates with UG or PG degree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Sort candidates based on particular skills 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Fetch the JSON/CSV object with anonymised profiles 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C2A2878-2FDF-083D-A5BB-DB2862F5B998}"/>
              </a:ext>
            </a:extLst>
          </p:cNvPr>
          <p:cNvSpPr txBox="1"/>
          <p:nvPr/>
        </p:nvSpPr>
        <p:spPr>
          <a:xfrm>
            <a:off x="0" y="10668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F7D8B8C-2BA6-9902-BEE7-B05CB9111E55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Project Overview</a:t>
            </a:r>
            <a:endParaRPr spc="-10" dirty="0"/>
          </a:p>
        </p:txBody>
      </p:sp>
      <p:sp>
        <p:nvSpPr>
          <p:cNvPr id="5" name="object 5"/>
          <p:cNvSpPr/>
          <p:nvPr/>
        </p:nvSpPr>
        <p:spPr>
          <a:xfrm>
            <a:off x="419099" y="2012117"/>
            <a:ext cx="45719" cy="3931483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90B81C-1439-4D7C-EB24-F4D3772FF414}"/>
              </a:ext>
            </a:extLst>
          </p:cNvPr>
          <p:cNvSpPr txBox="1"/>
          <p:nvPr/>
        </p:nvSpPr>
        <p:spPr>
          <a:xfrm>
            <a:off x="444500" y="2133600"/>
            <a:ext cx="1083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Resume Parser project is an intelligent system designed to automate candidate data extraction from PDF resumes. Using Python and tools like </a:t>
            </a:r>
            <a:r>
              <a:rPr lang="en-US" dirty="0" err="1">
                <a:solidFill>
                  <a:schemeClr val="bg1"/>
                </a:solidFill>
              </a:rPr>
              <a:t>pdfminer</a:t>
            </a:r>
            <a:r>
              <a:rPr lang="en-US" dirty="0">
                <a:solidFill>
                  <a:schemeClr val="bg1"/>
                </a:solidFill>
              </a:rPr>
              <a:t>, faker, and </a:t>
            </a:r>
            <a:r>
              <a:rPr lang="en-US" dirty="0" err="1">
                <a:solidFill>
                  <a:schemeClr val="bg1"/>
                </a:solidFill>
              </a:rPr>
              <a:t>uuid</a:t>
            </a:r>
            <a:r>
              <a:rPr lang="en-US" dirty="0">
                <a:solidFill>
                  <a:schemeClr val="bg1"/>
                </a:solidFill>
              </a:rPr>
              <a:t>, it cleans raw text, then applies regex and pre-trained LLMs to extract key details such as name, email, phone number, and categorized skills (e.g., Technical, Non-Technical).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Each profile is uniquely identified and returned as a structured JSON object, ensuring data is machine-readable and anonymized for secure use.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system streamlines resume processing by converting unstructured formats into structured profiles for faster screening and analysis.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empowers HR teams with quicker candidate filtering, enhanced skill matching, and robust analytics supporting scalable integration into larger recruitment workflows.</a:t>
            </a: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2D96E3FA-A211-0232-9A69-3403150D7B9C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4FC07-1DD5-6B66-BAFC-CB596801A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28311-D387-FEC4-DC8D-DA957FA3C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Objectives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A2EA58E-9E72-D00E-2523-4046EFA0DA5B}"/>
              </a:ext>
            </a:extLst>
          </p:cNvPr>
          <p:cNvSpPr/>
          <p:nvPr/>
        </p:nvSpPr>
        <p:spPr>
          <a:xfrm>
            <a:off x="419100" y="2012117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5C6CC00-8C4C-79BD-E70D-DAF5A1DFEAA1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5FC39E7-F1CB-E730-DC33-E24734DA9E3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2CABAAD-35BB-F798-4E21-A2E6391B0D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8E759-8D2B-3B65-5FDE-65BBE9C2787F}"/>
              </a:ext>
            </a:extLst>
          </p:cNvPr>
          <p:cNvSpPr txBox="1"/>
          <p:nvPr/>
        </p:nvSpPr>
        <p:spPr>
          <a:xfrm>
            <a:off x="444500" y="2133600"/>
            <a:ext cx="10833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Automate Resume Screening by extracting key candidate information such as name, email, phone number, skills, and experience.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Convert Unstructured Data to Structured Format (e.g., JSON/CSV) for easy integration with databases and HR systems.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Accurately Identify Technical and Non-Technical Skills using Skill Dictionary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Enhance Recruitment Efficiency by minimizing manual review and standardizing resume data.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Enable Skill Classification by grouping extracted skills into categories such as Technical and Non – Technical Skills . 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Improve Candidate Searchability by storing parsed data in searchable formats for faster shortlisting.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AAD9CDD-3116-C358-CAB0-E5264BC6EE1F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3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F3109-1BF8-0B02-15CB-FCE814C2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E84B97-12CA-6CD6-44A3-B7B262C56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Technologies and Platforms used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022F7C-6DC4-8DF6-3E12-E36FA93228CD}"/>
              </a:ext>
            </a:extLst>
          </p:cNvPr>
          <p:cNvSpPr/>
          <p:nvPr/>
        </p:nvSpPr>
        <p:spPr>
          <a:xfrm rot="5400000">
            <a:off x="2184400" y="-13462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02677E9-7A6C-5D17-431C-72C3AFE74F61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DD427A7-4CDD-6D83-7A47-D7F621C60B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36C2A7B-3E1A-0776-1C9F-4FC7CD68511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9741F9-B88D-6965-A401-28BBB4E575E7}"/>
              </a:ext>
            </a:extLst>
          </p:cNvPr>
          <p:cNvSpPr txBox="1"/>
          <p:nvPr/>
        </p:nvSpPr>
        <p:spPr>
          <a:xfrm>
            <a:off x="450477" y="1828800"/>
            <a:ext cx="63313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Programming Language : Python v3.10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Text Extraction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PDFMiner.six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Skill Extraction : Regular Expressions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Name Extraction : AWS Bedrock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Summarisation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Gemini API – Flash 2.5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Cloud Storage : AWS S3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Cloud Processing : AWS Lambda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Event Notification : AWS SES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Dashboard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Visualisation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HTML , CSS , JavaScript , Flask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DA47B84-3414-B2A4-13C3-D10CB108FDE4}"/>
              </a:ext>
            </a:extLst>
          </p:cNvPr>
          <p:cNvSpPr/>
          <p:nvPr/>
        </p:nvSpPr>
        <p:spPr>
          <a:xfrm flipH="1">
            <a:off x="419098" y="1828800"/>
            <a:ext cx="45719" cy="4813747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B2A1DA5-D2D8-A838-109D-A100F737A23B}"/>
              </a:ext>
            </a:extLst>
          </p:cNvPr>
          <p:cNvSpPr/>
          <p:nvPr/>
        </p:nvSpPr>
        <p:spPr>
          <a:xfrm flipH="1">
            <a:off x="7010400" y="1824318"/>
            <a:ext cx="45719" cy="4813747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789CC-2FEE-DFA9-6291-3562F6833B67}"/>
              </a:ext>
            </a:extLst>
          </p:cNvPr>
          <p:cNvSpPr txBox="1"/>
          <p:nvPr/>
        </p:nvSpPr>
        <p:spPr>
          <a:xfrm>
            <a:off x="7467600" y="1824318"/>
            <a:ext cx="3307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Platforms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Spyder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Jupyter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Git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Gemini Ai Studio</a:t>
            </a:r>
            <a:br>
              <a:rPr lang="en-IN" dirty="0">
                <a:solidFill>
                  <a:schemeClr val="bg1">
                    <a:lumMod val="9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000047"/>
                </a:solidFill>
              </a:rPr>
              <a:t>Workflow Diagram</a:t>
            </a:r>
            <a:endParaRPr spc="-10" dirty="0">
              <a:solidFill>
                <a:srgbClr val="000047"/>
              </a:solidFill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08A2F38F-CB9C-2622-E144-A30F65D02B5F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06EEFCF7-4D31-223D-90C1-F49D89BB1A63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49985-8E63-6E4C-537E-DD2845A49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2222"/>
          <a:stretch>
            <a:fillRect/>
          </a:stretch>
        </p:blipFill>
        <p:spPr>
          <a:xfrm>
            <a:off x="84110" y="1585326"/>
            <a:ext cx="11940448" cy="4815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2B4C5-DCF9-372F-FB73-A92F7C58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9A5F32-63B9-ECC2-D45F-40A6D52CE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Implementation Details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825B041-BD60-3F48-060E-E5DFD4957025}"/>
              </a:ext>
            </a:extLst>
          </p:cNvPr>
          <p:cNvSpPr/>
          <p:nvPr/>
        </p:nvSpPr>
        <p:spPr>
          <a:xfrm>
            <a:off x="444499" y="2149287"/>
            <a:ext cx="45719" cy="4493259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EFD8292-91E5-CD80-D022-F7E8AC43B689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BD6DD6D-F1DD-B6AB-FC23-A33825006B2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1E499D0-6D6A-D424-5D18-4EA29240522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DBBF4-B9FD-684E-3498-F8E61562D641}"/>
              </a:ext>
            </a:extLst>
          </p:cNvPr>
          <p:cNvSpPr txBox="1"/>
          <p:nvPr/>
        </p:nvSpPr>
        <p:spPr>
          <a:xfrm>
            <a:off x="444500" y="2133600"/>
            <a:ext cx="10833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[1]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Accept a resume in PDF format on the website hosted from their respective local system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Store the text in an S3 bucket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Display the confirmation status of successful upload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[2]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Triggering the lambda function on a new upload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Extract the text from the resume using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pdfminer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Normalize the text and store it in a s3 bucket for further processing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[3]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Trigger a lambda function 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Extract skills using regex and skill dictionary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Extract contact details and assign a unique id to each candidate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Store the extracted information in a s3 bucket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4D7DBC8-D7F3-A319-D75C-00AB707B65DB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94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567A6-D9C0-0CDB-B982-1872863D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9AA1AB-1AF6-7B9E-036B-3D761FE8AD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Implementation Details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AEFC03B-2A4C-96C4-ECFB-B3BC22885B42}"/>
              </a:ext>
            </a:extLst>
          </p:cNvPr>
          <p:cNvSpPr/>
          <p:nvPr/>
        </p:nvSpPr>
        <p:spPr>
          <a:xfrm>
            <a:off x="444499" y="2149287"/>
            <a:ext cx="45719" cy="3260913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E400C56-26F3-5337-9671-9D937B6DA7F5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159EEC0-5201-A219-82F5-6D0AC3CB9D7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0A8FBA8-B5E4-95E7-B51B-A9394F15DD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07CBD-AF84-49E6-F926-50851F167AC7}"/>
              </a:ext>
            </a:extLst>
          </p:cNvPr>
          <p:cNvSpPr txBox="1"/>
          <p:nvPr/>
        </p:nvSpPr>
        <p:spPr>
          <a:xfrm>
            <a:off x="444500" y="2133600"/>
            <a:ext cx="1083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[4]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Combine all the extracted data from the profiles parsed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complete document type JSON object is made available to retrieve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canidate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profiles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Anonymization is performed for the retrieval of candidate profiles .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[5]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Uploaded resumes are made visible with each candidate’s profile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Dashboard is available to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analyse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skill clusters.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skill cloud is made available to visualize the available skills among the candidates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Reports like languages , daily resume upload count , Undergraduate vs Postgraduate are also visualized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8F9AA2C-2D49-C553-618B-B8A1D9DC7804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14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87AA4E-DE8E-DA2A-1E09-1A66925B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8DE1C6-9573-7FD6-ECBA-2542F967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solidFill>
                  <a:schemeClr val="tx1"/>
                </a:solidFill>
              </a:rPr>
              <a:t>Results and Analysis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C473A68-56A4-B80E-3EAB-7DA2A617D275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04E90C9-A806-BAEC-D4C0-FAD92888B0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BC5BF25-1B87-6224-2618-37376D585AB5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900A3-FDF8-A7D7-064A-19DA2EDC7DE8}"/>
              </a:ext>
            </a:extLst>
          </p:cNvPr>
          <p:cNvSpPr txBox="1"/>
          <p:nvPr/>
        </p:nvSpPr>
        <p:spPr>
          <a:xfrm>
            <a:off x="0" y="1707062"/>
            <a:ext cx="1447800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Dashboard :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22F9D3-4678-2721-5A3D-7D7A837DFDEF}"/>
              </a:ext>
            </a:extLst>
          </p:cNvPr>
          <p:cNvSpPr/>
          <p:nvPr/>
        </p:nvSpPr>
        <p:spPr>
          <a:xfrm flipH="1">
            <a:off x="6126480" y="1828800"/>
            <a:ext cx="45719" cy="4813747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C91AB7-9A5D-6B0B-2EFA-67CC81B38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21"/>
            <a:ext cx="5791201" cy="2887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F6D06C-2A6C-9A58-6A91-34DDE5D9E726}"/>
              </a:ext>
            </a:extLst>
          </p:cNvPr>
          <p:cNvSpPr txBox="1"/>
          <p:nvPr/>
        </p:nvSpPr>
        <p:spPr>
          <a:xfrm>
            <a:off x="6580988" y="1695891"/>
            <a:ext cx="218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Resume Uploads: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E613D-1075-B35B-7073-E14F2F0C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370"/>
          <a:stretch>
            <a:fillRect/>
          </a:stretch>
        </p:blipFill>
        <p:spPr>
          <a:xfrm>
            <a:off x="6326074" y="2362221"/>
            <a:ext cx="5574771" cy="2887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AAD18-CEE7-D314-4FF0-300C928E8E8E}"/>
              </a:ext>
            </a:extLst>
          </p:cNvPr>
          <p:cNvSpPr txBox="1"/>
          <p:nvPr/>
        </p:nvSpPr>
        <p:spPr>
          <a:xfrm>
            <a:off x="1447800" y="530766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Fig 1 : Dashboard Report for all the successfully parsed resumes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FD07C-19AC-E5FC-8AA4-89C90918042A}"/>
              </a:ext>
            </a:extLst>
          </p:cNvPr>
          <p:cNvSpPr txBox="1"/>
          <p:nvPr/>
        </p:nvSpPr>
        <p:spPr>
          <a:xfrm>
            <a:off x="7848600" y="5375248"/>
            <a:ext cx="335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Fig 2 : View Resume action for the candidates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0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8C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936</Words>
  <Application>Microsoft Office PowerPoint</Application>
  <PresentationFormat>Widescreen</PresentationFormat>
  <Paragraphs>160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MT</vt:lpstr>
      <vt:lpstr>Calibri</vt:lpstr>
      <vt:lpstr>Office Theme</vt:lpstr>
      <vt:lpstr>Resume Parser : An automated approach for skill extraction and intelligent analysis</vt:lpstr>
      <vt:lpstr>Presentation Outline</vt:lpstr>
      <vt:lpstr>Project Overview</vt:lpstr>
      <vt:lpstr>Objectives</vt:lpstr>
      <vt:lpstr>Technologies and Platforms used</vt:lpstr>
      <vt:lpstr>Workflow Diagram</vt:lpstr>
      <vt:lpstr>Implementation Details</vt:lpstr>
      <vt:lpstr>Implementation Details</vt:lpstr>
      <vt:lpstr>Results and Analysis</vt:lpstr>
      <vt:lpstr>Results and Analysis</vt:lpstr>
      <vt:lpstr>Challenges Faced</vt:lpstr>
      <vt:lpstr>Scope for Improvement</vt:lpstr>
      <vt:lpstr>Project Contributors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Syun Mandal</dc:creator>
  <cp:lastModifiedBy>Syun Mandal</cp:lastModifiedBy>
  <cp:revision>5</cp:revision>
  <dcterms:created xsi:type="dcterms:W3CDTF">2025-08-01T16:58:32Z</dcterms:created>
  <dcterms:modified xsi:type="dcterms:W3CDTF">2025-08-02T16:08:38Z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2025-08-01T00:00:00Z</vt:filetime>
  </property>
  <property fmtid="{D5CDD505-2E9C-101B-9397-08002B2CF9AE}" pid="5" name="Producer">
    <vt:lpwstr>Microsoft® PowerPoint® for Microsoft 365</vt:lpwstr>
  </property>
</Properties>
</file>