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2_6CFE37E7.xml" ContentType="application/vnd.ms-powerpoint.comments+xml"/>
  <Override PartName="/ppt/webextensions/webextension1.xml" ContentType="application/vnd.ms-office.webextension+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9" r:id="rId4"/>
    <p:sldId id="269" r:id="rId5"/>
    <p:sldId id="258" r:id="rId6"/>
    <p:sldId id="270"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01E99E-F4CE-67CA-4184-EC7FDB267915}" name="ABOLI ZAGADE" initials="AZ" userId="cedd82c7fa90798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2" d="100"/>
          <a:sy n="82" d="100"/>
        </p:scale>
        <p:origin x="71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2_6CFE37E7.xml><?xml version="1.0" encoding="utf-8"?>
<p188:cmLst xmlns:a="http://schemas.openxmlformats.org/drawingml/2006/main" xmlns:r="http://schemas.openxmlformats.org/officeDocument/2006/relationships" xmlns:p188="http://schemas.microsoft.com/office/powerpoint/2018/8/main">
  <p188:cm id="{E538C971-05BE-4660-BEDB-D0788A1E2B9F}" authorId="{D501E99E-F4CE-67CA-4184-EC7FDB267915}" created="2024-01-11T13:09:58.138">
    <ac:deMkLst xmlns:ac="http://schemas.microsoft.com/office/drawing/2013/main/command">
      <pc:docMk xmlns:pc="http://schemas.microsoft.com/office/powerpoint/2013/main/command"/>
      <pc:sldMk xmlns:pc="http://schemas.microsoft.com/office/powerpoint/2013/main/command" cId="1828599783" sldId="258"/>
      <ac:picMk id="7" creationId="{30F3D1B5-9E7F-BF70-6198-EBBDB6F5748B}"/>
    </ac:deMkLst>
    <p188:txBody>
      <a:bodyPr/>
      <a:lstStyle/>
      <a:p>
        <a:r>
          <a:rPr lang="en-US"/>
          <a:t>Click on text Power BI Live Report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068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6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04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591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97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812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220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315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78431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67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72934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33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18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31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5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90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9/25/2024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089947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view?r=eyJrIjoiNzI4YmFlNTUtNzRlYS00OTAyLTg0NDMtZDA2MjUwZDQ1Yzc5IiwidCI6ImRmODY3OWNkLWE4MGUtNDVkOC05OWFjLWM4M2VkN2ZmOTVhMCJ9" TargetMode="External"/><Relationship Id="rId2" Type="http://schemas.microsoft.com/office/2018/10/relationships/comments" Target="../comments/modernComment_102_6CFE37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docs.live.net/cedd82c7fa907987/Documents/Knya_Assignment.pbi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C3F5-097B-FB5D-BAF8-50F3C65C05EA}"/>
              </a:ext>
            </a:extLst>
          </p:cNvPr>
          <p:cNvSpPr>
            <a:spLocks noGrp="1"/>
          </p:cNvSpPr>
          <p:nvPr>
            <p:ph type="ctrTitle"/>
          </p:nvPr>
        </p:nvSpPr>
        <p:spPr>
          <a:xfrm>
            <a:off x="612322" y="514352"/>
            <a:ext cx="9483785" cy="1108828"/>
          </a:xfrm>
        </p:spPr>
        <p:txBody>
          <a:bodyPr/>
          <a:lstStyle/>
          <a:p>
            <a:r>
              <a:rPr lang="en-US" sz="2800" b="0" i="0" dirty="0">
                <a:solidFill>
                  <a:schemeClr val="tx1"/>
                </a:solidFill>
                <a:effectLst/>
                <a:latin typeface="Söhne"/>
              </a:rPr>
              <a:t>Exploring E-commerce Dynamics: Insights and Strategies</a:t>
            </a:r>
            <a:endParaRPr lang="en-US" sz="2800" dirty="0">
              <a:solidFill>
                <a:schemeClr val="tx1"/>
              </a:solidFill>
            </a:endParaRPr>
          </a:p>
        </p:txBody>
      </p:sp>
      <p:pic>
        <p:nvPicPr>
          <p:cNvPr id="5" name="Picture 4">
            <a:extLst>
              <a:ext uri="{FF2B5EF4-FFF2-40B4-BE49-F238E27FC236}">
                <a16:creationId xmlns:a16="http://schemas.microsoft.com/office/drawing/2014/main" id="{FB336F92-2A66-2486-821D-7B941DC62901}"/>
              </a:ext>
            </a:extLst>
          </p:cNvPr>
          <p:cNvPicPr>
            <a:picLocks noChangeAspect="1"/>
          </p:cNvPicPr>
          <p:nvPr/>
        </p:nvPicPr>
        <p:blipFill>
          <a:blip r:embed="rId2"/>
          <a:stretch>
            <a:fillRect/>
          </a:stretch>
        </p:blipFill>
        <p:spPr>
          <a:xfrm>
            <a:off x="1090790" y="2488676"/>
            <a:ext cx="6733458" cy="38549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E847C7A-5BF5-45C9-BAE3-33F7EA73DBCB}"/>
              </a:ext>
            </a:extLst>
          </p:cNvPr>
          <p:cNvSpPr txBox="1"/>
          <p:nvPr/>
        </p:nvSpPr>
        <p:spPr>
          <a:xfrm>
            <a:off x="9294863" y="6004876"/>
            <a:ext cx="2667751" cy="338554"/>
          </a:xfrm>
          <a:prstGeom prst="rect">
            <a:avLst/>
          </a:prstGeom>
          <a:noFill/>
        </p:spPr>
        <p:txBody>
          <a:bodyPr wrap="square" rtlCol="0">
            <a:spAutoFit/>
          </a:bodyPr>
          <a:lstStyle/>
          <a:p>
            <a:r>
              <a:rPr lang="en-US" sz="1600" dirty="0">
                <a:ln w="0"/>
                <a:effectLst>
                  <a:outerShdw blurRad="38100" dist="19050" dir="2700000" algn="tl" rotWithShape="0">
                    <a:schemeClr val="dk1">
                      <a:alpha val="40000"/>
                    </a:schemeClr>
                  </a:outerShdw>
                </a:effectLst>
              </a:rPr>
              <a:t>By Kinjal Gaikwad</a:t>
            </a:r>
          </a:p>
        </p:txBody>
      </p:sp>
    </p:spTree>
    <p:extLst>
      <p:ext uri="{BB962C8B-B14F-4D97-AF65-F5344CB8AC3E}">
        <p14:creationId xmlns:p14="http://schemas.microsoft.com/office/powerpoint/2010/main" val="2695646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D225-EE29-75B2-06AD-C08DC1ABA263}"/>
              </a:ext>
            </a:extLst>
          </p:cNvPr>
          <p:cNvSpPr>
            <a:spLocks noGrp="1"/>
          </p:cNvSpPr>
          <p:nvPr>
            <p:ph type="title"/>
          </p:nvPr>
        </p:nvSpPr>
        <p:spPr>
          <a:xfrm>
            <a:off x="677334" y="1077686"/>
            <a:ext cx="8596668" cy="852714"/>
          </a:xfrm>
        </p:spPr>
        <p:txBody>
          <a:bodyPr>
            <a:normAutofit/>
          </a:bodyPr>
          <a:lstStyle/>
          <a:p>
            <a:pPr marL="571500" indent="-571500">
              <a:buFont typeface="Wingdings" panose="05000000000000000000" pitchFamily="2" charset="2"/>
              <a:buChar char="q"/>
            </a:pPr>
            <a:r>
              <a:rPr lang="en-US" sz="3200" dirty="0">
                <a:latin typeface="Arial Rounded MT Bold" panose="020F0704030504030204" pitchFamily="34" charset="0"/>
              </a:rPr>
              <a:t>Glance By Status:</a:t>
            </a:r>
          </a:p>
        </p:txBody>
      </p:sp>
      <p:sp>
        <p:nvSpPr>
          <p:cNvPr id="3" name="Content Placeholder 2">
            <a:extLst>
              <a:ext uri="{FF2B5EF4-FFF2-40B4-BE49-F238E27FC236}">
                <a16:creationId xmlns:a16="http://schemas.microsoft.com/office/drawing/2014/main" id="{0AB3C852-4066-B081-0444-9C535AEF9020}"/>
              </a:ext>
            </a:extLst>
          </p:cNvPr>
          <p:cNvSpPr>
            <a:spLocks noGrp="1"/>
          </p:cNvSpPr>
          <p:nvPr>
            <p:ph idx="1"/>
          </p:nvPr>
        </p:nvSpPr>
        <p:spPr>
          <a:xfrm>
            <a:off x="677334" y="2743200"/>
            <a:ext cx="8596668" cy="3298162"/>
          </a:xfrm>
        </p:spPr>
        <p:txBody>
          <a:bodyPr>
            <a:normAutofit fontScale="92500" lnSpcReduction="10000"/>
          </a:bodyPr>
          <a:lstStyle/>
          <a:p>
            <a:pPr algn="l">
              <a:lnSpc>
                <a:spcPct val="150000"/>
              </a:lnSpc>
              <a:buFont typeface="Arial" panose="020B0604020202020204" pitchFamily="34" charset="0"/>
              <a:buChar char="•"/>
            </a:pPr>
            <a:r>
              <a:rPr lang="en-US" b="0" i="0" dirty="0">
                <a:effectLst/>
                <a:latin typeface="Söhne"/>
              </a:rPr>
              <a:t>With a staggering count of 77,804 units, the 'Shipped' status outshone all others by a wide margin. In contrast, 'Shipped - Damaged' struggled with the lowest count of just 1 unit.</a:t>
            </a:r>
          </a:p>
          <a:p>
            <a:pPr algn="l">
              <a:lnSpc>
                <a:spcPct val="150000"/>
              </a:lnSpc>
              <a:buFont typeface="Arial" panose="020B0604020202020204" pitchFamily="34" charset="0"/>
              <a:buChar char="•"/>
            </a:pPr>
            <a:r>
              <a:rPr lang="en-US" b="0" i="0" dirty="0">
                <a:effectLst/>
                <a:latin typeface="Söhne"/>
              </a:rPr>
              <a:t>'Shipped' took the lion's share at 60.32% of the total count across all 13 statuses, showing its dominant presence among various order statuses.</a:t>
            </a:r>
          </a:p>
          <a:p>
            <a:pPr algn="l">
              <a:lnSpc>
                <a:spcPct val="150000"/>
              </a:lnSpc>
              <a:buFont typeface="Arial" panose="020B0604020202020204" pitchFamily="34" charset="0"/>
              <a:buChar char="•"/>
            </a:pPr>
            <a:r>
              <a:rPr lang="en-US" b="0" i="0" dirty="0">
                <a:effectLst/>
                <a:latin typeface="Söhne"/>
              </a:rPr>
              <a:t>The range of quantities across these statuses was vast, fluctuating between 1 unit and the impressive 77,804 units attributed to the 'Shipped' status.</a:t>
            </a:r>
          </a:p>
          <a:p>
            <a:pPr marL="0" indent="0">
              <a:buNone/>
            </a:pPr>
            <a:endParaRPr lang="en-US" dirty="0"/>
          </a:p>
        </p:txBody>
      </p:sp>
      <p:pic>
        <p:nvPicPr>
          <p:cNvPr id="5" name="Picture 4">
            <a:extLst>
              <a:ext uri="{FF2B5EF4-FFF2-40B4-BE49-F238E27FC236}">
                <a16:creationId xmlns:a16="http://schemas.microsoft.com/office/drawing/2014/main" id="{ED4F04B1-B315-67AB-BB48-FCB2DD5A060B}"/>
              </a:ext>
            </a:extLst>
          </p:cNvPr>
          <p:cNvPicPr>
            <a:picLocks noChangeAspect="1"/>
          </p:cNvPicPr>
          <p:nvPr/>
        </p:nvPicPr>
        <p:blipFill>
          <a:blip r:embed="rId2"/>
          <a:stretch>
            <a:fillRect/>
          </a:stretch>
        </p:blipFill>
        <p:spPr>
          <a:xfrm>
            <a:off x="9910519" y="4528867"/>
            <a:ext cx="1908349" cy="1908349"/>
          </a:xfrm>
          <a:prstGeom prst="rect">
            <a:avLst/>
          </a:prstGeom>
        </p:spPr>
      </p:pic>
    </p:spTree>
    <p:extLst>
      <p:ext uri="{BB962C8B-B14F-4D97-AF65-F5344CB8AC3E}">
        <p14:creationId xmlns:p14="http://schemas.microsoft.com/office/powerpoint/2010/main" val="57066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52F37-0EB4-D6A0-1F25-0DA59CDAEAB5}"/>
              </a:ext>
            </a:extLst>
          </p:cNvPr>
          <p:cNvSpPr>
            <a:spLocks noGrp="1"/>
          </p:cNvSpPr>
          <p:nvPr>
            <p:ph idx="1"/>
          </p:nvPr>
        </p:nvSpPr>
        <p:spPr>
          <a:xfrm>
            <a:off x="2195583" y="1325355"/>
            <a:ext cx="8596668" cy="4949162"/>
          </a:xfrm>
        </p:spPr>
        <p:txBody>
          <a:bodyPr>
            <a:normAutofit fontScale="85000" lnSpcReduction="10000"/>
          </a:bodyPr>
          <a:lstStyle/>
          <a:p>
            <a:pPr algn="l">
              <a:lnSpc>
                <a:spcPct val="150000"/>
              </a:lnSpc>
              <a:buFont typeface="Arial" panose="020B0604020202020204" pitchFamily="34" charset="0"/>
              <a:buChar char="•"/>
            </a:pPr>
            <a:r>
              <a:rPr lang="en-US" b="0" i="0" dirty="0">
                <a:effectLst/>
                <a:latin typeface="Söhne"/>
              </a:rPr>
              <a:t>'Shipped' topped the charts with the highest total sum of $50,324,255. Following behind were 'Cancelled' at $6,919,284.30 and 'Pending' at $430,271.</a:t>
            </a:r>
          </a:p>
          <a:p>
            <a:pPr algn="l">
              <a:lnSpc>
                <a:spcPct val="150000"/>
              </a:lnSpc>
              <a:buFont typeface="Arial" panose="020B0604020202020204" pitchFamily="34" charset="0"/>
              <a:buChar char="•"/>
            </a:pPr>
            <a:r>
              <a:rPr lang="en-US" b="0" i="0" dirty="0">
                <a:effectLst/>
                <a:latin typeface="Söhne"/>
              </a:rPr>
              <a:t>Within the 'Shipped' status, 'Expedited' contributed significantly, comprising 63.99% of the total sum of amounts.</a:t>
            </a:r>
          </a:p>
          <a:p>
            <a:pPr algn="l">
              <a:lnSpc>
                <a:spcPct val="150000"/>
              </a:lnSpc>
              <a:buFont typeface="Arial" panose="020B0604020202020204" pitchFamily="34" charset="0"/>
              <a:buChar char="•"/>
            </a:pPr>
            <a:r>
              <a:rPr lang="en-US" b="0" i="0" dirty="0">
                <a:effectLst/>
                <a:latin typeface="Söhne"/>
              </a:rPr>
              <a:t>Looking at averages, 'Shipped' maintained the highest average sum of $25,162,127.50, trailed by 'Cancelled' at $3,459,642.15 and 'Pending' at $215,135.50.</a:t>
            </a:r>
          </a:p>
          <a:p>
            <a:pPr algn="l">
              <a:lnSpc>
                <a:spcPct val="150000"/>
              </a:lnSpc>
              <a:buFont typeface="Arial" panose="020B0604020202020204" pitchFamily="34" charset="0"/>
              <a:buChar char="•"/>
            </a:pPr>
            <a:r>
              <a:rPr lang="en-US" b="0" i="0" dirty="0">
                <a:effectLst/>
                <a:latin typeface="Söhne"/>
              </a:rPr>
              <a:t>The category 'M' led the way with the highest sum of $13,906,754.37, remarkably 6,677.41% higher than 'Free', the lowest at $205,192.77.</a:t>
            </a:r>
          </a:p>
          <a:p>
            <a:pPr algn="l">
              <a:lnSpc>
                <a:spcPct val="150000"/>
              </a:lnSpc>
              <a:buFont typeface="Arial" panose="020B0604020202020204" pitchFamily="34" charset="0"/>
              <a:buChar char="•"/>
            </a:pPr>
            <a:r>
              <a:rPr lang="en-US" b="0" i="0" dirty="0">
                <a:effectLst/>
                <a:latin typeface="Söhne"/>
              </a:rPr>
              <a:t>'M' accounted for 17.69% of the total sum of amounts across all categories.</a:t>
            </a:r>
          </a:p>
          <a:p>
            <a:pPr algn="l">
              <a:lnSpc>
                <a:spcPct val="150000"/>
              </a:lnSpc>
              <a:buFont typeface="Arial" panose="020B0604020202020204" pitchFamily="34" charset="0"/>
              <a:buChar char="•"/>
            </a:pPr>
            <a:r>
              <a:rPr lang="en-US" b="0" i="0" dirty="0">
                <a:effectLst/>
                <a:latin typeface="Söhne"/>
              </a:rPr>
              <a:t>The sum of amounts varied across sizes, spanning from $205,192.77 to $13,906,754.37.</a:t>
            </a:r>
          </a:p>
          <a:p>
            <a:pPr marL="0" indent="0">
              <a:buNone/>
            </a:pPr>
            <a:endParaRPr lang="en-US" dirty="0"/>
          </a:p>
        </p:txBody>
      </p:sp>
      <p:pic>
        <p:nvPicPr>
          <p:cNvPr id="4" name="Picture 3">
            <a:extLst>
              <a:ext uri="{FF2B5EF4-FFF2-40B4-BE49-F238E27FC236}">
                <a16:creationId xmlns:a16="http://schemas.microsoft.com/office/drawing/2014/main" id="{E6D308C1-1EA0-41BD-844C-A92063F55529}"/>
              </a:ext>
            </a:extLst>
          </p:cNvPr>
          <p:cNvPicPr>
            <a:picLocks noChangeAspect="1"/>
          </p:cNvPicPr>
          <p:nvPr/>
        </p:nvPicPr>
        <p:blipFill>
          <a:blip r:embed="rId2"/>
          <a:stretch>
            <a:fillRect/>
          </a:stretch>
        </p:blipFill>
        <p:spPr>
          <a:xfrm>
            <a:off x="603187" y="5122084"/>
            <a:ext cx="889652" cy="889652"/>
          </a:xfrm>
          <a:prstGeom prst="rect">
            <a:avLst/>
          </a:prstGeom>
        </p:spPr>
      </p:pic>
      <p:pic>
        <p:nvPicPr>
          <p:cNvPr id="6" name="Picture 5">
            <a:extLst>
              <a:ext uri="{FF2B5EF4-FFF2-40B4-BE49-F238E27FC236}">
                <a16:creationId xmlns:a16="http://schemas.microsoft.com/office/drawing/2014/main" id="{B92E4703-77D5-97CF-5716-9DF151D35A4F}"/>
              </a:ext>
            </a:extLst>
          </p:cNvPr>
          <p:cNvPicPr>
            <a:picLocks noChangeAspect="1"/>
          </p:cNvPicPr>
          <p:nvPr/>
        </p:nvPicPr>
        <p:blipFill>
          <a:blip r:embed="rId3"/>
          <a:stretch>
            <a:fillRect/>
          </a:stretch>
        </p:blipFill>
        <p:spPr>
          <a:xfrm>
            <a:off x="429939" y="3510385"/>
            <a:ext cx="975918" cy="975918"/>
          </a:xfrm>
          <a:prstGeom prst="rect">
            <a:avLst/>
          </a:prstGeom>
        </p:spPr>
      </p:pic>
      <p:pic>
        <p:nvPicPr>
          <p:cNvPr id="8" name="Picture 7">
            <a:extLst>
              <a:ext uri="{FF2B5EF4-FFF2-40B4-BE49-F238E27FC236}">
                <a16:creationId xmlns:a16="http://schemas.microsoft.com/office/drawing/2014/main" id="{FF09B875-09CA-4B71-81B1-32BEB060D861}"/>
              </a:ext>
            </a:extLst>
          </p:cNvPr>
          <p:cNvPicPr>
            <a:picLocks noChangeAspect="1"/>
          </p:cNvPicPr>
          <p:nvPr/>
        </p:nvPicPr>
        <p:blipFill>
          <a:blip r:embed="rId4"/>
          <a:stretch>
            <a:fillRect/>
          </a:stretch>
        </p:blipFill>
        <p:spPr>
          <a:xfrm>
            <a:off x="353021" y="1735916"/>
            <a:ext cx="1268496" cy="1268496"/>
          </a:xfrm>
          <a:prstGeom prst="rect">
            <a:avLst/>
          </a:prstGeom>
        </p:spPr>
      </p:pic>
    </p:spTree>
    <p:extLst>
      <p:ext uri="{BB962C8B-B14F-4D97-AF65-F5344CB8AC3E}">
        <p14:creationId xmlns:p14="http://schemas.microsoft.com/office/powerpoint/2010/main" val="189591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235-C0A5-A0B9-6685-FA63D9FFA31C}"/>
              </a:ext>
            </a:extLst>
          </p:cNvPr>
          <p:cNvSpPr>
            <a:spLocks noGrp="1"/>
          </p:cNvSpPr>
          <p:nvPr>
            <p:ph type="title"/>
          </p:nvPr>
        </p:nvSpPr>
        <p:spPr>
          <a:xfrm>
            <a:off x="1557228" y="640451"/>
            <a:ext cx="8596668" cy="821267"/>
          </a:xfrm>
        </p:spPr>
        <p:txBody>
          <a:bodyPr/>
          <a:lstStyle/>
          <a:p>
            <a:pPr marL="571500" indent="-571500">
              <a:buFont typeface="Wingdings" panose="05000000000000000000" pitchFamily="2" charset="2"/>
              <a:buChar char="q"/>
            </a:pPr>
            <a:r>
              <a:rPr lang="en-US" dirty="0"/>
              <a:t>Key Insights :</a:t>
            </a:r>
          </a:p>
        </p:txBody>
      </p:sp>
      <p:sp>
        <p:nvSpPr>
          <p:cNvPr id="4" name="Rectangle 1">
            <a:extLst>
              <a:ext uri="{FF2B5EF4-FFF2-40B4-BE49-F238E27FC236}">
                <a16:creationId xmlns:a16="http://schemas.microsoft.com/office/drawing/2014/main" id="{F4CB57BF-8AAA-84BB-F7A5-961BEA3FB7C0}"/>
              </a:ext>
            </a:extLst>
          </p:cNvPr>
          <p:cNvSpPr>
            <a:spLocks noGrp="1" noChangeArrowheads="1"/>
          </p:cNvSpPr>
          <p:nvPr>
            <p:ph idx="1"/>
          </p:nvPr>
        </p:nvSpPr>
        <p:spPr bwMode="auto">
          <a:xfrm>
            <a:off x="570461" y="1820374"/>
            <a:ext cx="10066867"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Geographical Sales: Maharashtra State and Bengaluru saw heightened sales, while Lucknow had comparatively lower performance.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Order Status Breakdown: Among 128,975 orders, 77,804 were shipped, and 28,769 successfully reached buyers.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Size &amp; Category Demand: Medium and Large sizes were sought after across various categories.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Top April Sales: April 2022 marked a peak, notably in the Set category, with Set, Kurta, and Western Dress leading.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Regional Variance: The dashboard highlighted sales disparities across different cities, indicating regional preferences.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 Total Business Metrics: $78.59M Revenue, 120K orders, selling 117K units in 9 categories. Amazon sales: $50.32M, Merchant sales: $24.27M, with 11 available sizes.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Söhne"/>
              </a:rPr>
            </a:br>
            <a:endParaRPr kumimoji="0" lang="en-US" altLang="en-US" sz="1800" b="0" i="0" u="none" strike="noStrike" cap="none" normalizeH="0" baseline="0" dirty="0">
              <a:ln>
                <a:noFill/>
              </a:ln>
              <a:effectLst/>
              <a:latin typeface="Arial" panose="020B0604020202020204" pitchFamily="34" charset="0"/>
            </a:endParaRPr>
          </a:p>
        </p:txBody>
      </p:sp>
      <p:pic>
        <p:nvPicPr>
          <p:cNvPr id="10" name="Picture 9">
            <a:extLst>
              <a:ext uri="{FF2B5EF4-FFF2-40B4-BE49-F238E27FC236}">
                <a16:creationId xmlns:a16="http://schemas.microsoft.com/office/drawing/2014/main" id="{9DE647B1-F9FE-36F9-40C6-AEAF4393BCE7}"/>
              </a:ext>
            </a:extLst>
          </p:cNvPr>
          <p:cNvPicPr>
            <a:picLocks noChangeAspect="1"/>
          </p:cNvPicPr>
          <p:nvPr/>
        </p:nvPicPr>
        <p:blipFill>
          <a:blip r:embed="rId2"/>
          <a:stretch>
            <a:fillRect/>
          </a:stretch>
        </p:blipFill>
        <p:spPr>
          <a:xfrm>
            <a:off x="464847" y="457200"/>
            <a:ext cx="1004518" cy="1004518"/>
          </a:xfrm>
          <a:prstGeom prst="rect">
            <a:avLst/>
          </a:prstGeom>
        </p:spPr>
      </p:pic>
    </p:spTree>
    <p:extLst>
      <p:ext uri="{BB962C8B-B14F-4D97-AF65-F5344CB8AC3E}">
        <p14:creationId xmlns:p14="http://schemas.microsoft.com/office/powerpoint/2010/main" val="97405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3AB5-AF83-68CB-285B-9EF693D54262}"/>
              </a:ext>
            </a:extLst>
          </p:cNvPr>
          <p:cNvSpPr>
            <a:spLocks noGrp="1"/>
          </p:cNvSpPr>
          <p:nvPr>
            <p:ph type="title"/>
          </p:nvPr>
        </p:nvSpPr>
        <p:spPr>
          <a:xfrm>
            <a:off x="838200" y="365125"/>
            <a:ext cx="10515600" cy="541111"/>
          </a:xfrm>
        </p:spPr>
        <p:txBody>
          <a:bodyPr>
            <a:normAutofit fontScale="90000"/>
          </a:bodyPr>
          <a:lstStyle/>
          <a:p>
            <a:pPr marL="571500" indent="-571500">
              <a:buFont typeface="Wingdings" panose="05000000000000000000" pitchFamily="2" charset="2"/>
              <a:buChar char="q"/>
            </a:pPr>
            <a:r>
              <a:rPr lang="en-US" dirty="0"/>
              <a:t>Recommendations:</a:t>
            </a:r>
          </a:p>
        </p:txBody>
      </p:sp>
      <p:sp>
        <p:nvSpPr>
          <p:cNvPr id="3" name="Content Placeholder 2">
            <a:extLst>
              <a:ext uri="{FF2B5EF4-FFF2-40B4-BE49-F238E27FC236}">
                <a16:creationId xmlns:a16="http://schemas.microsoft.com/office/drawing/2014/main" id="{764DBB77-DD39-17F0-4E74-1466DDF450A2}"/>
              </a:ext>
            </a:extLst>
          </p:cNvPr>
          <p:cNvSpPr>
            <a:spLocks noGrp="1"/>
          </p:cNvSpPr>
          <p:nvPr>
            <p:ph idx="1"/>
          </p:nvPr>
        </p:nvSpPr>
        <p:spPr>
          <a:xfrm>
            <a:off x="669169" y="2032906"/>
            <a:ext cx="10573052" cy="4408714"/>
          </a:xfrm>
        </p:spPr>
        <p:txBody>
          <a:bodyPr>
            <a:noAutofit/>
          </a:bodyPr>
          <a:lstStyle/>
          <a:p>
            <a:pPr>
              <a:lnSpc>
                <a:spcPct val="100000"/>
              </a:lnSpc>
            </a:pPr>
            <a:r>
              <a:rPr lang="en-US" sz="1800" b="0" i="0" dirty="0">
                <a:effectLst/>
                <a:latin typeface="Söhne"/>
              </a:rPr>
              <a:t>🌟 </a:t>
            </a:r>
            <a:r>
              <a:rPr lang="en-US" sz="1800" b="1" i="0" dirty="0">
                <a:effectLst/>
                <a:latin typeface="Söhne"/>
              </a:rPr>
              <a:t>Trendy Fashion Focus:</a:t>
            </a:r>
            <a:r>
              <a:rPr lang="en-US" sz="1800" b="0" i="0" dirty="0">
                <a:effectLst/>
                <a:latin typeface="Söhne"/>
              </a:rPr>
              <a:t> Elevate sales across all states and cities by aligning with current fashion trends and preferences.</a:t>
            </a:r>
          </a:p>
          <a:p>
            <a:pPr>
              <a:lnSpc>
                <a:spcPct val="100000"/>
              </a:lnSpc>
            </a:pPr>
            <a:r>
              <a:rPr lang="en-US" sz="1800" b="0" i="0" dirty="0">
                <a:effectLst/>
                <a:latin typeface="Söhne"/>
              </a:rPr>
              <a:t>👗 </a:t>
            </a:r>
            <a:r>
              <a:rPr lang="en-US" sz="1800" b="1" i="0" dirty="0">
                <a:effectLst/>
                <a:latin typeface="Söhne"/>
              </a:rPr>
              <a:t>Revamp Ethnic Styles:</a:t>
            </a:r>
            <a:r>
              <a:rPr lang="en-US" sz="1800" b="0" i="0" dirty="0">
                <a:effectLst/>
                <a:latin typeface="Söhne"/>
              </a:rPr>
              <a:t> Inject freshness into Ethnic and Traditional dresses to revitalize their sales performance.</a:t>
            </a:r>
            <a:endParaRPr lang="en-US" sz="1800" dirty="0">
              <a:latin typeface="Söhne"/>
            </a:endParaRPr>
          </a:p>
          <a:p>
            <a:pPr>
              <a:lnSpc>
                <a:spcPct val="100000"/>
              </a:lnSpc>
            </a:pPr>
            <a:r>
              <a:rPr lang="en-US" sz="1800" b="0" i="0" dirty="0">
                <a:effectLst/>
                <a:latin typeface="Söhne"/>
              </a:rPr>
              <a:t>🗺️ Market Expansion: Explore new markets or regions, utilizing insights into preferences to expand and diversify your customer base.</a:t>
            </a:r>
          </a:p>
          <a:p>
            <a:pPr>
              <a:lnSpc>
                <a:spcPct val="100000"/>
              </a:lnSpc>
            </a:pPr>
            <a:r>
              <a:rPr lang="en-US" sz="1800" b="0" i="0" dirty="0">
                <a:effectLst/>
                <a:latin typeface="Söhne"/>
              </a:rPr>
              <a:t>💡 Enhanced Customer Experience: Personalize pricing or offers based on size or color preferences revealed by the data to improve customer satisfaction.</a:t>
            </a:r>
            <a:endParaRPr lang="en-US" sz="1800" dirty="0">
              <a:latin typeface="Söhne"/>
            </a:endParaRPr>
          </a:p>
          <a:p>
            <a:pPr>
              <a:lnSpc>
                <a:spcPct val="100000"/>
              </a:lnSpc>
            </a:pPr>
            <a:r>
              <a:rPr lang="en-US" sz="1800" b="0" i="0" dirty="0">
                <a:effectLst/>
                <a:latin typeface="Söhne"/>
              </a:rPr>
              <a:t>🚀 Sales Focus: Amplify promotional efforts around top-performing categories like Set, Kurta, and Western Dress to drive increased sales.</a:t>
            </a:r>
          </a:p>
          <a:p>
            <a:pPr>
              <a:lnSpc>
                <a:spcPct val="100000"/>
              </a:lnSpc>
            </a:pPr>
            <a:r>
              <a:rPr lang="en-US" sz="1800" b="0" i="0" dirty="0">
                <a:effectLst/>
                <a:latin typeface="Söhne"/>
              </a:rPr>
              <a:t>🎯 </a:t>
            </a:r>
            <a:r>
              <a:rPr lang="en-US" sz="1800" b="1" i="0" dirty="0">
                <a:effectLst/>
                <a:latin typeface="Söhne"/>
              </a:rPr>
              <a:t>Monitor Lucknow Sales:</a:t>
            </a:r>
            <a:r>
              <a:rPr lang="en-US" sz="1800" b="0" i="0" dirty="0">
                <a:effectLst/>
                <a:latin typeface="Söhne"/>
              </a:rPr>
              <a:t> Keep a close eye on Lucknow's sales performance, strategizing to boost its market presence.</a:t>
            </a:r>
            <a:endParaRPr lang="en-US" sz="1800" dirty="0"/>
          </a:p>
        </p:txBody>
      </p:sp>
    </p:spTree>
    <p:extLst>
      <p:ext uri="{BB962C8B-B14F-4D97-AF65-F5344CB8AC3E}">
        <p14:creationId xmlns:p14="http://schemas.microsoft.com/office/powerpoint/2010/main" val="119130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C89E-13A1-CB07-2AE4-89A6F161A8F1}"/>
              </a:ext>
            </a:extLst>
          </p:cNvPr>
          <p:cNvSpPr>
            <a:spLocks noGrp="1"/>
          </p:cNvSpPr>
          <p:nvPr>
            <p:ph type="title"/>
          </p:nvPr>
        </p:nvSpPr>
        <p:spPr/>
        <p:txBody>
          <a:bodyPr/>
          <a:lstStyle/>
          <a:p>
            <a:pPr marL="571500" indent="-571500">
              <a:buFont typeface="Wingdings" panose="05000000000000000000" pitchFamily="2" charset="2"/>
              <a:buChar char="q"/>
            </a:pPr>
            <a:r>
              <a:rPr lang="en-US" dirty="0">
                <a:latin typeface="Arial Rounded MT Bold" panose="020F0704030504030204" pitchFamily="34" charset="0"/>
              </a:rPr>
              <a:t>Introduction :</a:t>
            </a:r>
          </a:p>
        </p:txBody>
      </p:sp>
      <p:sp>
        <p:nvSpPr>
          <p:cNvPr id="3" name="Content Placeholder 2">
            <a:extLst>
              <a:ext uri="{FF2B5EF4-FFF2-40B4-BE49-F238E27FC236}">
                <a16:creationId xmlns:a16="http://schemas.microsoft.com/office/drawing/2014/main" id="{7D84CA3D-2FA4-1A5C-708B-A7655A06A29E}"/>
              </a:ext>
            </a:extLst>
          </p:cNvPr>
          <p:cNvSpPr>
            <a:spLocks noGrp="1"/>
          </p:cNvSpPr>
          <p:nvPr>
            <p:ph idx="1"/>
          </p:nvPr>
        </p:nvSpPr>
        <p:spPr>
          <a:xfrm>
            <a:off x="677334" y="2049236"/>
            <a:ext cx="8596668" cy="4356045"/>
          </a:xfrm>
        </p:spPr>
        <p:txBody>
          <a:bodyPr>
            <a:normAutofit lnSpcReduction="10000"/>
          </a:bodyPr>
          <a:lstStyle/>
          <a:p>
            <a:pPr>
              <a:buFont typeface="Arial" panose="020B0604020202020204" pitchFamily="34" charset="0"/>
              <a:buChar char="•"/>
            </a:pPr>
            <a:r>
              <a:rPr lang="en-US" dirty="0">
                <a:latin typeface="Calibri" panose="020F0502020204030204" pitchFamily="34" charset="0"/>
              </a:rPr>
              <a:t>Welcome to the Clothing Sales Data Analysis spanning from March 2022 to June 2022.</a:t>
            </a:r>
          </a:p>
          <a:p>
            <a:pPr>
              <a:buFont typeface="Arial" panose="020B0604020202020204" pitchFamily="34" charset="0"/>
              <a:buChar char="•"/>
            </a:pPr>
            <a:r>
              <a:rPr lang="en-US" dirty="0">
                <a:latin typeface="Calibri" panose="020F0502020204030204" pitchFamily="34" charset="0"/>
              </a:rPr>
              <a:t> This analysis endeavors to explore sales data from multiple clothing retailers, excluding Amazon, focusing on categories, currencies, and customer insights. It aims to evaluate stock movements, profitability comparison between different platforms (like Shiprocket and INCREF), and pricing comparisons across channels such as Myntra and Ajio.</a:t>
            </a:r>
          </a:p>
          <a:p>
            <a:pPr>
              <a:buFont typeface="Arial" panose="020B0604020202020204" pitchFamily="34" charset="0"/>
              <a:buChar char="•"/>
            </a:pPr>
            <a:r>
              <a:rPr lang="en-US" dirty="0">
                <a:latin typeface="Calibri" panose="020F0502020204030204" pitchFamily="34" charset="0"/>
              </a:rPr>
              <a:t> Additionally, the analysis will propose cost-cutting measures, particularly in optimizing delivery options, and seek to derive predictive models for future sales and profitability.</a:t>
            </a:r>
          </a:p>
          <a:p>
            <a:pPr>
              <a:buFont typeface="Arial" panose="020B0604020202020204" pitchFamily="34" charset="0"/>
              <a:buChar char="•"/>
            </a:pPr>
            <a:r>
              <a:rPr lang="en-US" dirty="0">
                <a:latin typeface="Calibri" panose="020F0502020204030204" pitchFamily="34" charset="0"/>
              </a:rPr>
              <a:t> By delving into customer preferences over time, including factors like size, color, and platform-specific pricing, we aim to uncover actionable insights that can shape strategic decisions and elevate sales strategies for improved performance.</a:t>
            </a:r>
          </a:p>
        </p:txBody>
      </p:sp>
    </p:spTree>
    <p:extLst>
      <p:ext uri="{BB962C8B-B14F-4D97-AF65-F5344CB8AC3E}">
        <p14:creationId xmlns:p14="http://schemas.microsoft.com/office/powerpoint/2010/main" val="7058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9364-CE6C-8292-1B30-EEE01A94CAD0}"/>
              </a:ext>
            </a:extLst>
          </p:cNvPr>
          <p:cNvSpPr>
            <a:spLocks noGrp="1"/>
          </p:cNvSpPr>
          <p:nvPr>
            <p:ph type="title"/>
          </p:nvPr>
        </p:nvSpPr>
        <p:spPr/>
        <p:txBody>
          <a:bodyPr/>
          <a:lstStyle/>
          <a:p>
            <a:pPr marL="571500" indent="-571500">
              <a:buFont typeface="Wingdings" panose="05000000000000000000" pitchFamily="2" charset="2"/>
              <a:buChar char="q"/>
            </a:pPr>
            <a:r>
              <a:rPr lang="en-US" dirty="0"/>
              <a:t>Problem Statements:</a:t>
            </a:r>
          </a:p>
        </p:txBody>
      </p:sp>
      <p:sp>
        <p:nvSpPr>
          <p:cNvPr id="3" name="Content Placeholder 2">
            <a:extLst>
              <a:ext uri="{FF2B5EF4-FFF2-40B4-BE49-F238E27FC236}">
                <a16:creationId xmlns:a16="http://schemas.microsoft.com/office/drawing/2014/main" id="{ABB51FEB-F004-1E36-B880-038445792C2E}"/>
              </a:ext>
            </a:extLst>
          </p:cNvPr>
          <p:cNvSpPr>
            <a:spLocks noGrp="1"/>
          </p:cNvSpPr>
          <p:nvPr>
            <p:ph idx="1"/>
          </p:nvPr>
        </p:nvSpPr>
        <p:spPr>
          <a:xfrm>
            <a:off x="677334" y="1930401"/>
            <a:ext cx="8596668" cy="4110962"/>
          </a:xfrm>
        </p:spPr>
        <p:txBody>
          <a:bodyPr>
            <a:normAutofit/>
          </a:bodyPr>
          <a:lstStyle/>
          <a:p>
            <a:pPr algn="l">
              <a:buFont typeface="Arial" panose="020B0604020202020204" pitchFamily="34" charset="0"/>
              <a:buChar char="•"/>
            </a:pPr>
            <a:endParaRPr lang="en-US" sz="1800" b="0" i="0" dirty="0">
              <a:solidFill>
                <a:srgbClr val="000000"/>
              </a:solidFill>
              <a:effectLst/>
              <a:latin typeface="Calibri" panose="020F0502020204030204" pitchFamily="34" charset="0"/>
            </a:endParaRPr>
          </a:p>
          <a:p>
            <a:pPr algn="l">
              <a:buFont typeface="Arial" panose="020B0604020202020204" pitchFamily="34" charset="0"/>
              <a:buChar char="•"/>
            </a:pPr>
            <a:r>
              <a:rPr lang="en-US" sz="1800" b="0" i="0" dirty="0">
                <a:effectLst/>
                <a:latin typeface="Calibri" panose="020F0502020204030204" pitchFamily="34" charset="0"/>
              </a:rPr>
              <a:t>Analyze monthly sales by category, currency, and customer.</a:t>
            </a:r>
          </a:p>
          <a:p>
            <a:pPr algn="l">
              <a:buFont typeface="Arial" panose="020B0604020202020204" pitchFamily="34" charset="0"/>
              <a:buChar char="•"/>
            </a:pPr>
            <a:r>
              <a:rPr lang="en-US" sz="1800" b="0" i="0" dirty="0">
                <a:effectLst/>
                <a:latin typeface="Calibri" panose="020F0502020204030204" pitchFamily="34" charset="0"/>
              </a:rPr>
              <a:t>Assess stock levels to understand product movement.</a:t>
            </a:r>
          </a:p>
          <a:p>
            <a:pPr algn="l">
              <a:buFont typeface="Arial" panose="020B0604020202020204" pitchFamily="34" charset="0"/>
              <a:buChar char="•"/>
            </a:pPr>
            <a:r>
              <a:rPr lang="en-US" sz="1800" b="0" i="0" dirty="0">
                <a:effectLst/>
                <a:latin typeface="Calibri" panose="020F0502020204030204" pitchFamily="34" charset="0"/>
              </a:rPr>
              <a:t>Compare profitability using Shiprocket and INCREF data.</a:t>
            </a:r>
          </a:p>
          <a:p>
            <a:pPr algn="l">
              <a:buFont typeface="Arial" panose="020B0604020202020204" pitchFamily="34" charset="0"/>
              <a:buChar char="•"/>
            </a:pPr>
            <a:r>
              <a:rPr lang="en-US" sz="1800" b="0" i="0" dirty="0">
                <a:effectLst/>
                <a:latin typeface="Calibri" panose="020F0502020204030204" pitchFamily="34" charset="0"/>
              </a:rPr>
              <a:t>Evaluate referral fees and fulfillment rates.</a:t>
            </a:r>
          </a:p>
          <a:p>
            <a:pPr algn="l">
              <a:buFont typeface="Arial" panose="020B0604020202020204" pitchFamily="34" charset="0"/>
              <a:buChar char="•"/>
            </a:pPr>
            <a:r>
              <a:rPr lang="en-US" sz="1800" b="0" i="0" dirty="0">
                <a:effectLst/>
                <a:latin typeface="Calibri" panose="020F0502020204030204" pitchFamily="34" charset="0"/>
              </a:rPr>
              <a:t>Compare prices across channels like Amazon, Myntra, Ajio.</a:t>
            </a:r>
          </a:p>
          <a:p>
            <a:pPr algn="l">
              <a:buFont typeface="Arial" panose="020B0604020202020204" pitchFamily="34" charset="0"/>
              <a:buChar char="•"/>
            </a:pPr>
            <a:r>
              <a:rPr lang="en-US" sz="1800" b="0" i="0" dirty="0">
                <a:effectLst/>
                <a:latin typeface="Calibri" panose="020F0502020204030204" pitchFamily="34" charset="0"/>
              </a:rPr>
              <a:t>Propose cost-cutting measures, especially in delivery options.</a:t>
            </a:r>
          </a:p>
          <a:p>
            <a:pPr algn="l">
              <a:buFont typeface="Arial" panose="020B0604020202020204" pitchFamily="34" charset="0"/>
              <a:buChar char="•"/>
            </a:pPr>
            <a:r>
              <a:rPr lang="en-US" sz="1800" b="0" i="0" dirty="0">
                <a:effectLst/>
                <a:latin typeface="Calibri" panose="020F0502020204030204" pitchFamily="34" charset="0"/>
              </a:rPr>
              <a:t>Leverage data to build a predictive model for future sales volume and profits.</a:t>
            </a:r>
          </a:p>
          <a:p>
            <a:pPr algn="l">
              <a:buFont typeface="Arial" panose="020B0604020202020204" pitchFamily="34" charset="0"/>
              <a:buChar char="•"/>
            </a:pPr>
            <a:r>
              <a:rPr lang="en-US" sz="1800" b="0" i="0" dirty="0">
                <a:effectLst/>
                <a:latin typeface="Calibri" panose="020F0502020204030204" pitchFamily="34" charset="0"/>
              </a:rPr>
              <a:t>Provide insights into customer preferences over time, considering factors like Size, Color, and Platform-specific pricing.</a:t>
            </a:r>
          </a:p>
          <a:p>
            <a:endParaRPr lang="en-US" dirty="0"/>
          </a:p>
        </p:txBody>
      </p:sp>
      <p:pic>
        <p:nvPicPr>
          <p:cNvPr id="5" name="Picture 4">
            <a:extLst>
              <a:ext uri="{FF2B5EF4-FFF2-40B4-BE49-F238E27FC236}">
                <a16:creationId xmlns:a16="http://schemas.microsoft.com/office/drawing/2014/main" id="{6832A5CF-110B-AFA9-F094-4E962170188C}"/>
              </a:ext>
            </a:extLst>
          </p:cNvPr>
          <p:cNvPicPr>
            <a:picLocks noChangeAspect="1"/>
          </p:cNvPicPr>
          <p:nvPr/>
        </p:nvPicPr>
        <p:blipFill>
          <a:blip r:embed="rId2"/>
          <a:stretch>
            <a:fillRect/>
          </a:stretch>
        </p:blipFill>
        <p:spPr>
          <a:xfrm>
            <a:off x="8612166" y="452718"/>
            <a:ext cx="1323671" cy="1323671"/>
          </a:xfrm>
          <a:prstGeom prst="rect">
            <a:avLst/>
          </a:prstGeom>
        </p:spPr>
      </p:pic>
    </p:spTree>
    <p:extLst>
      <p:ext uri="{BB962C8B-B14F-4D97-AF65-F5344CB8AC3E}">
        <p14:creationId xmlns:p14="http://schemas.microsoft.com/office/powerpoint/2010/main" val="37636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E552-7103-BD93-DC98-9B327257DAD4}"/>
              </a:ext>
            </a:extLst>
          </p:cNvPr>
          <p:cNvSpPr>
            <a:spLocks noGrp="1"/>
          </p:cNvSpPr>
          <p:nvPr>
            <p:ph type="title"/>
          </p:nvPr>
        </p:nvSpPr>
        <p:spPr>
          <a:xfrm>
            <a:off x="646111" y="1208314"/>
            <a:ext cx="10685918" cy="644934"/>
          </a:xfrm>
        </p:spPr>
        <p:txBody>
          <a:bodyPr/>
          <a:lstStyle/>
          <a:p>
            <a:r>
              <a:rPr lang="en-US" sz="2800" dirty="0"/>
              <a:t>Below Mentioned Points Covered During Assignment</a:t>
            </a:r>
          </a:p>
        </p:txBody>
      </p:sp>
      <p:sp>
        <p:nvSpPr>
          <p:cNvPr id="3" name="Content Placeholder 2">
            <a:extLst>
              <a:ext uri="{FF2B5EF4-FFF2-40B4-BE49-F238E27FC236}">
                <a16:creationId xmlns:a16="http://schemas.microsoft.com/office/drawing/2014/main" id="{2E693A2E-D4F9-D4D0-13BF-75F09D921EF6}"/>
              </a:ext>
            </a:extLst>
          </p:cNvPr>
          <p:cNvSpPr>
            <a:spLocks noGrp="1"/>
          </p:cNvSpPr>
          <p:nvPr>
            <p:ph sz="half" idx="1"/>
          </p:nvPr>
        </p:nvSpPr>
        <p:spPr>
          <a:xfrm>
            <a:off x="1103312" y="2604407"/>
            <a:ext cx="4396339" cy="3651931"/>
          </a:xfrm>
        </p:spPr>
        <p:txBody>
          <a:bodyPr/>
          <a:lstStyle/>
          <a:p>
            <a:r>
              <a:rPr lang="en-US" dirty="0"/>
              <a:t>Category Wise Sales by State</a:t>
            </a:r>
          </a:p>
          <a:p>
            <a:r>
              <a:rPr lang="en-US" dirty="0"/>
              <a:t>Sales by Month and Category</a:t>
            </a:r>
          </a:p>
          <a:p>
            <a:r>
              <a:rPr lang="en-US" dirty="0"/>
              <a:t>Relationship between Sales ,Qty and SKU</a:t>
            </a:r>
          </a:p>
          <a:p>
            <a:r>
              <a:rPr lang="en-US" dirty="0"/>
              <a:t>Sales by fulfillment</a:t>
            </a:r>
          </a:p>
          <a:p>
            <a:r>
              <a:rPr lang="en-US" dirty="0"/>
              <a:t>Qty by size and category</a:t>
            </a:r>
          </a:p>
          <a:p>
            <a:r>
              <a:rPr lang="en-US" dirty="0"/>
              <a:t>Shipment status breakdown by service level</a:t>
            </a:r>
          </a:p>
          <a:p>
            <a:r>
              <a:rPr lang="en-US" dirty="0"/>
              <a:t>Sales by size</a:t>
            </a:r>
          </a:p>
          <a:p>
            <a:pPr marL="0" indent="0">
              <a:buNone/>
            </a:pPr>
            <a:endParaRPr lang="en-US" dirty="0"/>
          </a:p>
        </p:txBody>
      </p:sp>
      <p:sp>
        <p:nvSpPr>
          <p:cNvPr id="4" name="Content Placeholder 3">
            <a:extLst>
              <a:ext uri="{FF2B5EF4-FFF2-40B4-BE49-F238E27FC236}">
                <a16:creationId xmlns:a16="http://schemas.microsoft.com/office/drawing/2014/main" id="{303FB97F-A8ED-5BBC-09AD-88A167F01FEB}"/>
              </a:ext>
            </a:extLst>
          </p:cNvPr>
          <p:cNvSpPr>
            <a:spLocks noGrp="1"/>
          </p:cNvSpPr>
          <p:nvPr>
            <p:ph sz="half" idx="2"/>
          </p:nvPr>
        </p:nvSpPr>
        <p:spPr>
          <a:xfrm>
            <a:off x="5861957" y="2604406"/>
            <a:ext cx="4188877" cy="3651931"/>
          </a:xfrm>
        </p:spPr>
        <p:txBody>
          <a:bodyPr/>
          <a:lstStyle/>
          <a:p>
            <a:r>
              <a:rPr lang="en-US" dirty="0"/>
              <a:t>Stock by category</a:t>
            </a:r>
          </a:p>
          <a:p>
            <a:r>
              <a:rPr lang="en-US" dirty="0"/>
              <a:t>Sales by city</a:t>
            </a:r>
          </a:p>
          <a:p>
            <a:r>
              <a:rPr lang="en-US" dirty="0"/>
              <a:t>Key influencers of sales eg., category</a:t>
            </a:r>
          </a:p>
          <a:p>
            <a:r>
              <a:rPr lang="en-US" dirty="0"/>
              <a:t>Price Comparison within different channels.</a:t>
            </a:r>
          </a:p>
          <a:p>
            <a:r>
              <a:rPr lang="en-US" dirty="0"/>
              <a:t>State wise total sales , Gross Sales and qty</a:t>
            </a:r>
          </a:p>
          <a:p>
            <a:pPr marL="0" indent="0">
              <a:buNone/>
            </a:pPr>
            <a:endParaRPr lang="en-US" dirty="0"/>
          </a:p>
        </p:txBody>
      </p:sp>
    </p:spTree>
    <p:extLst>
      <p:ext uri="{BB962C8B-B14F-4D97-AF65-F5344CB8AC3E}">
        <p14:creationId xmlns:p14="http://schemas.microsoft.com/office/powerpoint/2010/main" val="220691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8A1-F78C-AD3A-95BD-38DCD707D86E}"/>
              </a:ext>
            </a:extLst>
          </p:cNvPr>
          <p:cNvSpPr>
            <a:spLocks noGrp="1"/>
          </p:cNvSpPr>
          <p:nvPr>
            <p:ph type="title"/>
          </p:nvPr>
        </p:nvSpPr>
        <p:spPr>
          <a:xfrm>
            <a:off x="610644" y="2695186"/>
            <a:ext cx="8816159" cy="1188658"/>
          </a:xfrm>
        </p:spPr>
        <p:txBody>
          <a:bodyPr>
            <a:normAutofit/>
          </a:bodyPr>
          <a:lstStyle/>
          <a:p>
            <a:r>
              <a:rPr lang="en-US" dirty="0">
                <a:solidFill>
                  <a:schemeClr val="tx1"/>
                </a:solidFill>
                <a:latin typeface="Algerian" panose="04020705040A02060702" pitchFamily="82" charset="0"/>
              </a:rPr>
              <a:t>Power BI </a:t>
            </a:r>
            <a:r>
              <a:rPr lang="en-US" dirty="0">
                <a:solidFill>
                  <a:srgbClr val="FFFF00"/>
                </a:solidFill>
                <a:latin typeface="Algerian" panose="04020705040A02060702" pitchFamily="82" charset="0"/>
                <a:hlinkClick r:id="rId3">
                  <a:extLst>
                    <a:ext uri="{A12FA001-AC4F-418D-AE19-62706E023703}">
                      <ahyp:hlinkClr xmlns:ahyp="http://schemas.microsoft.com/office/drawing/2018/hyperlinkcolor" val="tx"/>
                    </a:ext>
                  </a:extLst>
                </a:hlinkClick>
              </a:rPr>
              <a:t>Live</a:t>
            </a:r>
            <a:r>
              <a:rPr lang="en-US" dirty="0">
                <a:solidFill>
                  <a:srgbClr val="58C1BA"/>
                </a:solidFill>
                <a:latin typeface="Algerian" panose="04020705040A02060702" pitchFamily="82" charset="0"/>
              </a:rPr>
              <a:t> </a:t>
            </a:r>
            <a:r>
              <a:rPr lang="en-US" dirty="0">
                <a:solidFill>
                  <a:schemeClr val="tx1"/>
                </a:solidFill>
                <a:latin typeface="Algerian" panose="04020705040A02060702" pitchFamily="82" charset="0"/>
              </a:rPr>
              <a:t>Report</a:t>
            </a:r>
            <a:endParaRPr lang="en-US" dirty="0">
              <a:solidFill>
                <a:schemeClr val="tx1"/>
              </a:solidFill>
              <a:latin typeface="Algerian" panose="04020705040A02060702" pitchFamily="82" charset="0"/>
              <a:hlinkClick r:id="rId4">
                <a:extLst>
                  <a:ext uri="{A12FA001-AC4F-418D-AE19-62706E023703}">
                    <ahyp:hlinkClr xmlns:ahyp="http://schemas.microsoft.com/office/drawing/2018/hyperlinkcolor" val="tx"/>
                  </a:ext>
                </a:extLst>
              </a:hlinkClick>
            </a:endParaRPr>
          </a:p>
        </p:txBody>
      </p:sp>
      <p:sp>
        <p:nvSpPr>
          <p:cNvPr id="3" name="TextBox 2">
            <a:extLst>
              <a:ext uri="{FF2B5EF4-FFF2-40B4-BE49-F238E27FC236}">
                <a16:creationId xmlns:a16="http://schemas.microsoft.com/office/drawing/2014/main" id="{A420C8B3-DDAF-09DB-E4E0-EFA866F28036}"/>
              </a:ext>
            </a:extLst>
          </p:cNvPr>
          <p:cNvSpPr txBox="1"/>
          <p:nvPr/>
        </p:nvSpPr>
        <p:spPr>
          <a:xfrm>
            <a:off x="3086229" y="3803417"/>
            <a:ext cx="1932494" cy="646331"/>
          </a:xfrm>
          <a:prstGeom prst="rect">
            <a:avLst/>
          </a:prstGeom>
          <a:noFill/>
        </p:spPr>
        <p:txBody>
          <a:bodyPr wrap="square" rtlCol="0">
            <a:spAutoFit/>
          </a:bodyPr>
          <a:lstStyle/>
          <a:p>
            <a:r>
              <a:rPr lang="en-US" dirty="0"/>
              <a:t>Click here to follow link</a:t>
            </a:r>
          </a:p>
        </p:txBody>
      </p:sp>
      <p:pic>
        <p:nvPicPr>
          <p:cNvPr id="5" name="Picture 4">
            <a:extLst>
              <a:ext uri="{FF2B5EF4-FFF2-40B4-BE49-F238E27FC236}">
                <a16:creationId xmlns:a16="http://schemas.microsoft.com/office/drawing/2014/main" id="{87D9AC2C-70E7-ED26-FDCB-237119E4EBBE}"/>
              </a:ext>
            </a:extLst>
          </p:cNvPr>
          <p:cNvPicPr>
            <a:picLocks noChangeAspect="1"/>
          </p:cNvPicPr>
          <p:nvPr/>
        </p:nvPicPr>
        <p:blipFill>
          <a:blip r:embed="rId5"/>
          <a:stretch>
            <a:fillRect/>
          </a:stretch>
        </p:blipFill>
        <p:spPr>
          <a:xfrm>
            <a:off x="7578804" y="2695186"/>
            <a:ext cx="811052" cy="646331"/>
          </a:xfrm>
          <a:prstGeom prst="rect">
            <a:avLst/>
          </a:prstGeom>
        </p:spPr>
      </p:pic>
    </p:spTree>
    <p:extLst>
      <p:ext uri="{BB962C8B-B14F-4D97-AF65-F5344CB8AC3E}">
        <p14:creationId xmlns:p14="http://schemas.microsoft.com/office/powerpoint/2010/main" val="182859978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a:extLst>
                  <a:ext uri="{FF2B5EF4-FFF2-40B4-BE49-F238E27FC236}">
                    <a16:creationId xmlns:a16="http://schemas.microsoft.com/office/drawing/2014/main" id="{8F9809E3-98FF-3D0B-DA87-45AFF411D963}"/>
                  </a:ext>
                </a:extLst>
              </p:cNvPr>
              <p:cNvGraphicFramePr>
                <a:graphicFrameLocks noGrp="1"/>
              </p:cNvGraphicFramePr>
              <p:nvPr>
                <p:ph idx="1"/>
                <p:extLst>
                  <p:ext uri="{D42A27DB-BD31-4B8C-83A1-F6EECF244321}">
                    <p14:modId xmlns:p14="http://schemas.microsoft.com/office/powerpoint/2010/main" val="3212890398"/>
                  </p:ext>
                </p:extLst>
              </p:nvPr>
            </p:nvGraphicFramePr>
            <p:xfrm>
              <a:off x="-86264" y="0"/>
              <a:ext cx="12278264"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8F9809E3-98FF-3D0B-DA87-45AFF411D963}"/>
                  </a:ext>
                </a:extLst>
              </p:cNvPr>
              <p:cNvPicPr>
                <a:picLocks noGrp="1" noRot="1" noChangeAspect="1" noMove="1" noResize="1" noEditPoints="1" noAdjustHandles="1" noChangeArrowheads="1" noChangeShapeType="1"/>
              </p:cNvPicPr>
              <p:nvPr/>
            </p:nvPicPr>
            <p:blipFill>
              <a:blip r:embed="rId3"/>
              <a:stretch>
                <a:fillRect/>
              </a:stretch>
            </p:blipFill>
            <p:spPr>
              <a:xfrm>
                <a:off x="-86264" y="0"/>
                <a:ext cx="12278264" cy="6858000"/>
              </a:xfrm>
              <a:prstGeom prst="rect">
                <a:avLst/>
              </a:prstGeom>
            </p:spPr>
          </p:pic>
        </mc:Fallback>
      </mc:AlternateContent>
    </p:spTree>
    <p:extLst>
      <p:ext uri="{BB962C8B-B14F-4D97-AF65-F5344CB8AC3E}">
        <p14:creationId xmlns:p14="http://schemas.microsoft.com/office/powerpoint/2010/main" val="168014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EE3D-4395-FD9C-54EB-45EC298E432D}"/>
              </a:ext>
            </a:extLst>
          </p:cNvPr>
          <p:cNvSpPr>
            <a:spLocks noGrp="1"/>
          </p:cNvSpPr>
          <p:nvPr>
            <p:ph type="title"/>
          </p:nvPr>
        </p:nvSpPr>
        <p:spPr>
          <a:xfrm>
            <a:off x="677334" y="609600"/>
            <a:ext cx="4207933" cy="677333"/>
          </a:xfrm>
        </p:spPr>
        <p:txBody>
          <a:bodyPr>
            <a:normAutofit fontScale="90000"/>
          </a:bodyPr>
          <a:lstStyle/>
          <a:p>
            <a:r>
              <a:rPr lang="en-US" b="1" i="0" dirty="0">
                <a:solidFill>
                  <a:schemeClr val="tx1"/>
                </a:solidFill>
                <a:effectLst/>
                <a:latin typeface="Söhne"/>
              </a:rPr>
              <a:t>Monthly Variation:</a:t>
            </a:r>
            <a:br>
              <a:rPr lang="en-US" b="0" i="0" dirty="0">
                <a:solidFill>
                  <a:schemeClr val="tx1"/>
                </a:solidFill>
                <a:effectLst/>
                <a:latin typeface="Söhne"/>
              </a:rPr>
            </a:br>
            <a:endParaRPr lang="en-US" dirty="0">
              <a:solidFill>
                <a:schemeClr val="tx1"/>
              </a:solidFill>
            </a:endParaRPr>
          </a:p>
        </p:txBody>
      </p:sp>
      <p:sp>
        <p:nvSpPr>
          <p:cNvPr id="3" name="Content Placeholder 2">
            <a:extLst>
              <a:ext uri="{FF2B5EF4-FFF2-40B4-BE49-F238E27FC236}">
                <a16:creationId xmlns:a16="http://schemas.microsoft.com/office/drawing/2014/main" id="{7ACC045D-1452-7527-9188-62D7F5F01F55}"/>
              </a:ext>
            </a:extLst>
          </p:cNvPr>
          <p:cNvSpPr>
            <a:spLocks noGrp="1"/>
          </p:cNvSpPr>
          <p:nvPr>
            <p:ph idx="1"/>
          </p:nvPr>
        </p:nvSpPr>
        <p:spPr>
          <a:xfrm>
            <a:off x="414868" y="1627190"/>
            <a:ext cx="9893698" cy="1801810"/>
          </a:xfrm>
        </p:spPr>
        <p:txBody>
          <a:bodyPr>
            <a:normAutofit fontScale="92500" lnSpcReduction="10000"/>
          </a:bodyPr>
          <a:lstStyle/>
          <a:p>
            <a:pPr algn="l">
              <a:buFont typeface="Arial" panose="020B0604020202020204" pitchFamily="34" charset="0"/>
              <a:buChar char="•"/>
            </a:pPr>
            <a:r>
              <a:rPr lang="en-US" b="1" i="0" dirty="0">
                <a:effectLst/>
                <a:latin typeface="Söhne"/>
              </a:rPr>
              <a:t>March:</a:t>
            </a:r>
            <a:r>
              <a:rPr lang="en-US" b="0" i="0" dirty="0">
                <a:effectLst/>
                <a:latin typeface="Söhne"/>
              </a:rPr>
              <a:t> Kurta sales dominated, followed by Western Dress and Set categories.</a:t>
            </a:r>
          </a:p>
          <a:p>
            <a:pPr algn="l">
              <a:buFont typeface="Arial" panose="020B0604020202020204" pitchFamily="34" charset="0"/>
              <a:buChar char="•"/>
            </a:pPr>
            <a:r>
              <a:rPr lang="en-US" b="1" i="0" dirty="0">
                <a:effectLst/>
                <a:latin typeface="Söhne"/>
              </a:rPr>
              <a:t>April:</a:t>
            </a:r>
            <a:r>
              <a:rPr lang="en-US" b="0" i="0" dirty="0">
                <a:effectLst/>
                <a:latin typeface="Söhne"/>
              </a:rPr>
              <a:t> Set category had the highest sales, followed by Kurta and Western Dress.</a:t>
            </a:r>
          </a:p>
          <a:p>
            <a:pPr algn="l">
              <a:buFont typeface="Arial" panose="020B0604020202020204" pitchFamily="34" charset="0"/>
              <a:buChar char="•"/>
            </a:pPr>
            <a:r>
              <a:rPr lang="en-US" b="1" i="0" dirty="0">
                <a:effectLst/>
                <a:latin typeface="Söhne"/>
              </a:rPr>
              <a:t>May:</a:t>
            </a:r>
            <a:r>
              <a:rPr lang="en-US" b="0" i="0" dirty="0">
                <a:effectLst/>
                <a:latin typeface="Söhne"/>
              </a:rPr>
              <a:t> Kurta sales were notable, along with Top and Western Dress categories.</a:t>
            </a:r>
          </a:p>
          <a:p>
            <a:pPr algn="l">
              <a:buFont typeface="Arial" panose="020B0604020202020204" pitchFamily="34" charset="0"/>
              <a:buChar char="•"/>
            </a:pPr>
            <a:r>
              <a:rPr lang="en-US" b="1" i="0" dirty="0">
                <a:effectLst/>
                <a:latin typeface="Söhne"/>
              </a:rPr>
              <a:t>June:</a:t>
            </a:r>
            <a:r>
              <a:rPr lang="en-US" b="0" i="0" dirty="0">
                <a:effectLst/>
                <a:latin typeface="Söhne"/>
              </a:rPr>
              <a:t> The Set category experienced a significant surge in sales, overshadowing other categories.</a:t>
            </a:r>
          </a:p>
          <a:p>
            <a:endParaRPr lang="en-US" dirty="0"/>
          </a:p>
        </p:txBody>
      </p:sp>
      <p:sp>
        <p:nvSpPr>
          <p:cNvPr id="4" name="TextBox 3">
            <a:extLst>
              <a:ext uri="{FF2B5EF4-FFF2-40B4-BE49-F238E27FC236}">
                <a16:creationId xmlns:a16="http://schemas.microsoft.com/office/drawing/2014/main" id="{DB4DBA7A-6447-8065-BB34-1290B3B9A6AB}"/>
              </a:ext>
            </a:extLst>
          </p:cNvPr>
          <p:cNvSpPr txBox="1"/>
          <p:nvPr/>
        </p:nvSpPr>
        <p:spPr>
          <a:xfrm>
            <a:off x="765326" y="3726767"/>
            <a:ext cx="6062134" cy="861774"/>
          </a:xfrm>
          <a:prstGeom prst="rect">
            <a:avLst/>
          </a:prstGeom>
          <a:noFill/>
        </p:spPr>
        <p:txBody>
          <a:bodyPr wrap="square" rtlCol="0">
            <a:spAutoFit/>
          </a:bodyPr>
          <a:lstStyle/>
          <a:p>
            <a:pPr algn="l"/>
            <a:r>
              <a:rPr lang="en-US" sz="3200" b="1" dirty="0">
                <a:latin typeface="Söhne"/>
                <a:ea typeface="+mj-ea"/>
                <a:cs typeface="+mj-cs"/>
              </a:rPr>
              <a:t>Category</a:t>
            </a:r>
            <a:r>
              <a:rPr lang="en-US" b="1" i="0" dirty="0">
                <a:effectLst/>
                <a:latin typeface="Söhne"/>
              </a:rPr>
              <a:t> </a:t>
            </a:r>
            <a:r>
              <a:rPr lang="en-US" sz="3200" b="1" dirty="0">
                <a:latin typeface="Söhne"/>
                <a:ea typeface="+mj-ea"/>
                <a:cs typeface="+mj-cs"/>
              </a:rPr>
              <a:t>Insights :</a:t>
            </a:r>
            <a:br>
              <a:rPr lang="en-US" b="0" i="0" dirty="0">
                <a:solidFill>
                  <a:srgbClr val="374151"/>
                </a:solidFill>
                <a:effectLst/>
                <a:latin typeface="Söhne"/>
              </a:rPr>
            </a:br>
            <a:endParaRPr lang="en-US" dirty="0"/>
          </a:p>
        </p:txBody>
      </p:sp>
      <p:sp>
        <p:nvSpPr>
          <p:cNvPr id="5" name="TextBox 4">
            <a:extLst>
              <a:ext uri="{FF2B5EF4-FFF2-40B4-BE49-F238E27FC236}">
                <a16:creationId xmlns:a16="http://schemas.microsoft.com/office/drawing/2014/main" id="{58DED497-2277-E073-086E-3484E03E606E}"/>
              </a:ext>
            </a:extLst>
          </p:cNvPr>
          <p:cNvSpPr txBox="1"/>
          <p:nvPr/>
        </p:nvSpPr>
        <p:spPr>
          <a:xfrm>
            <a:off x="677334" y="4731041"/>
            <a:ext cx="9631232" cy="2038507"/>
          </a:xfrm>
          <a:prstGeom prst="rect">
            <a:avLst/>
          </a:prstGeom>
          <a:noFill/>
        </p:spPr>
        <p:txBody>
          <a:bodyPr wrap="square" rtlCol="0">
            <a:spAutoFit/>
          </a:bodyPr>
          <a:lstStyle/>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Consistent Performers: Kurta and Western Dress categories displayed consistent sales across multiple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Varying Trends: Other categories like Set, Blouse, and Top showed varying sales trends over the months.</a:t>
            </a:r>
          </a:p>
          <a:p>
            <a:pPr marL="342900" indent="-342900">
              <a:lnSpc>
                <a:spcPct val="90000"/>
              </a:lnSpc>
              <a:spcBef>
                <a:spcPts val="1000"/>
              </a:spcBef>
              <a:buClr>
                <a:schemeClr val="bg2">
                  <a:lumMod val="40000"/>
                  <a:lumOff val="60000"/>
                </a:schemeClr>
              </a:buClr>
              <a:buSzPct val="80000"/>
              <a:buFont typeface="Arial" panose="020B0604020202020204" pitchFamily="34" charset="0"/>
              <a:buChar char="•"/>
            </a:pPr>
            <a:r>
              <a:rPr lang="en-US" sz="1700" b="1" dirty="0">
                <a:latin typeface="Söhne"/>
                <a:ea typeface="+mj-ea"/>
                <a:cs typeface="+mj-cs"/>
              </a:rPr>
              <a:t>Unusual Spike: The Set category notably surged in June, showing a substantial increase compared to previous months.</a:t>
            </a:r>
          </a:p>
          <a:p>
            <a:endParaRPr lang="en-US" dirty="0"/>
          </a:p>
        </p:txBody>
      </p:sp>
    </p:spTree>
    <p:extLst>
      <p:ext uri="{BB962C8B-B14F-4D97-AF65-F5344CB8AC3E}">
        <p14:creationId xmlns:p14="http://schemas.microsoft.com/office/powerpoint/2010/main" val="25710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92137-11AD-BD35-3FC6-81A2015CC26F}"/>
              </a:ext>
            </a:extLst>
          </p:cNvPr>
          <p:cNvSpPr>
            <a:spLocks noGrp="1"/>
          </p:cNvSpPr>
          <p:nvPr>
            <p:ph sz="half" idx="1"/>
          </p:nvPr>
        </p:nvSpPr>
        <p:spPr>
          <a:xfrm>
            <a:off x="677333" y="922867"/>
            <a:ext cx="9941783" cy="5118494"/>
          </a:xfrm>
        </p:spPr>
        <p:txBody>
          <a:bodyPr>
            <a:normAutofit/>
          </a:bodyPr>
          <a:lstStyle/>
          <a:p>
            <a:pPr algn="l"/>
            <a:r>
              <a:rPr lang="en-US" sz="2400" b="1" dirty="0">
                <a:latin typeface="Söhne"/>
                <a:ea typeface="+mj-ea"/>
                <a:cs typeface="+mj-cs"/>
              </a:rPr>
              <a:t>Seasonal Variations or Market Trends:</a:t>
            </a:r>
          </a:p>
          <a:p>
            <a:pPr algn="l">
              <a:lnSpc>
                <a:spcPct val="150000"/>
              </a:lnSpc>
              <a:buFont typeface="Arial" panose="020B0604020202020204" pitchFamily="34" charset="0"/>
              <a:buChar char="•"/>
            </a:pPr>
            <a:r>
              <a:rPr lang="en-US" b="1" i="0" dirty="0">
                <a:effectLst/>
                <a:latin typeface="Söhne"/>
              </a:rPr>
              <a:t>Preference Changes:</a:t>
            </a:r>
            <a:r>
              <a:rPr lang="en-US" b="0" i="0" dirty="0">
                <a:effectLst/>
                <a:latin typeface="Söhne"/>
              </a:rPr>
              <a:t> Certain categories, like Kurta, maintained steady sales, suggesting stable consumer preferences.</a:t>
            </a:r>
          </a:p>
          <a:p>
            <a:pPr algn="l">
              <a:lnSpc>
                <a:spcPct val="150000"/>
              </a:lnSpc>
              <a:buFont typeface="Arial" panose="020B0604020202020204" pitchFamily="34" charset="0"/>
              <a:buChar char="•"/>
            </a:pPr>
            <a:r>
              <a:rPr lang="en-US" b="1" i="0" dirty="0">
                <a:effectLst/>
                <a:latin typeface="Söhne"/>
              </a:rPr>
              <a:t>Unexpected Patterns:</a:t>
            </a:r>
            <a:r>
              <a:rPr lang="en-US" b="0" i="0" dirty="0">
                <a:effectLst/>
                <a:latin typeface="Söhne"/>
              </a:rPr>
              <a:t> June saw a surprising spike in the Set category, indicating a potential shift in market demand or specific promotions.</a:t>
            </a:r>
          </a:p>
          <a:p>
            <a:pPr marL="0" indent="0">
              <a:buNone/>
            </a:pPr>
            <a:endParaRPr lang="en-US" dirty="0"/>
          </a:p>
        </p:txBody>
      </p:sp>
      <p:sp>
        <p:nvSpPr>
          <p:cNvPr id="4" name="Content Placeholder 3">
            <a:extLst>
              <a:ext uri="{FF2B5EF4-FFF2-40B4-BE49-F238E27FC236}">
                <a16:creationId xmlns:a16="http://schemas.microsoft.com/office/drawing/2014/main" id="{F1AC348A-CD45-F18C-1B20-65C0EE76C4F9}"/>
              </a:ext>
            </a:extLst>
          </p:cNvPr>
          <p:cNvSpPr>
            <a:spLocks noGrp="1"/>
          </p:cNvSpPr>
          <p:nvPr>
            <p:ph sz="half" idx="2"/>
          </p:nvPr>
        </p:nvSpPr>
        <p:spPr>
          <a:xfrm>
            <a:off x="677334" y="3886201"/>
            <a:ext cx="8596670" cy="2155162"/>
          </a:xfrm>
        </p:spPr>
        <p:txBody>
          <a:bodyPr>
            <a:normAutofit/>
          </a:bodyPr>
          <a:lstStyle/>
          <a:p>
            <a:r>
              <a:rPr lang="en-US" sz="2400" b="1" dirty="0">
                <a:latin typeface="Söhne"/>
                <a:ea typeface="+mj-ea"/>
                <a:cs typeface="+mj-cs"/>
              </a:rPr>
              <a:t>Future Projections:</a:t>
            </a:r>
          </a:p>
          <a:p>
            <a:pPr>
              <a:lnSpc>
                <a:spcPct val="150000"/>
              </a:lnSpc>
              <a:buFont typeface="Arial" panose="020B0604020202020204" pitchFamily="34" charset="0"/>
              <a:buChar char="•"/>
            </a:pPr>
            <a:r>
              <a:rPr lang="en-US" b="1" dirty="0">
                <a:latin typeface="Söhne"/>
              </a:rPr>
              <a:t>Predictive Insights: </a:t>
            </a:r>
            <a:r>
              <a:rPr lang="en-US" dirty="0">
                <a:latin typeface="Söhne"/>
              </a:rPr>
              <a:t>Use these trends to forecast future sales. Analyze the June trend in the Set category to predict potential performance in upcoming months.</a:t>
            </a:r>
          </a:p>
          <a:p>
            <a:pPr marL="0" indent="0">
              <a:buNone/>
            </a:pPr>
            <a:endParaRPr lang="en-US" dirty="0"/>
          </a:p>
        </p:txBody>
      </p:sp>
    </p:spTree>
    <p:extLst>
      <p:ext uri="{BB962C8B-B14F-4D97-AF65-F5344CB8AC3E}">
        <p14:creationId xmlns:p14="http://schemas.microsoft.com/office/powerpoint/2010/main" val="65110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72F6F-E76C-F839-2218-5AB9617A238D}"/>
              </a:ext>
            </a:extLst>
          </p:cNvPr>
          <p:cNvSpPr>
            <a:spLocks noGrp="1"/>
          </p:cNvSpPr>
          <p:nvPr>
            <p:ph sz="half" idx="1"/>
          </p:nvPr>
        </p:nvSpPr>
        <p:spPr>
          <a:xfrm>
            <a:off x="677334" y="1202267"/>
            <a:ext cx="8492066" cy="2087429"/>
          </a:xfrm>
        </p:spPr>
        <p:txBody>
          <a:bodyPr>
            <a:normAutofit/>
          </a:bodyPr>
          <a:lstStyle/>
          <a:p>
            <a:r>
              <a:rPr lang="en-US" sz="2000" b="1" dirty="0">
                <a:latin typeface="Arial Rounded MT Bold" panose="020F0704030504030204" pitchFamily="34" charset="0"/>
                <a:ea typeface="+mj-ea"/>
                <a:cs typeface="+mj-cs"/>
              </a:rPr>
              <a:t>Stock Breakdown:</a:t>
            </a:r>
          </a:p>
          <a:p>
            <a:pPr algn="l">
              <a:buFont typeface="Arial" panose="020B0604020202020204" pitchFamily="34" charset="0"/>
              <a:buChar char="•"/>
            </a:pPr>
            <a:r>
              <a:rPr lang="en-US" b="0" i="0" dirty="0">
                <a:effectLst/>
                <a:latin typeface="Söhne"/>
              </a:rPr>
              <a:t>JNE3405-KR-XXL constituted 0.51% of the total stock.</a:t>
            </a:r>
          </a:p>
          <a:p>
            <a:pPr algn="l">
              <a:buFont typeface="Arial" panose="020B0604020202020204" pitchFamily="34" charset="0"/>
              <a:buChar char="•"/>
            </a:pPr>
            <a:r>
              <a:rPr lang="en-US" b="0" i="0" dirty="0">
                <a:effectLst/>
                <a:latin typeface="Söhne"/>
              </a:rPr>
              <a:t>This item holds a very small portion of the inventory, suggesting limited importance or demand relative to other products</a:t>
            </a:r>
          </a:p>
          <a:p>
            <a:pPr marL="0" indent="0">
              <a:buNone/>
            </a:pPr>
            <a:endParaRPr lang="en-US" dirty="0"/>
          </a:p>
        </p:txBody>
      </p:sp>
      <p:sp>
        <p:nvSpPr>
          <p:cNvPr id="4" name="Content Placeholder 3">
            <a:extLst>
              <a:ext uri="{FF2B5EF4-FFF2-40B4-BE49-F238E27FC236}">
                <a16:creationId xmlns:a16="http://schemas.microsoft.com/office/drawing/2014/main" id="{2336DD94-F613-AD5C-AE95-20BFE5537D44}"/>
              </a:ext>
            </a:extLst>
          </p:cNvPr>
          <p:cNvSpPr>
            <a:spLocks noGrp="1"/>
          </p:cNvSpPr>
          <p:nvPr>
            <p:ph sz="half" idx="2"/>
          </p:nvPr>
        </p:nvSpPr>
        <p:spPr>
          <a:xfrm>
            <a:off x="781938" y="3953933"/>
            <a:ext cx="7965247" cy="2489999"/>
          </a:xfrm>
        </p:spPr>
        <p:txBody>
          <a:bodyPr>
            <a:normAutofit/>
          </a:bodyPr>
          <a:lstStyle/>
          <a:p>
            <a:r>
              <a:rPr lang="en-US" sz="2000" b="1" dirty="0">
                <a:latin typeface="Arial Rounded MT Bold" panose="020F0704030504030204" pitchFamily="34" charset="0"/>
                <a:ea typeface="+mj-ea"/>
                <a:cs typeface="+mj-cs"/>
              </a:rPr>
              <a:t>Top Performing Products:</a:t>
            </a:r>
          </a:p>
          <a:p>
            <a:pPr algn="l">
              <a:buFont typeface="Arial" panose="020B0604020202020204" pitchFamily="34" charset="0"/>
              <a:buChar char="•"/>
            </a:pPr>
            <a:r>
              <a:rPr lang="en-US" b="0" i="0" dirty="0">
                <a:effectLst/>
                <a:latin typeface="Söhne"/>
              </a:rPr>
              <a:t>J0230-SKD-M generated the highest sales amount: $527,699.20.</a:t>
            </a:r>
          </a:p>
          <a:p>
            <a:pPr algn="l">
              <a:buFont typeface="Arial" panose="020B0604020202020204" pitchFamily="34" charset="0"/>
              <a:buChar char="•"/>
            </a:pPr>
            <a:r>
              <a:rPr lang="en-US" b="0" i="0" dirty="0">
                <a:effectLst/>
                <a:latin typeface="Söhne"/>
              </a:rPr>
              <a:t>JNE3797-KR-L had the highest Quantity Count: 773 units.</a:t>
            </a:r>
          </a:p>
        </p:txBody>
      </p:sp>
      <p:pic>
        <p:nvPicPr>
          <p:cNvPr id="8" name="Picture 7">
            <a:extLst>
              <a:ext uri="{FF2B5EF4-FFF2-40B4-BE49-F238E27FC236}">
                <a16:creationId xmlns:a16="http://schemas.microsoft.com/office/drawing/2014/main" id="{D45CC432-1BB5-B361-7D18-A9BBCE92F2E3}"/>
              </a:ext>
            </a:extLst>
          </p:cNvPr>
          <p:cNvPicPr>
            <a:picLocks noChangeAspect="1"/>
          </p:cNvPicPr>
          <p:nvPr/>
        </p:nvPicPr>
        <p:blipFill>
          <a:blip r:embed="rId2"/>
          <a:stretch>
            <a:fillRect/>
          </a:stretch>
        </p:blipFill>
        <p:spPr>
          <a:xfrm>
            <a:off x="10364164" y="1285336"/>
            <a:ext cx="896524" cy="896524"/>
          </a:xfrm>
          <a:prstGeom prst="rect">
            <a:avLst/>
          </a:prstGeom>
        </p:spPr>
      </p:pic>
    </p:spTree>
    <p:extLst>
      <p:ext uri="{BB962C8B-B14F-4D97-AF65-F5344CB8AC3E}">
        <p14:creationId xmlns:p14="http://schemas.microsoft.com/office/powerpoint/2010/main" val="1148516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2E8EBAA6-0935-445E-867F-FA4D98648528}">
  <we:reference id="wa200003233" version="2.0.0.3" store="en-US" storeType="OMEX"/>
  <we:alternateReferences>
    <we:reference id="WA200003233" version="2.0.0.3" store="" storeType="OMEX"/>
  </we:alternateReferences>
  <we:properties>
    <we:property name="reportUrl" value="&quot;/groups/me/reports/cc9408c7-caf7-44c6-b043-a391139552cb/ReportSectione7bdfcbd5e1c08402ccb?bookmarkGuid=433c3496-ecd6-4da0-9aaf-27196092844e&amp;bookmarkUsage=1&amp;ctid=df8679cd-a80e-45d8-99ac-c83ed7ff95a0&amp;fromEntryPoint=export&quot;"/>
    <we:property name="reportName" value="&quot;Knya_Assignment&quot;"/>
    <we:property name="reportState" value="&quot;CONNECTED&quot;"/>
    <we:property name="embedUrl" value="&quot;/reportEmbed?reportId=cc9408c7-caf7-44c6-b043-a391139552cb&amp;config=eyJjbHVzdGVyVXJsIjoiaHR0cHM6Ly9XQUJJLVVBRS1OT1JUSC1BLVBSSU1BUlktcmVkaXJlY3QuYW5hbHlzaXMud2luZG93cy5uZXQiLCJlbWJlZEZlYXR1cmVzIjp7InVzYWdlTWV0cmljc1ZOZXh0Ijp0cnVlLCJkaXNhYmxlQW5ndWxhckpTQm9vdHN0cmFwUmVwb3J0RW1iZWQiOnRydWV9fQ%3D%3D&amp;disableSensitivityBanner=true&quot;"/>
    <we:property name="pageName" value="&quot;ReportSectione7bdfcbd5e1c08402ccb&quot;"/>
    <we:property name="pageDisplayName" value="&quot;Homepage&quot;"/>
    <we:property name="datasetId" value="&quot;b037d248-3bc1-4490-9ee3-846e6a81f551&quot;"/>
    <we:property name="backgroundColor" value="&quot;#FFFFFF&quot;"/>
    <we:property name="bookmark" value="&quot;H4sIAAAAAAAAA4VRTW8CIRD9Kw3nTbPfu/Vor01jauPFeBhgNFQWCLCm1vjfO+yamPbiBZjH473HzIVJFZyG8zsMyBZsae1xAH98KljGzF+sFlVXtS99xft9TbsEAGJZF5U1gS0uLII/YNyoMIJOggRudxkDrVdwSNUedMCMOfTBGtDqB2cyXUU/4jVj+O209ZAk1xEiJtkT0ammKMVzRY4gojrhGkWc0Q901sdbjR2Xe8Flg4XI+zovheD0Jsy3U8zH/GQ6BXu1JoIyFCBheVHUhYSG8wp4w6XIS5nwoMxB375yf/t5dql9MNksxxgpLLWLf5Fxkrte6b+ybNuqKERfN7zuWqi6vHwoqQZq53+tSe6OsAFpGOlgxxgcCFyBoXp7Yc5bmkBUOPGo42AkytvZp/1NRfSz8Qb0mDyn0bHJZpeWX4VA6fQ6AgAA&quot;"/>
    <we:property name="initialStateBookmark" value="&quot;H4sIAAAAAAAAA4VRTW/CMAz9K1PO1dTSFhA3mHZifAgmLghNTmJQRtpUSYrGEP99TloJaRcuSfxiv/ds35hUrtFwXUKFbMJmxpwrsOeXjCWs7rHVar6YbuZfy+ninWDTeGVqxyY35sGe0O+Ua0EHBgL3h4SB1ms4hegI2mHCGrTO1KDVL3bJ9OVti/eE4U+jjYVAufXgMdBeKJ1i0s5ec1IE4dUFtyh8h26wMdb3MY64PAouS8xEOi7SgRCcalz3G20+zw+i0dibqT2omgwELM2yIpNQcp4DL7kU6UAG3Kn6pPtWHrWf1ybMC6LMrPWezNK4+DcJB7r7nfqVg+EwzzIxLkpejIaQj9LBU0pV0Tj/c0W6B8IqpGWEh2m9a0DgGmqK9zfWWEMb8ApjHk0caomyf9twfyiPthPegW6DZlwdiyLkRXGNTwrCQlm0dQjHH8nSeuVbAgAA&quot;"/>
    <we:property name="isFiltersActionButtonVisible" value="true"/>
    <we:property name="reportEmbeddedTime" value="&quot;2024-01-24T07:36:03.046Z&quot;"/>
    <we:property name="creatorTenantId" value="&quot;df8679cd-a80e-45d8-99ac-c83ed7ff95a0&quot;"/>
    <we:property name="creatorUserId" value="&quot;100320031E36810E&quot;"/>
    <we:property name="creatorSessionId" value="&quot;b2a4c45a-6043-4ef7-9cb4-eafef592f2ef&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Ion</Template>
  <TotalTime>1165</TotalTime>
  <Words>1077</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Arial Rounded MT Bold</vt:lpstr>
      <vt:lpstr>Calibri</vt:lpstr>
      <vt:lpstr>Century Gothic</vt:lpstr>
      <vt:lpstr>Söhne</vt:lpstr>
      <vt:lpstr>Wingdings</vt:lpstr>
      <vt:lpstr>Wingdings 3</vt:lpstr>
      <vt:lpstr>Ion</vt:lpstr>
      <vt:lpstr>Exploring E-commerce Dynamics: Insights and Strategies</vt:lpstr>
      <vt:lpstr>Introduction :</vt:lpstr>
      <vt:lpstr>Problem Statements:</vt:lpstr>
      <vt:lpstr>Below Mentioned Points Covered During Assignment</vt:lpstr>
      <vt:lpstr>Power BI Live Report</vt:lpstr>
      <vt:lpstr>PowerPoint Presentation</vt:lpstr>
      <vt:lpstr>Monthly Variation: </vt:lpstr>
      <vt:lpstr>PowerPoint Presentation</vt:lpstr>
      <vt:lpstr>PowerPoint Presentation</vt:lpstr>
      <vt:lpstr>Glance By Status:</vt:lpstr>
      <vt:lpstr>PowerPoint Presentation</vt:lpstr>
      <vt:lpstr>Key Insights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E-commerce Dynamics: Insights and Strategies</dc:title>
  <dc:creator>ABOLI ZAGADE</dc:creator>
  <cp:lastModifiedBy>Kinjal Gaikwad</cp:lastModifiedBy>
  <cp:revision>3</cp:revision>
  <dcterms:created xsi:type="dcterms:W3CDTF">2024-01-10T05:01:29Z</dcterms:created>
  <dcterms:modified xsi:type="dcterms:W3CDTF">2024-09-25T19:04:48Z</dcterms:modified>
</cp:coreProperties>
</file>