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7150B-6BC5-4BAD-BEAB-B89C917F7FC8}" type="doc">
      <dgm:prSet loTypeId="urn:microsoft.com/office/officeart/2005/8/layout/cycle1" loCatId="cycle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86DDA31-AF58-4CEB-9700-A8DE91C0EBD7}">
      <dgm:prSet phldrT="[Text]"/>
      <dgm:spPr/>
      <dgm:t>
        <a:bodyPr/>
        <a:lstStyle/>
        <a:p>
          <a:r>
            <a:rPr lang="en-US" dirty="0"/>
            <a:t>Excel </a:t>
          </a:r>
          <a:endParaRPr lang="en-IN" dirty="0"/>
        </a:p>
      </dgm:t>
    </dgm:pt>
    <dgm:pt modelId="{0EF97D93-16DF-4ABB-93E4-BBB08BC0FC61}" type="parTrans" cxnId="{9AA1275D-BDD0-4280-9EA3-88127CD52E6D}">
      <dgm:prSet/>
      <dgm:spPr/>
      <dgm:t>
        <a:bodyPr/>
        <a:lstStyle/>
        <a:p>
          <a:endParaRPr lang="en-IN"/>
        </a:p>
      </dgm:t>
    </dgm:pt>
    <dgm:pt modelId="{19370028-DEC4-4777-A116-B4E4D947B9C6}" type="sibTrans" cxnId="{9AA1275D-BDD0-4280-9EA3-88127CD52E6D}">
      <dgm:prSet/>
      <dgm:spPr/>
      <dgm:t>
        <a:bodyPr/>
        <a:lstStyle/>
        <a:p>
          <a:endParaRPr lang="en-IN"/>
        </a:p>
      </dgm:t>
    </dgm:pt>
    <dgm:pt modelId="{62F7C3A0-EB54-4432-A048-01ED26973874}">
      <dgm:prSet phldrT="[Text]"/>
      <dgm:spPr/>
      <dgm:t>
        <a:bodyPr/>
        <a:lstStyle/>
        <a:p>
          <a:r>
            <a:rPr lang="en-US" dirty="0"/>
            <a:t>Power Bi</a:t>
          </a:r>
          <a:endParaRPr lang="en-IN" dirty="0"/>
        </a:p>
      </dgm:t>
    </dgm:pt>
    <dgm:pt modelId="{55F18E55-68C7-4417-8DEE-0350CE59CAF7}" type="parTrans" cxnId="{9CC481AE-BF66-4C6E-BEDF-E0D462227116}">
      <dgm:prSet/>
      <dgm:spPr/>
      <dgm:t>
        <a:bodyPr/>
        <a:lstStyle/>
        <a:p>
          <a:endParaRPr lang="en-IN"/>
        </a:p>
      </dgm:t>
    </dgm:pt>
    <dgm:pt modelId="{08AED96B-1FDB-4D52-8D45-3008DD131B53}" type="sibTrans" cxnId="{9CC481AE-BF66-4C6E-BEDF-E0D462227116}">
      <dgm:prSet/>
      <dgm:spPr/>
      <dgm:t>
        <a:bodyPr/>
        <a:lstStyle/>
        <a:p>
          <a:endParaRPr lang="en-IN"/>
        </a:p>
      </dgm:t>
    </dgm:pt>
    <dgm:pt modelId="{E02FA307-4867-49D4-9C3B-8FF7346DEAD4}">
      <dgm:prSet phldrT="[Text]"/>
      <dgm:spPr/>
      <dgm:t>
        <a:bodyPr/>
        <a:lstStyle/>
        <a:p>
          <a:r>
            <a:rPr lang="en-US" dirty="0"/>
            <a:t>Tableau</a:t>
          </a:r>
          <a:endParaRPr lang="en-IN" dirty="0"/>
        </a:p>
      </dgm:t>
    </dgm:pt>
    <dgm:pt modelId="{902624BA-8EC0-4C31-8EAC-703DEFE39483}" type="parTrans" cxnId="{422A9DC6-5944-4178-86E3-7EDBDB717C2C}">
      <dgm:prSet/>
      <dgm:spPr/>
      <dgm:t>
        <a:bodyPr/>
        <a:lstStyle/>
        <a:p>
          <a:endParaRPr lang="en-IN"/>
        </a:p>
      </dgm:t>
    </dgm:pt>
    <dgm:pt modelId="{5ED1DE4F-E44A-46F7-A66B-FDF124800246}" type="sibTrans" cxnId="{422A9DC6-5944-4178-86E3-7EDBDB717C2C}">
      <dgm:prSet/>
      <dgm:spPr/>
      <dgm:t>
        <a:bodyPr/>
        <a:lstStyle/>
        <a:p>
          <a:endParaRPr lang="en-IN"/>
        </a:p>
      </dgm:t>
    </dgm:pt>
    <dgm:pt modelId="{502EF647-6CAC-41D1-A5F9-7DB973DB893B}">
      <dgm:prSet phldrT="[Text]"/>
      <dgm:spPr/>
      <dgm:t>
        <a:bodyPr/>
        <a:lstStyle/>
        <a:p>
          <a:r>
            <a:rPr lang="en-US" dirty="0"/>
            <a:t>SQL</a:t>
          </a:r>
          <a:endParaRPr lang="en-IN" dirty="0"/>
        </a:p>
      </dgm:t>
    </dgm:pt>
    <dgm:pt modelId="{14494BAC-D071-4AC3-852E-E492C3001A98}" type="parTrans" cxnId="{188F7680-5EB3-485C-A6CE-90552A474268}">
      <dgm:prSet/>
      <dgm:spPr/>
      <dgm:t>
        <a:bodyPr/>
        <a:lstStyle/>
        <a:p>
          <a:endParaRPr lang="en-IN"/>
        </a:p>
      </dgm:t>
    </dgm:pt>
    <dgm:pt modelId="{9EB3EF10-BC28-4903-AF74-C4E20CA3E87D}" type="sibTrans" cxnId="{188F7680-5EB3-485C-A6CE-90552A474268}">
      <dgm:prSet/>
      <dgm:spPr/>
      <dgm:t>
        <a:bodyPr/>
        <a:lstStyle/>
        <a:p>
          <a:endParaRPr lang="en-IN"/>
        </a:p>
      </dgm:t>
    </dgm:pt>
    <dgm:pt modelId="{B19817ED-52AE-4E4F-A25F-3D33E50E69C6}" type="pres">
      <dgm:prSet presAssocID="{3077150B-6BC5-4BAD-BEAB-B89C917F7FC8}" presName="cycle" presStyleCnt="0">
        <dgm:presLayoutVars>
          <dgm:dir/>
          <dgm:resizeHandles val="exact"/>
        </dgm:presLayoutVars>
      </dgm:prSet>
      <dgm:spPr/>
    </dgm:pt>
    <dgm:pt modelId="{4112C539-8CFF-47EB-AD17-18AEDBF64E40}" type="pres">
      <dgm:prSet presAssocID="{086DDA31-AF58-4CEB-9700-A8DE91C0EBD7}" presName="dummy" presStyleCnt="0"/>
      <dgm:spPr/>
    </dgm:pt>
    <dgm:pt modelId="{B0BDDCE5-8DCF-4883-8BE6-87224E96E2E0}" type="pres">
      <dgm:prSet presAssocID="{086DDA31-AF58-4CEB-9700-A8DE91C0EBD7}" presName="node" presStyleLbl="revTx" presStyleIdx="0" presStyleCnt="4">
        <dgm:presLayoutVars>
          <dgm:bulletEnabled val="1"/>
        </dgm:presLayoutVars>
      </dgm:prSet>
      <dgm:spPr/>
    </dgm:pt>
    <dgm:pt modelId="{82244C2F-D404-49D9-A64C-4F31EFB8174C}" type="pres">
      <dgm:prSet presAssocID="{19370028-DEC4-4777-A116-B4E4D947B9C6}" presName="sibTrans" presStyleLbl="node1" presStyleIdx="0" presStyleCnt="4"/>
      <dgm:spPr/>
    </dgm:pt>
    <dgm:pt modelId="{654304CC-E4D5-4DC3-810A-4102EDB5674F}" type="pres">
      <dgm:prSet presAssocID="{62F7C3A0-EB54-4432-A048-01ED26973874}" presName="dummy" presStyleCnt="0"/>
      <dgm:spPr/>
    </dgm:pt>
    <dgm:pt modelId="{A5FEBECB-A3F6-44BF-AA04-AE17907ED31E}" type="pres">
      <dgm:prSet presAssocID="{62F7C3A0-EB54-4432-A048-01ED26973874}" presName="node" presStyleLbl="revTx" presStyleIdx="1" presStyleCnt="4">
        <dgm:presLayoutVars>
          <dgm:bulletEnabled val="1"/>
        </dgm:presLayoutVars>
      </dgm:prSet>
      <dgm:spPr/>
    </dgm:pt>
    <dgm:pt modelId="{52E8FE4A-DD8A-470C-A3CC-EBC51919D796}" type="pres">
      <dgm:prSet presAssocID="{08AED96B-1FDB-4D52-8D45-3008DD131B53}" presName="sibTrans" presStyleLbl="node1" presStyleIdx="1" presStyleCnt="4"/>
      <dgm:spPr/>
    </dgm:pt>
    <dgm:pt modelId="{D5B727BF-2B44-46D0-8A8A-57C0EC078606}" type="pres">
      <dgm:prSet presAssocID="{E02FA307-4867-49D4-9C3B-8FF7346DEAD4}" presName="dummy" presStyleCnt="0"/>
      <dgm:spPr/>
    </dgm:pt>
    <dgm:pt modelId="{D2BE0009-AC78-4707-9F9B-7D6FAA6C0806}" type="pres">
      <dgm:prSet presAssocID="{E02FA307-4867-49D4-9C3B-8FF7346DEAD4}" presName="node" presStyleLbl="revTx" presStyleIdx="2" presStyleCnt="4">
        <dgm:presLayoutVars>
          <dgm:bulletEnabled val="1"/>
        </dgm:presLayoutVars>
      </dgm:prSet>
      <dgm:spPr/>
    </dgm:pt>
    <dgm:pt modelId="{D5881615-F9DF-474B-97CE-2669A57DFDF7}" type="pres">
      <dgm:prSet presAssocID="{5ED1DE4F-E44A-46F7-A66B-FDF124800246}" presName="sibTrans" presStyleLbl="node1" presStyleIdx="2" presStyleCnt="4"/>
      <dgm:spPr/>
    </dgm:pt>
    <dgm:pt modelId="{E7118D8D-D9A7-4726-BAFB-4BF01F85B597}" type="pres">
      <dgm:prSet presAssocID="{502EF647-6CAC-41D1-A5F9-7DB973DB893B}" presName="dummy" presStyleCnt="0"/>
      <dgm:spPr/>
    </dgm:pt>
    <dgm:pt modelId="{30E0C9C9-1B50-4B0B-AD6F-C71D930C2623}" type="pres">
      <dgm:prSet presAssocID="{502EF647-6CAC-41D1-A5F9-7DB973DB893B}" presName="node" presStyleLbl="revTx" presStyleIdx="3" presStyleCnt="4">
        <dgm:presLayoutVars>
          <dgm:bulletEnabled val="1"/>
        </dgm:presLayoutVars>
      </dgm:prSet>
      <dgm:spPr/>
    </dgm:pt>
    <dgm:pt modelId="{815AA4DC-54AA-49C8-BB97-D146AB6C8083}" type="pres">
      <dgm:prSet presAssocID="{9EB3EF10-BC28-4903-AF74-C4E20CA3E87D}" presName="sibTrans" presStyleLbl="node1" presStyleIdx="3" presStyleCnt="4"/>
      <dgm:spPr/>
    </dgm:pt>
  </dgm:ptLst>
  <dgm:cxnLst>
    <dgm:cxn modelId="{02D26100-948C-49AF-B31C-6A10F2BC217C}" type="presOf" srcId="{9EB3EF10-BC28-4903-AF74-C4E20CA3E87D}" destId="{815AA4DC-54AA-49C8-BB97-D146AB6C8083}" srcOrd="0" destOrd="0" presId="urn:microsoft.com/office/officeart/2005/8/layout/cycle1"/>
    <dgm:cxn modelId="{9AA1275D-BDD0-4280-9EA3-88127CD52E6D}" srcId="{3077150B-6BC5-4BAD-BEAB-B89C917F7FC8}" destId="{086DDA31-AF58-4CEB-9700-A8DE91C0EBD7}" srcOrd="0" destOrd="0" parTransId="{0EF97D93-16DF-4ABB-93E4-BBB08BC0FC61}" sibTransId="{19370028-DEC4-4777-A116-B4E4D947B9C6}"/>
    <dgm:cxn modelId="{42A6C570-51FC-4864-8374-D59B8670C499}" type="presOf" srcId="{502EF647-6CAC-41D1-A5F9-7DB973DB893B}" destId="{30E0C9C9-1B50-4B0B-AD6F-C71D930C2623}" srcOrd="0" destOrd="0" presId="urn:microsoft.com/office/officeart/2005/8/layout/cycle1"/>
    <dgm:cxn modelId="{1F0EA572-AC49-471E-8218-8ED2E399BCCF}" type="presOf" srcId="{62F7C3A0-EB54-4432-A048-01ED26973874}" destId="{A5FEBECB-A3F6-44BF-AA04-AE17907ED31E}" srcOrd="0" destOrd="0" presId="urn:microsoft.com/office/officeart/2005/8/layout/cycle1"/>
    <dgm:cxn modelId="{188F7680-5EB3-485C-A6CE-90552A474268}" srcId="{3077150B-6BC5-4BAD-BEAB-B89C917F7FC8}" destId="{502EF647-6CAC-41D1-A5F9-7DB973DB893B}" srcOrd="3" destOrd="0" parTransId="{14494BAC-D071-4AC3-852E-E492C3001A98}" sibTransId="{9EB3EF10-BC28-4903-AF74-C4E20CA3E87D}"/>
    <dgm:cxn modelId="{E2430D97-17F3-454B-AA9D-FC0D74A62831}" type="presOf" srcId="{3077150B-6BC5-4BAD-BEAB-B89C917F7FC8}" destId="{B19817ED-52AE-4E4F-A25F-3D33E50E69C6}" srcOrd="0" destOrd="0" presId="urn:microsoft.com/office/officeart/2005/8/layout/cycle1"/>
    <dgm:cxn modelId="{4566AB98-B811-44E3-BE6A-5A7C770077AC}" type="presOf" srcId="{086DDA31-AF58-4CEB-9700-A8DE91C0EBD7}" destId="{B0BDDCE5-8DCF-4883-8BE6-87224E96E2E0}" srcOrd="0" destOrd="0" presId="urn:microsoft.com/office/officeart/2005/8/layout/cycle1"/>
    <dgm:cxn modelId="{9CC481AE-BF66-4C6E-BEDF-E0D462227116}" srcId="{3077150B-6BC5-4BAD-BEAB-B89C917F7FC8}" destId="{62F7C3A0-EB54-4432-A048-01ED26973874}" srcOrd="1" destOrd="0" parTransId="{55F18E55-68C7-4417-8DEE-0350CE59CAF7}" sibTransId="{08AED96B-1FDB-4D52-8D45-3008DD131B53}"/>
    <dgm:cxn modelId="{27272CB6-BF21-40FC-B0AF-558659B1D748}" type="presOf" srcId="{E02FA307-4867-49D4-9C3B-8FF7346DEAD4}" destId="{D2BE0009-AC78-4707-9F9B-7D6FAA6C0806}" srcOrd="0" destOrd="0" presId="urn:microsoft.com/office/officeart/2005/8/layout/cycle1"/>
    <dgm:cxn modelId="{DC52C8C1-D478-477F-AA93-1BCAA729851C}" type="presOf" srcId="{19370028-DEC4-4777-A116-B4E4D947B9C6}" destId="{82244C2F-D404-49D9-A64C-4F31EFB8174C}" srcOrd="0" destOrd="0" presId="urn:microsoft.com/office/officeart/2005/8/layout/cycle1"/>
    <dgm:cxn modelId="{422A9DC6-5944-4178-86E3-7EDBDB717C2C}" srcId="{3077150B-6BC5-4BAD-BEAB-B89C917F7FC8}" destId="{E02FA307-4867-49D4-9C3B-8FF7346DEAD4}" srcOrd="2" destOrd="0" parTransId="{902624BA-8EC0-4C31-8EAC-703DEFE39483}" sibTransId="{5ED1DE4F-E44A-46F7-A66B-FDF124800246}"/>
    <dgm:cxn modelId="{8973CED2-F9CA-4B3D-844B-610095C3E513}" type="presOf" srcId="{5ED1DE4F-E44A-46F7-A66B-FDF124800246}" destId="{D5881615-F9DF-474B-97CE-2669A57DFDF7}" srcOrd="0" destOrd="0" presId="urn:microsoft.com/office/officeart/2005/8/layout/cycle1"/>
    <dgm:cxn modelId="{129163EA-98B2-4AD4-8EB8-CAEC11261FD1}" type="presOf" srcId="{08AED96B-1FDB-4D52-8D45-3008DD131B53}" destId="{52E8FE4A-DD8A-470C-A3CC-EBC51919D796}" srcOrd="0" destOrd="0" presId="urn:microsoft.com/office/officeart/2005/8/layout/cycle1"/>
    <dgm:cxn modelId="{E612AD00-659B-48F3-A4E7-07CB6BE5E0B9}" type="presParOf" srcId="{B19817ED-52AE-4E4F-A25F-3D33E50E69C6}" destId="{4112C539-8CFF-47EB-AD17-18AEDBF64E40}" srcOrd="0" destOrd="0" presId="urn:microsoft.com/office/officeart/2005/8/layout/cycle1"/>
    <dgm:cxn modelId="{6F6DFB04-1FB8-4BF1-8E59-C9D4D6253F48}" type="presParOf" srcId="{B19817ED-52AE-4E4F-A25F-3D33E50E69C6}" destId="{B0BDDCE5-8DCF-4883-8BE6-87224E96E2E0}" srcOrd="1" destOrd="0" presId="urn:microsoft.com/office/officeart/2005/8/layout/cycle1"/>
    <dgm:cxn modelId="{36907A93-C166-4CC5-8E77-DDBEEC466BF4}" type="presParOf" srcId="{B19817ED-52AE-4E4F-A25F-3D33E50E69C6}" destId="{82244C2F-D404-49D9-A64C-4F31EFB8174C}" srcOrd="2" destOrd="0" presId="urn:microsoft.com/office/officeart/2005/8/layout/cycle1"/>
    <dgm:cxn modelId="{71915384-EC80-4270-87A4-82B741357398}" type="presParOf" srcId="{B19817ED-52AE-4E4F-A25F-3D33E50E69C6}" destId="{654304CC-E4D5-4DC3-810A-4102EDB5674F}" srcOrd="3" destOrd="0" presId="urn:microsoft.com/office/officeart/2005/8/layout/cycle1"/>
    <dgm:cxn modelId="{827C2688-4A11-407F-89DE-0FA859913E6A}" type="presParOf" srcId="{B19817ED-52AE-4E4F-A25F-3D33E50E69C6}" destId="{A5FEBECB-A3F6-44BF-AA04-AE17907ED31E}" srcOrd="4" destOrd="0" presId="urn:microsoft.com/office/officeart/2005/8/layout/cycle1"/>
    <dgm:cxn modelId="{B22C8941-F5FC-4C98-B49A-6A76EC91E93D}" type="presParOf" srcId="{B19817ED-52AE-4E4F-A25F-3D33E50E69C6}" destId="{52E8FE4A-DD8A-470C-A3CC-EBC51919D796}" srcOrd="5" destOrd="0" presId="urn:microsoft.com/office/officeart/2005/8/layout/cycle1"/>
    <dgm:cxn modelId="{9F9332FF-09EF-486F-AA03-BCA933A9392A}" type="presParOf" srcId="{B19817ED-52AE-4E4F-A25F-3D33E50E69C6}" destId="{D5B727BF-2B44-46D0-8A8A-57C0EC078606}" srcOrd="6" destOrd="0" presId="urn:microsoft.com/office/officeart/2005/8/layout/cycle1"/>
    <dgm:cxn modelId="{2FE50420-1A72-4801-872D-3B62ED05CF9E}" type="presParOf" srcId="{B19817ED-52AE-4E4F-A25F-3D33E50E69C6}" destId="{D2BE0009-AC78-4707-9F9B-7D6FAA6C0806}" srcOrd="7" destOrd="0" presId="urn:microsoft.com/office/officeart/2005/8/layout/cycle1"/>
    <dgm:cxn modelId="{B3725F26-E689-424A-89E2-80F3E8CFF00C}" type="presParOf" srcId="{B19817ED-52AE-4E4F-A25F-3D33E50E69C6}" destId="{D5881615-F9DF-474B-97CE-2669A57DFDF7}" srcOrd="8" destOrd="0" presId="urn:microsoft.com/office/officeart/2005/8/layout/cycle1"/>
    <dgm:cxn modelId="{5050363C-9DBF-429C-B623-6F57AE6D5DEA}" type="presParOf" srcId="{B19817ED-52AE-4E4F-A25F-3D33E50E69C6}" destId="{E7118D8D-D9A7-4726-BAFB-4BF01F85B597}" srcOrd="9" destOrd="0" presId="urn:microsoft.com/office/officeart/2005/8/layout/cycle1"/>
    <dgm:cxn modelId="{44C49FB7-9DA2-4B5D-8C06-131E0E6902A1}" type="presParOf" srcId="{B19817ED-52AE-4E4F-A25F-3D33E50E69C6}" destId="{30E0C9C9-1B50-4B0B-AD6F-C71D930C2623}" srcOrd="10" destOrd="0" presId="urn:microsoft.com/office/officeart/2005/8/layout/cycle1"/>
    <dgm:cxn modelId="{F2D57355-856B-430F-A777-B276161DEC28}" type="presParOf" srcId="{B19817ED-52AE-4E4F-A25F-3D33E50E69C6}" destId="{815AA4DC-54AA-49C8-BB97-D146AB6C8083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DDCE5-8DCF-4883-8BE6-87224E96E2E0}">
      <dsp:nvSpPr>
        <dsp:cNvPr id="0" name=""/>
        <dsp:cNvSpPr/>
      </dsp:nvSpPr>
      <dsp:spPr>
        <a:xfrm>
          <a:off x="5349927" y="99563"/>
          <a:ext cx="1570344" cy="157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Excel </a:t>
          </a:r>
          <a:endParaRPr lang="en-IN" sz="2900" kern="1200" dirty="0"/>
        </a:p>
      </dsp:txBody>
      <dsp:txXfrm>
        <a:off x="5349927" y="99563"/>
        <a:ext cx="1570344" cy="1570344"/>
      </dsp:txXfrm>
    </dsp:sp>
    <dsp:sp modelId="{82244C2F-D404-49D9-A64C-4F31EFB8174C}">
      <dsp:nvSpPr>
        <dsp:cNvPr id="0" name=""/>
        <dsp:cNvSpPr/>
      </dsp:nvSpPr>
      <dsp:spPr>
        <a:xfrm>
          <a:off x="2580381" y="23"/>
          <a:ext cx="4439430" cy="4439430"/>
        </a:xfrm>
        <a:prstGeom prst="circularArrow">
          <a:avLst>
            <a:gd name="adj1" fmla="val 6898"/>
            <a:gd name="adj2" fmla="val 465003"/>
            <a:gd name="adj3" fmla="val 550884"/>
            <a:gd name="adj4" fmla="val 20584113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FEBECB-A3F6-44BF-AA04-AE17907ED31E}">
      <dsp:nvSpPr>
        <dsp:cNvPr id="0" name=""/>
        <dsp:cNvSpPr/>
      </dsp:nvSpPr>
      <dsp:spPr>
        <a:xfrm>
          <a:off x="5349927" y="2769569"/>
          <a:ext cx="1570344" cy="157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Power Bi</a:t>
          </a:r>
          <a:endParaRPr lang="en-IN" sz="2900" kern="1200" dirty="0"/>
        </a:p>
      </dsp:txBody>
      <dsp:txXfrm>
        <a:off x="5349927" y="2769569"/>
        <a:ext cx="1570344" cy="1570344"/>
      </dsp:txXfrm>
    </dsp:sp>
    <dsp:sp modelId="{52E8FE4A-DD8A-470C-A3CC-EBC51919D796}">
      <dsp:nvSpPr>
        <dsp:cNvPr id="0" name=""/>
        <dsp:cNvSpPr/>
      </dsp:nvSpPr>
      <dsp:spPr>
        <a:xfrm>
          <a:off x="2580381" y="23"/>
          <a:ext cx="4439430" cy="4439430"/>
        </a:xfrm>
        <a:prstGeom prst="circularArrow">
          <a:avLst>
            <a:gd name="adj1" fmla="val 6898"/>
            <a:gd name="adj2" fmla="val 465003"/>
            <a:gd name="adj3" fmla="val 5950884"/>
            <a:gd name="adj4" fmla="val 4384113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BE0009-AC78-4707-9F9B-7D6FAA6C0806}">
      <dsp:nvSpPr>
        <dsp:cNvPr id="0" name=""/>
        <dsp:cNvSpPr/>
      </dsp:nvSpPr>
      <dsp:spPr>
        <a:xfrm>
          <a:off x="2679921" y="2769569"/>
          <a:ext cx="1570344" cy="157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Tableau</a:t>
          </a:r>
          <a:endParaRPr lang="en-IN" sz="2900" kern="1200" dirty="0"/>
        </a:p>
      </dsp:txBody>
      <dsp:txXfrm>
        <a:off x="2679921" y="2769569"/>
        <a:ext cx="1570344" cy="1570344"/>
      </dsp:txXfrm>
    </dsp:sp>
    <dsp:sp modelId="{D5881615-F9DF-474B-97CE-2669A57DFDF7}">
      <dsp:nvSpPr>
        <dsp:cNvPr id="0" name=""/>
        <dsp:cNvSpPr/>
      </dsp:nvSpPr>
      <dsp:spPr>
        <a:xfrm>
          <a:off x="2580381" y="23"/>
          <a:ext cx="4439430" cy="4439430"/>
        </a:xfrm>
        <a:prstGeom prst="circularArrow">
          <a:avLst>
            <a:gd name="adj1" fmla="val 6898"/>
            <a:gd name="adj2" fmla="val 465003"/>
            <a:gd name="adj3" fmla="val 11350884"/>
            <a:gd name="adj4" fmla="val 9784113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0C9C9-1B50-4B0B-AD6F-C71D930C2623}">
      <dsp:nvSpPr>
        <dsp:cNvPr id="0" name=""/>
        <dsp:cNvSpPr/>
      </dsp:nvSpPr>
      <dsp:spPr>
        <a:xfrm>
          <a:off x="2679921" y="99563"/>
          <a:ext cx="1570344" cy="157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SQL</a:t>
          </a:r>
          <a:endParaRPr lang="en-IN" sz="2900" kern="1200" dirty="0"/>
        </a:p>
      </dsp:txBody>
      <dsp:txXfrm>
        <a:off x="2679921" y="99563"/>
        <a:ext cx="1570344" cy="1570344"/>
      </dsp:txXfrm>
    </dsp:sp>
    <dsp:sp modelId="{815AA4DC-54AA-49C8-BB97-D146AB6C8083}">
      <dsp:nvSpPr>
        <dsp:cNvPr id="0" name=""/>
        <dsp:cNvSpPr/>
      </dsp:nvSpPr>
      <dsp:spPr>
        <a:xfrm>
          <a:off x="2580381" y="23"/>
          <a:ext cx="4439430" cy="4439430"/>
        </a:xfrm>
        <a:prstGeom prst="circularArrow">
          <a:avLst>
            <a:gd name="adj1" fmla="val 6898"/>
            <a:gd name="adj2" fmla="val 465003"/>
            <a:gd name="adj3" fmla="val 16750884"/>
            <a:gd name="adj4" fmla="val 15184113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2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85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26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16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528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4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64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9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0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64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5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1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6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FD2471B-08B2-4C40-B9FF-5BE1F40F93D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25B8-900B-D476-F712-0747AE18B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4" y="1655714"/>
            <a:ext cx="10842171" cy="1311621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Olist Store Analysis</a:t>
            </a:r>
            <a:endParaRPr lang="en-IN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5688" y="2967335"/>
            <a:ext cx="7847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E Commerce project</a:t>
            </a:r>
          </a:p>
        </p:txBody>
      </p:sp>
    </p:spTree>
    <p:extLst>
      <p:ext uri="{BB962C8B-B14F-4D97-AF65-F5344CB8AC3E}">
        <p14:creationId xmlns:p14="http://schemas.microsoft.com/office/powerpoint/2010/main" val="304625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15E489-B481-F0EB-4603-6DFBC54B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980" y="549598"/>
            <a:ext cx="8761413" cy="706964"/>
          </a:xfrm>
        </p:spPr>
        <p:txBody>
          <a:bodyPr/>
          <a:lstStyle/>
          <a:p>
            <a:r>
              <a:rPr lang="en-US" sz="4400" b="1" dirty="0"/>
              <a:t>Olist Store Analysis Dashboard</a:t>
            </a:r>
            <a:endParaRPr lang="en-IN" sz="4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8470AE-D1A2-8819-75A4-C83216C58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1780023"/>
            <a:ext cx="11277600" cy="5077977"/>
          </a:xfrm>
        </p:spPr>
      </p:pic>
    </p:spTree>
    <p:extLst>
      <p:ext uri="{BB962C8B-B14F-4D97-AF65-F5344CB8AC3E}">
        <p14:creationId xmlns:p14="http://schemas.microsoft.com/office/powerpoint/2010/main" val="321828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15F6-1DF5-6458-8822-326CCD5B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41146"/>
            <a:ext cx="8761413" cy="706964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46DC-048B-2F59-78FB-FB5B91E7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5635"/>
            <a:ext cx="9914099" cy="460513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The Olist Store Analysis project provides valuable insights into customer behavior and payment statistics. 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The analysis of these KPIs help olist in identifying areas of improvement and creating targeted marketing campaigns. 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As a Data Analyst, We have used Excel, Tableau, SQL and Power BI to clean and manipulate the dataset and create meaningful visualizations. </a:t>
            </a:r>
          </a:p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This project serves as a great example of how data analysis can help businesses make informed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70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85BD0-588E-5C2D-DC4D-BB9BD2EF7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116169">
            <a:off x="1154955" y="2099733"/>
            <a:ext cx="8825658" cy="2677648"/>
          </a:xfrm>
        </p:spPr>
        <p:txBody>
          <a:bodyPr anchor="ctr"/>
          <a:lstStyle/>
          <a:p>
            <a:pPr algn="ctr"/>
            <a:r>
              <a:rPr lang="en-US" sz="6600" b="1" dirty="0">
                <a:latin typeface="Algerian" panose="04020705040A02060702" pitchFamily="82" charset="0"/>
              </a:rPr>
              <a:t>Thank you</a:t>
            </a:r>
            <a:endParaRPr lang="en-IN" sz="6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5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AD02-E1B4-19D0-7CC1-D4D7F710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116" y="838200"/>
            <a:ext cx="8729251" cy="842432"/>
          </a:xfrm>
        </p:spPr>
        <p:txBody>
          <a:bodyPr/>
          <a:lstStyle/>
          <a:p>
            <a:r>
              <a:rPr lang="en-US" sz="4400" b="1" dirty="0"/>
              <a:t>Introduction 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2434-8538-BDAE-C9F8-B35711EF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85" y="2279374"/>
            <a:ext cx="11438021" cy="4306956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The Olist Store Analysis Project aims to analyze customer purchasing patterns and payment statistics on an E- commerce platform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.</a:t>
            </a:r>
            <a:endParaRPr lang="en-US" sz="3200" b="1" i="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This project covers several key performance indicators such as weekday vs weekend sales, payment statistics, delivery time, and customer behavior.</a:t>
            </a:r>
          </a:p>
          <a:p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The analysis is based on nine CSV files, which are cleaned and manipulated to extract valuable insights.</a:t>
            </a:r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9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914400"/>
            <a:ext cx="8761413" cy="1071032"/>
          </a:xfrm>
        </p:spPr>
        <p:txBody>
          <a:bodyPr/>
          <a:lstStyle/>
          <a:p>
            <a:r>
              <a:rPr lang="en-IN" sz="4400" b="1" dirty="0"/>
              <a:t>Tools Behind this Analysis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FDDEA2-856E-6153-945A-F465B3951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615735"/>
              </p:ext>
            </p:extLst>
          </p:nvPr>
        </p:nvGraphicFramePr>
        <p:xfrm>
          <a:off x="1187076" y="2226365"/>
          <a:ext cx="9600193" cy="4439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34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Data Modelling</a:t>
            </a:r>
          </a:p>
        </p:txBody>
      </p:sp>
      <p:pic>
        <p:nvPicPr>
          <p:cNvPr id="1026" name="Picture 2" descr="https://miro.medium.com/v2/resize:fit:700/1*aXTlOcs3-l0L4Bi_pyiAD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0" y="2292626"/>
            <a:ext cx="9422296" cy="4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2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BD19C-1E46-420E-55C4-7F0BA748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673768"/>
            <a:ext cx="9737558" cy="1006864"/>
          </a:xfrm>
        </p:spPr>
        <p:txBody>
          <a:bodyPr/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KPI 1 - Weekday Vs Weekend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9D1BDE-9CDB-E08F-A678-674CF6D32B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2478158"/>
            <a:ext cx="4825160" cy="341630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6E55B-5484-6CF5-308F-699DFFA7A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2302" y="2478158"/>
            <a:ext cx="5887616" cy="4068416"/>
          </a:xfrm>
        </p:spPr>
        <p:txBody>
          <a:bodyPr>
            <a:normAutofit/>
          </a:bodyPr>
          <a:lstStyle/>
          <a:p>
            <a:r>
              <a:rPr lang="en-US" sz="2600" b="1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The analysis of payment statistics based on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US" sz="2600" b="1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Weekday vs weekend provides an understanding of the buying behavior of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US" sz="2600" b="1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customers.</a:t>
            </a:r>
          </a:p>
          <a:p>
            <a:pPr marL="0" indent="0">
              <a:buNone/>
            </a:pPr>
            <a:r>
              <a:rPr lang="en-US" sz="2600" b="1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r>
              <a:rPr lang="en-US" sz="2600" b="1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The analysis of this KPI can help Olist to improve their weekend sales and plan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US" sz="2600" b="1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promotions accordingly.</a:t>
            </a:r>
            <a:endParaRPr lang="en-US" sz="2600" b="0" i="0" dirty="0">
              <a:solidFill>
                <a:schemeClr val="accent6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74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9F91-8362-E153-57F0-63179973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294510"/>
            <a:ext cx="9128036" cy="706964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KPI 2 - No of orders with review score 5 and payment type as credit card</a:t>
            </a:r>
            <a:br>
              <a:rPr lang="en-US" sz="2400" dirty="0">
                <a:solidFill>
                  <a:schemeClr val="bg1"/>
                </a:solidFill>
                <a:effectLst/>
              </a:rPr>
            </a:br>
            <a:br>
              <a:rPr lang="en-US" sz="2400" dirty="0">
                <a:solidFill>
                  <a:schemeClr val="bg1"/>
                </a:solidFill>
                <a:effectLst/>
              </a:rPr>
            </a:b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2D6158-53D5-F116-3452-963ADBA991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5" y="2655703"/>
            <a:ext cx="4901971" cy="336409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C53D0-F0AB-B6F1-D433-7173D9AC1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1687" y="2358887"/>
            <a:ext cx="6347790" cy="4386469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This KPI analyses the number of orders   with a review score of 5 and payment type as credit card. </a:t>
            </a:r>
          </a:p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 This helps in understanding customer satisfaction levels and payment preferences. </a:t>
            </a:r>
          </a:p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 Olist can use this information to identify satisfied customers and encourage them to make repeat purchases.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472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B43D-F1A0-87BE-1A83-A88F8E62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8200"/>
            <a:ext cx="9001967" cy="842432"/>
          </a:xfrm>
        </p:spPr>
        <p:txBody>
          <a:bodyPr anchor="t"/>
          <a:lstStyle/>
          <a:p>
            <a:r>
              <a:rPr lang="en-US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KPI 3 - Average delivery days for pet_shop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br>
              <a:rPr lang="en-US" dirty="0">
                <a:solidFill>
                  <a:schemeClr val="bg1"/>
                </a:solidFill>
                <a:effectLst/>
              </a:rPr>
            </a:br>
            <a:br>
              <a:rPr lang="en-US" dirty="0">
                <a:solidFill>
                  <a:schemeClr val="bg1"/>
                </a:solidFill>
                <a:effectLst/>
              </a:rPr>
            </a:br>
            <a:br>
              <a:rPr lang="en-US" dirty="0">
                <a:solidFill>
                  <a:schemeClr val="bg1"/>
                </a:solidFill>
                <a:effectLst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18D637-D59C-DA96-ED54-C06847F38D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88" y="2603500"/>
            <a:ext cx="5554312" cy="34163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44D4E-CA0C-96D6-E4D4-D5482BDAF4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This KPI analyze the average number of days taken for order_delivered_customer_date for pet_shop. </a:t>
            </a:r>
          </a:p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It helps olist in identifying areas where they can improve their delivery time and maintain customer satisfaction.</a:t>
            </a:r>
            <a:endParaRPr lang="en-IN" sz="2600" b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4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9F7D-3579-F1B3-4E5A-87B311B9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42" y="838200"/>
            <a:ext cx="8985925" cy="842432"/>
          </a:xfrm>
        </p:spPr>
        <p:txBody>
          <a:bodyPr anchor="t"/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KPI 4 - Average Price and payment values from customers of Sao Paulo city</a:t>
            </a:r>
            <a:br>
              <a:rPr lang="en-US" sz="2800" dirty="0">
                <a:solidFill>
                  <a:schemeClr val="bg1"/>
                </a:solidFill>
                <a:effectLst/>
              </a:rPr>
            </a:br>
            <a:br>
              <a:rPr lang="en-US" sz="2800" dirty="0">
                <a:solidFill>
                  <a:schemeClr val="bg1"/>
                </a:solidFill>
                <a:effectLst/>
              </a:rPr>
            </a:b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E2A490-4947-0394-50A4-466FCD07EB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2" y="2738969"/>
            <a:ext cx="4828335" cy="355581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649DC-C0A2-80E2-C877-CE031799A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499"/>
            <a:ext cx="5585723" cy="3876813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The analysis of average price and payment values from customers of sao Paulo city helps in understanding the spending patterns of customers in this region. </a:t>
            </a:r>
          </a:p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Identifying high value customers and creating targeted marketing campaigns.</a:t>
            </a:r>
            <a:endParaRPr lang="en-IN" sz="2600" b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1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4CC3-731B-AF03-E7A0-6EEA0235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KPI 5 - Relationship between shipping days Vs review scores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A4A179-94CD-2B7B-F99C-C825CCE872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60" y="2401140"/>
            <a:ext cx="4825158" cy="36186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AAE16-70FE-0903-BACD-4E21343A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5718245" cy="391657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This KPI analyses the relationship between shipping days and review scores. 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It helps in understanding the impact of delivery time on customer satisfaction levels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 Olist can use this information to optimize their logistics and improve their delivery time.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4366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122</TotalTime>
  <Words>438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Arial Black</vt:lpstr>
      <vt:lpstr>Century Gothic</vt:lpstr>
      <vt:lpstr>Segoe UI</vt:lpstr>
      <vt:lpstr>Times New Roman</vt:lpstr>
      <vt:lpstr>Wingdings 3</vt:lpstr>
      <vt:lpstr>Ion Boardroom</vt:lpstr>
      <vt:lpstr>Olist Store Analysis</vt:lpstr>
      <vt:lpstr>Introduction </vt:lpstr>
      <vt:lpstr>Tools Behind this Analysis </vt:lpstr>
      <vt:lpstr>Data Modelling</vt:lpstr>
      <vt:lpstr>KPI 1 - Weekday Vs Weekend</vt:lpstr>
      <vt:lpstr>KPI 2 - No of orders with review score 5 and payment type as credit card  </vt:lpstr>
      <vt:lpstr>KPI 3 - Average delivery days for pet_shop    </vt:lpstr>
      <vt:lpstr>KPI 4 - Average Price and payment values from customers of Sao Paulo city  </vt:lpstr>
      <vt:lpstr>KPI 5 - Relationship between shipping days Vs review scores</vt:lpstr>
      <vt:lpstr>Olist Store Analysis Dashboard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Store Analysis Project</dc:title>
  <dc:creator>Satish Pilla</dc:creator>
  <cp:lastModifiedBy>Kinjal Gaikwad</cp:lastModifiedBy>
  <cp:revision>17</cp:revision>
  <dcterms:created xsi:type="dcterms:W3CDTF">2024-03-28T16:37:19Z</dcterms:created>
  <dcterms:modified xsi:type="dcterms:W3CDTF">2024-05-11T17:11:48Z</dcterms:modified>
</cp:coreProperties>
</file>