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6"/>
  </p:notesMasterIdLst>
  <p:sldIdLst>
    <p:sldId id="256" r:id="rId2"/>
    <p:sldId id="258" r:id="rId3"/>
    <p:sldId id="259" r:id="rId4"/>
    <p:sldId id="257"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C910"/>
    <a:srgbClr val="D9D9D9"/>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10" autoAdjust="0"/>
  </p:normalViewPr>
  <p:slideViewPr>
    <p:cSldViewPr snapToGrid="0" snapToObjects="1">
      <p:cViewPr varScale="1">
        <p:scale>
          <a:sx n="76" d="100"/>
          <a:sy n="76" d="100"/>
        </p:scale>
        <p:origin x="60" y="297"/>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F29455-B5A2-4AF5-B70F-E410FB9AFAFC}" type="datetimeFigureOut">
              <a:rPr lang="en-NL" smtClean="0"/>
              <a:t>10/06/2025</a:t>
            </a:fld>
            <a:endParaRPr lang="en-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0FA250-01CC-4531-823A-6088CFBF0E8A}" type="slidenum">
              <a:rPr lang="en-NL" smtClean="0"/>
              <a:t>‹#›</a:t>
            </a:fld>
            <a:endParaRPr lang="en-NL"/>
          </a:p>
        </p:txBody>
      </p:sp>
    </p:spTree>
    <p:extLst>
      <p:ext uri="{BB962C8B-B14F-4D97-AF65-F5344CB8AC3E}">
        <p14:creationId xmlns:p14="http://schemas.microsoft.com/office/powerpoint/2010/main" val="29034386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L" dirty="0"/>
          </a:p>
        </p:txBody>
      </p:sp>
      <p:sp>
        <p:nvSpPr>
          <p:cNvPr id="4" name="Slide Number Placeholder 3"/>
          <p:cNvSpPr>
            <a:spLocks noGrp="1"/>
          </p:cNvSpPr>
          <p:nvPr>
            <p:ph type="sldNum" sz="quarter" idx="5"/>
          </p:nvPr>
        </p:nvSpPr>
        <p:spPr/>
        <p:txBody>
          <a:bodyPr/>
          <a:lstStyle/>
          <a:p>
            <a:fld id="{DA0FA250-01CC-4531-823A-6088CFBF0E8A}" type="slidenum">
              <a:rPr lang="en-NL" smtClean="0"/>
              <a:t>2</a:t>
            </a:fld>
            <a:endParaRPr lang="en-NL"/>
          </a:p>
        </p:txBody>
      </p:sp>
    </p:spTree>
    <p:extLst>
      <p:ext uri="{BB962C8B-B14F-4D97-AF65-F5344CB8AC3E}">
        <p14:creationId xmlns:p14="http://schemas.microsoft.com/office/powerpoint/2010/main" val="325105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10BC7B-F3A8-F011-F73E-0AEFFD39A5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387B14-60E8-CED1-30FE-EC3B33FA2DD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CFADC6-101E-804F-2F93-FCCDBD9B0B62}"/>
              </a:ext>
            </a:extLst>
          </p:cNvPr>
          <p:cNvSpPr>
            <a:spLocks noGrp="1"/>
          </p:cNvSpPr>
          <p:nvPr>
            <p:ph type="body" idx="1"/>
          </p:nvPr>
        </p:nvSpPr>
        <p:spPr/>
        <p:txBody>
          <a:bodyPr/>
          <a:lstStyle/>
          <a:p>
            <a:endParaRPr lang="en-NL" dirty="0"/>
          </a:p>
        </p:txBody>
      </p:sp>
      <p:sp>
        <p:nvSpPr>
          <p:cNvPr id="4" name="Slide Number Placeholder 3">
            <a:extLst>
              <a:ext uri="{FF2B5EF4-FFF2-40B4-BE49-F238E27FC236}">
                <a16:creationId xmlns:a16="http://schemas.microsoft.com/office/drawing/2014/main" id="{32E02B21-6337-B7BC-49D8-103ED0B26B53}"/>
              </a:ext>
            </a:extLst>
          </p:cNvPr>
          <p:cNvSpPr>
            <a:spLocks noGrp="1"/>
          </p:cNvSpPr>
          <p:nvPr>
            <p:ph type="sldNum" sz="quarter" idx="5"/>
          </p:nvPr>
        </p:nvSpPr>
        <p:spPr/>
        <p:txBody>
          <a:bodyPr/>
          <a:lstStyle/>
          <a:p>
            <a:fld id="{DA0FA250-01CC-4531-823A-6088CFBF0E8A}" type="slidenum">
              <a:rPr lang="en-NL" smtClean="0"/>
              <a:t>3</a:t>
            </a:fld>
            <a:endParaRPr lang="en-NL"/>
          </a:p>
        </p:txBody>
      </p:sp>
    </p:spTree>
    <p:extLst>
      <p:ext uri="{BB962C8B-B14F-4D97-AF65-F5344CB8AC3E}">
        <p14:creationId xmlns:p14="http://schemas.microsoft.com/office/powerpoint/2010/main" val="1990438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Text"/>
          <p:cNvSpPr>
            <a:spLocks noGrp="1"/>
          </p:cNvSpPr>
          <p:nvPr>
            <p:ph type="body" idx="1"/>
          </p:nvPr>
        </p:nvSpPr>
        <p:spPr/>
        <p:txBody>
          <a:bodyPr/>
          <a:lstStyle/>
          <a:p>
            <a:r>
              <a:rPr b="1" dirty="0"/>
              <a:t>shape</a:t>
            </a:r>
            <a:endParaRPr dirty="0"/>
          </a:p>
          <a:p>
            <a:r>
              <a:rPr b="0" dirty="0"/>
              <a:t>No alt text provided</a:t>
            </a:r>
            <a:endParaRPr dirty="0"/>
          </a:p>
          <a:p>
            <a:endParaRPr dirty="0"/>
          </a:p>
          <a:p>
            <a:r>
              <a:rPr b="1" dirty="0"/>
              <a:t>shape</a:t>
            </a:r>
            <a:endParaRPr dirty="0"/>
          </a:p>
          <a:p>
            <a:r>
              <a:rPr b="0" dirty="0"/>
              <a:t>No alt text provided</a:t>
            </a:r>
            <a:endParaRPr dirty="0"/>
          </a:p>
          <a:p>
            <a:endParaRPr dirty="0"/>
          </a:p>
          <a:p>
            <a:r>
              <a:rPr b="1" dirty="0"/>
              <a:t>textbox</a:t>
            </a:r>
            <a:endParaRPr dirty="0"/>
          </a:p>
          <a:p>
            <a:r>
              <a:rPr b="0" dirty="0"/>
              <a:t>No alt text provided</a:t>
            </a:r>
            <a:endParaRPr dirty="0"/>
          </a:p>
          <a:p>
            <a:endParaRPr dirty="0"/>
          </a:p>
          <a:p>
            <a:r>
              <a:rPr b="1" dirty="0"/>
              <a:t>Active Employee</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slicer</a:t>
            </a:r>
            <a:endParaRPr dirty="0"/>
          </a:p>
          <a:p>
            <a:r>
              <a:rPr b="0" dirty="0"/>
              <a:t>No alt text provided</a:t>
            </a:r>
            <a:endParaRPr dirty="0"/>
          </a:p>
          <a:p>
            <a:endParaRPr dirty="0"/>
          </a:p>
          <a:p>
            <a:r>
              <a:rPr b="1" dirty="0"/>
              <a:t>Employee Separations</a:t>
            </a:r>
            <a:endParaRPr dirty="0"/>
          </a:p>
          <a:p>
            <a:r>
              <a:rPr b="0" dirty="0"/>
              <a:t>No alt text provided</a:t>
            </a:r>
            <a:endParaRPr dirty="0"/>
          </a:p>
          <a:p>
            <a:endParaRPr dirty="0"/>
          </a:p>
          <a:p>
            <a:r>
              <a:rPr b="1" dirty="0"/>
              <a:t>New Hires</a:t>
            </a:r>
            <a:endParaRPr dirty="0"/>
          </a:p>
          <a:p>
            <a:r>
              <a:rPr b="0" dirty="0"/>
              <a:t>No alt text provided</a:t>
            </a:r>
            <a:endParaRPr dirty="0"/>
          </a:p>
          <a:p>
            <a:endParaRPr dirty="0"/>
          </a:p>
          <a:p>
            <a:r>
              <a:rPr b="1" dirty="0"/>
              <a:t>Active employees by age group</a:t>
            </a:r>
            <a:endParaRPr dirty="0"/>
          </a:p>
          <a:p>
            <a:r>
              <a:rPr b="0" dirty="0"/>
              <a:t>No alt text provided</a:t>
            </a:r>
            <a:endParaRPr dirty="0"/>
          </a:p>
          <a:p>
            <a:endParaRPr dirty="0"/>
          </a:p>
          <a:p>
            <a:r>
              <a:rPr b="1" dirty="0"/>
              <a:t>New hires by age group</a:t>
            </a:r>
            <a:endParaRPr dirty="0"/>
          </a:p>
          <a:p>
            <a:r>
              <a:rPr b="0" dirty="0"/>
              <a:t>No alt text provided</a:t>
            </a:r>
            <a:endParaRPr dirty="0"/>
          </a:p>
          <a:p>
            <a:endParaRPr dirty="0"/>
          </a:p>
          <a:p>
            <a:r>
              <a:rPr b="1" dirty="0"/>
              <a:t>Avg Tenure Months by Region and Gender</a:t>
            </a:r>
            <a:endParaRPr dirty="0"/>
          </a:p>
          <a:p>
            <a:r>
              <a:rPr b="0" dirty="0"/>
              <a:t>No alt text provided</a:t>
            </a:r>
            <a:endParaRPr dirty="0"/>
          </a:p>
          <a:p>
            <a:endParaRPr dirty="0"/>
          </a:p>
          <a:p>
            <a:r>
              <a:rPr b="1" dirty="0"/>
              <a:t>Separations by region &amp; age group</a:t>
            </a:r>
            <a:endParaRPr dirty="0"/>
          </a:p>
          <a:p>
            <a:r>
              <a:rPr b="0" dirty="0"/>
              <a:t>No alt text provided</a:t>
            </a:r>
            <a:endParaRPr dirty="0"/>
          </a:p>
          <a:p>
            <a:endParaRPr dirty="0"/>
          </a:p>
          <a:p>
            <a:r>
              <a:rPr b="1" dirty="0"/>
              <a:t>New Hires by Region and Job type</a:t>
            </a:r>
            <a:endParaRPr dirty="0"/>
          </a:p>
          <a:p>
            <a:r>
              <a:rPr b="0" dirty="0"/>
              <a:t>No alt text provided</a:t>
            </a:r>
            <a:endParaRPr dirty="0"/>
          </a:p>
          <a:p>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747689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55321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9826409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144985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27ED9C8-F09A-4D9E-BEC0-4725162E21FF}" type="datetimeFigureOut">
              <a:rPr lang="en-US" smtClean="0"/>
              <a:t>6/10/2025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268814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27ED9C8-F09A-4D9E-BEC0-4725162E21F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10043315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27ED9C8-F09A-4D9E-BEC0-4725162E21FF}" type="datetimeFigureOut">
              <a:rPr lang="en-US" smtClean="0"/>
              <a:t>6/10/2025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25692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27ED9C8-F09A-4D9E-BEC0-4725162E21FF}" type="datetimeFigureOut">
              <a:rPr lang="en-US" smtClean="0"/>
              <a:t>6/10/2025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2809139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27ED9C8-F09A-4D9E-BEC0-4725162E21FF}" type="datetimeFigureOut">
              <a:rPr lang="en-US" smtClean="0"/>
              <a:t>6/10/2025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3581811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9933904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627ED9C8-F09A-4D9E-BEC0-4725162E21FF}" type="datetimeFigureOut">
              <a:rPr lang="en-US" smtClean="0"/>
              <a:t>6/10/2025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7D807A-D3EC-4DEA-86E2-120E4093F1A6}" type="slidenum">
              <a:rPr lang="en-US" smtClean="0"/>
              <a:t>‹#›</a:t>
            </a:fld>
            <a:endParaRPr lang="en-US"/>
          </a:p>
        </p:txBody>
      </p:sp>
    </p:spTree>
    <p:extLst>
      <p:ext uri="{BB962C8B-B14F-4D97-AF65-F5344CB8AC3E}">
        <p14:creationId xmlns:p14="http://schemas.microsoft.com/office/powerpoint/2010/main" val="288480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ED9C8-F09A-4D9E-BEC0-4725162E21FF}" type="datetimeFigureOut">
              <a:rPr lang="en-US" smtClean="0"/>
              <a:t>6/10/2025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7D807A-D3EC-4DEA-86E2-120E4093F1A6}" type="slidenum">
              <a:rPr lang="en-US" smtClean="0"/>
              <a:t>‹#›</a:t>
            </a:fld>
            <a:endParaRPr lang="en-US"/>
          </a:p>
        </p:txBody>
      </p:sp>
    </p:spTree>
    <p:extLst>
      <p:ext uri="{BB962C8B-B14F-4D97-AF65-F5344CB8AC3E}">
        <p14:creationId xmlns:p14="http://schemas.microsoft.com/office/powerpoint/2010/main" val="142369109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pp.powerbi.com/groups/me/reports/ce1498ab-c204-4fb9-a4c6-b1f3b833bb7d?pbi_source=PowerPoint" TargetMode="External"/><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hyperlink" Target="https://app.powerbi.com/groups/me/reports/ce1498ab-c204-4fb9-a4c6-b1f3b833bb7d/?pbi_source=PowerPoint"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9" name="Picture 8">
            <a:extLs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2" name="Title 1"/>
          <p:cNvSpPr txBox="1">
            <a:spLocks noGrp="1"/>
          </p:cNvSpPr>
          <p:nvPr>
            <p:ph type="title" idx="4294967295"/>
          </p:nvPr>
        </p:nvSpPr>
        <p:spPr>
          <a:xfrm>
            <a:off x="810584" y="2982149"/>
            <a:ext cx="6314017" cy="600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b" anchorCtr="0" forceAA="0" compatLnSpc="1">
            <a:prstTxWarp prst="textNoShape">
              <a:avLst/>
            </a:prstTxWarp>
            <a:normAutofit fontScale="90000"/>
          </a:bodyPr>
          <a:lstStyle>
            <a:lvl1pPr algn="ctr" defTabSz="914400" rtl="0" eaLnBrk="1" latinLnBrk="0" hangingPunct="1">
              <a:lnSpc>
                <a:spcPct val="90000"/>
              </a:lnSpc>
              <a:spcBef>
                <a:spcPct val="0"/>
              </a:spcBef>
              <a:buNone/>
              <a:defRPr sz="4400" b="0" i="0" kern="1200" baseline="0">
                <a:solidFill>
                  <a:schemeClr val="tx1"/>
                </a:solidFill>
                <a:latin typeface="Segoe UI Light" charset="0"/>
                <a:ea typeface="Segoe UI Light" charset="0"/>
                <a:cs typeface="Segoe UI Light"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a:ln>
                  <a:noFill/>
                </a:ln>
                <a:solidFill>
                  <a:srgbClr val="F3C910"/>
                </a:solidFill>
                <a:effectLst/>
                <a:uLnTx/>
                <a:uFillTx/>
                <a:latin typeface="Segoe UI Light" charset="0"/>
                <a:ea typeface="Segoe UI Light" charset="0"/>
                <a:cs typeface="Segoe UI Light" charset="0"/>
              </a:rPr>
              <a:t>FinalProject_KinjalShah</a:t>
            </a:r>
            <a:endParaRPr kumimoji="0" lang="en-US" sz="4400" b="0" i="0" u="none" strike="noStrike" kern="1200" cap="none" spc="0" normalizeH="0" baseline="0" noProof="0" dirty="0">
              <a:ln>
                <a:noFill/>
              </a:ln>
              <a:solidFill>
                <a:srgbClr val="F3C910"/>
              </a:solidFill>
              <a:effectLst/>
              <a:uLnTx/>
              <a:uFillTx/>
              <a:latin typeface="Segoe UI Light" charset="0"/>
              <a:ea typeface="Segoe UI Light" charset="0"/>
              <a:cs typeface="Segoe UI Light" charset="0"/>
            </a:endParaRPr>
          </a:p>
        </p:txBody>
      </p:sp>
      <p:sp>
        <p:nvSpPr>
          <p:cNvPr id="13" name="Text Placeholder 2"/>
          <p:cNvSpPr txBox="1">
            <a:spLocks/>
          </p:cNvSpPr>
          <p:nvPr/>
        </p:nvSpPr>
        <p:spPr>
          <a:xfrm>
            <a:off x="853448" y="3658761"/>
            <a:ext cx="1488017" cy="253470"/>
          </a:xfrm>
          <a:prstGeom prst="rect">
            <a:avLst/>
          </a:prstGeom>
        </p:spPr>
        <p:txBody>
          <a:bodyPr vert="horz" lIns="91440" tIns="45720" rIns="91440" bIns="45720" rtlCol="0">
            <a:normAutofit lnSpcReduction="10000"/>
          </a:bodyPr>
          <a:lstStyle>
            <a:lvl1pPr marL="0" indent="0" algn="ctr" defTabSz="914400" rtl="0" eaLnBrk="1" latinLnBrk="0" hangingPunct="1">
              <a:lnSpc>
                <a:spcPct val="90000"/>
              </a:lnSpc>
              <a:spcBef>
                <a:spcPts val="1000"/>
              </a:spcBef>
              <a:buFont typeface="Arial"/>
              <a:buNone/>
              <a:defRPr sz="1200" b="0" i="0" u="sng" kern="1200">
                <a:solidFill>
                  <a:schemeClr val="tx1"/>
                </a:solidFill>
                <a:latin typeface="Segoe UI" charset="0"/>
                <a:ea typeface="Segoe UI" charset="0"/>
                <a:cs typeface="Segoe UI" charset="0"/>
              </a:defRPr>
            </a:lvl1pPr>
            <a:lvl2pPr marL="457200" indent="0" algn="ctr" defTabSz="914400" rtl="0" eaLnBrk="1" latinLnBrk="0" hangingPunct="1">
              <a:lnSpc>
                <a:spcPct val="90000"/>
              </a:lnSpc>
              <a:spcBef>
                <a:spcPts val="500"/>
              </a:spcBef>
              <a:buFont typeface="Arial"/>
              <a:buNone/>
              <a:defRPr sz="2000" kern="1200">
                <a:solidFill>
                  <a:schemeClr val="tx1">
                    <a:tint val="75000"/>
                  </a:schemeClr>
                </a:solidFill>
                <a:latin typeface="+mn-lt"/>
                <a:ea typeface="+mn-ea"/>
                <a:cs typeface="+mn-cs"/>
              </a:defRPr>
            </a:lvl2pPr>
            <a:lvl3pPr marL="914400" indent="0" algn="ctr" defTabSz="914400" rtl="0" eaLnBrk="1" latinLnBrk="0" hangingPunct="1">
              <a:lnSpc>
                <a:spcPct val="90000"/>
              </a:lnSpc>
              <a:spcBef>
                <a:spcPts val="500"/>
              </a:spcBef>
              <a:buFont typeface="Arial"/>
              <a:buNone/>
              <a:defRPr sz="1800" kern="1200">
                <a:solidFill>
                  <a:schemeClr val="tx1">
                    <a:tint val="75000"/>
                  </a:schemeClr>
                </a:solidFill>
                <a:latin typeface="+mn-lt"/>
                <a:ea typeface="+mn-ea"/>
                <a:cs typeface="+mn-cs"/>
              </a:defRPr>
            </a:lvl3pPr>
            <a:lvl4pPr marL="1371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4pPr>
            <a:lvl5pPr marL="18288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5pPr>
            <a:lvl6pPr marL="22860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6pPr>
            <a:lvl7pPr marL="27432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7pPr>
            <a:lvl8pPr marL="32004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8pPr>
            <a:lvl9pPr marL="3657600" indent="0" algn="ctr" defTabSz="914400" rtl="0" eaLnBrk="1" latinLnBrk="0" hangingPunct="1">
              <a:lnSpc>
                <a:spcPct val="90000"/>
              </a:lnSpc>
              <a:spcBef>
                <a:spcPts val="500"/>
              </a:spcBef>
              <a:buFont typeface="Arial"/>
              <a:buNone/>
              <a:defRPr sz="1600" kern="1200">
                <a:solidFill>
                  <a:schemeClr val="tx1">
                    <a:tint val="75000"/>
                  </a:schemeClr>
                </a:solidFill>
                <a:latin typeface="+mn-lt"/>
                <a:ea typeface="+mn-ea"/>
                <a:cs typeface="+mn-cs"/>
              </a:defRPr>
            </a:lvl9pPr>
          </a:lstStyle>
          <a:p>
            <a:pPr algn="l"/>
            <a:r>
              <a:rPr lang="en-US" dirty="0">
                <a:solidFill>
                  <a:schemeClr val="bg1"/>
                </a:solidFill>
                <a:hlinkClick r:id="rId3"/>
              </a:rPr>
              <a:t>View in Power BI</a:t>
            </a:r>
            <a:endParaRPr lang="en-US" dirty="0">
              <a:solidFill>
                <a:schemeClr val="bg1"/>
              </a:solidFill>
            </a:endParaRPr>
          </a:p>
        </p:txBody>
      </p:sp>
      <p:sp>
        <p:nvSpPr>
          <p:cNvPr id="17" name="TextBox 16"/>
          <p:cNvSpPr txBox="1"/>
          <p:nvPr/>
        </p:nvSpPr>
        <p:spPr>
          <a:xfrm>
            <a:off x="832315" y="5823544"/>
            <a:ext cx="2177716" cy="369332"/>
          </a:xfrm>
          <a:prstGeom prst="rect">
            <a:avLst/>
          </a:prstGeom>
          <a:noFill/>
        </p:spPr>
        <p:txBody>
          <a:bodyPr wrap="square" rtlCol="0">
            <a:spAutoFit/>
          </a:bodyPr>
          <a:lstStyle/>
          <a:p>
            <a:r>
              <a:rPr lang="en-US" sz="900" b="1" i="0" dirty="0">
                <a:solidFill>
                  <a:schemeClr val="bg1"/>
                </a:solidFill>
                <a:latin typeface="Segoe UI Semibold" charset="0"/>
                <a:ea typeface="Segoe UI Semibold" charset="0"/>
                <a:cs typeface="Segoe UI Semibold" charset="0"/>
              </a:rPr>
              <a:t>Downloaded at:</a:t>
            </a:r>
          </a:p>
          <a:p>
            <a:r>
              <a:rPr lang="en-US" sz="900" b="0" i="0" dirty="0">
                <a:solidFill>
                  <a:schemeClr val="bg1"/>
                </a:solidFill>
                <a:latin typeface="Segoe UI" charset="0"/>
                <a:ea typeface="Segoe UI" charset="0"/>
                <a:cs typeface="Segoe UI" charset="0"/>
              </a:rPr>
              <a:t>5/30/2025 6:27:37 PM UTC</a:t>
            </a:r>
          </a:p>
        </p:txBody>
      </p:sp>
      <p:sp>
        <p:nvSpPr>
          <p:cNvPr id="10" name="TextBox 9"/>
          <p:cNvSpPr txBox="1"/>
          <p:nvPr/>
        </p:nvSpPr>
        <p:spPr>
          <a:xfrm>
            <a:off x="828512" y="5407903"/>
            <a:ext cx="2177716" cy="369332"/>
          </a:xfrm>
          <a:prstGeom prst="rect">
            <a:avLst/>
          </a:prstGeom>
          <a:noFill/>
        </p:spPr>
        <p:txBody>
          <a:bodyPr wrap="square" rtlCol="0">
            <a:spAutoFit/>
          </a:bodyPr>
          <a:lstStyle/>
          <a:p>
            <a:r>
              <a:rPr lang="en-US" sz="900" b="1" dirty="0">
                <a:solidFill>
                  <a:schemeClr val="bg1"/>
                </a:solidFill>
                <a:latin typeface="Segoe UI Semibold" charset="0"/>
                <a:ea typeface="Segoe UI Semibold" charset="0"/>
                <a:cs typeface="Segoe UI Semibold" charset="0"/>
              </a:rPr>
              <a:t>Last data refresh:</a:t>
            </a:r>
            <a:endParaRPr lang="en-US" sz="900" b="1" i="0" dirty="0">
              <a:solidFill>
                <a:schemeClr val="bg1"/>
              </a:solidFill>
              <a:latin typeface="Segoe UI Semibold" charset="0"/>
              <a:ea typeface="Segoe UI Semibold" charset="0"/>
              <a:cs typeface="Segoe UI Semibold" charset="0"/>
            </a:endParaRPr>
          </a:p>
          <a:p>
            <a:r>
              <a:rPr lang="en-US" sz="900" dirty="0">
                <a:solidFill>
                  <a:schemeClr val="bg1"/>
                </a:solidFill>
                <a:latin typeface="Segoe UI" charset="0"/>
                <a:ea typeface="Segoe UI" charset="0"/>
                <a:cs typeface="Segoe UI" charset="0"/>
              </a:rPr>
              <a:t>5/30/2025 6:19:42 PM UTC</a:t>
            </a:r>
            <a:endParaRPr lang="en-US" sz="900" b="0" i="0" dirty="0">
              <a:solidFill>
                <a:schemeClr val="bg1"/>
              </a:solidFill>
              <a:latin typeface="Segoe UI" charset="0"/>
              <a:ea typeface="Segoe UI" charset="0"/>
              <a:cs typeface="Segoe UI" charset="0"/>
            </a:endParaRPr>
          </a:p>
        </p:txBody>
      </p:sp>
      <p:pic>
        <p:nvPicPr>
          <p:cNvPr id="16" name="Picture 15" descr="Microsoft Power BI"/>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pic>
        <p:nvPicPr>
          <p:cNvPr id="18" name="Picture 17">
            <a:extLs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39696" y="3694176"/>
            <a:ext cx="162027" cy="153025"/>
          </a:xfrm>
          <a:prstGeom prst="rect">
            <a:avLst/>
          </a:prstGeom>
        </p:spPr>
      </p:pic>
    </p:spTree>
    <p:extLst>
      <p:ext uri="{BB962C8B-B14F-4D97-AF65-F5344CB8AC3E}">
        <p14:creationId xmlns:p14="http://schemas.microsoft.com/office/powerpoint/2010/main" val="76307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223A179D-3F5C-1F1A-E49E-83767840F2D4}"/>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A6684B8-4EEB-9227-24B5-397C09FB1CDD}"/>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descr="Microsoft Power BI">
            <a:extLst>
              <a:ext uri="{FF2B5EF4-FFF2-40B4-BE49-F238E27FC236}">
                <a16:creationId xmlns:a16="http://schemas.microsoft.com/office/drawing/2014/main" id="{BBA7DB7F-DE61-D137-DB37-2E49FB62437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3" name="Content Placeholder 2">
            <a:extLst>
              <a:ext uri="{FF2B5EF4-FFF2-40B4-BE49-F238E27FC236}">
                <a16:creationId xmlns:a16="http://schemas.microsoft.com/office/drawing/2014/main" id="{423E8A51-75D4-6C43-FAB0-929452AFD6BC}"/>
              </a:ext>
            </a:extLst>
          </p:cNvPr>
          <p:cNvSpPr>
            <a:spLocks noGrp="1"/>
          </p:cNvSpPr>
          <p:nvPr>
            <p:ph idx="1"/>
          </p:nvPr>
        </p:nvSpPr>
        <p:spPr>
          <a:xfrm>
            <a:off x="923544" y="1333798"/>
            <a:ext cx="10515600" cy="4940564"/>
          </a:xfrm>
        </p:spPr>
        <p:txBody>
          <a:bodyPr>
            <a:normAutofit/>
          </a:bodyPr>
          <a:lstStyle/>
          <a:p>
            <a:pPr marL="0" indent="0">
              <a:buNone/>
            </a:pPr>
            <a:r>
              <a:rPr lang="en-US" sz="1600" b="1" dirty="0">
                <a:solidFill>
                  <a:schemeClr val="bg1"/>
                </a:solidFill>
              </a:rPr>
              <a:t>Scenario</a:t>
            </a:r>
          </a:p>
          <a:p>
            <a:pPr marL="0" indent="0">
              <a:buNone/>
            </a:pPr>
            <a:r>
              <a:rPr lang="en-US" sz="1600" dirty="0">
                <a:solidFill>
                  <a:schemeClr val="bg1"/>
                </a:solidFill>
              </a:rPr>
              <a:t>The HR (Human Resource) department is the heart of every organization. From recruitment to compensation to performance appraisal and employee wellbeing, the HR department plays several roles in the enterprise. HR acts as a mediator or a bridge between the employees and the management or enterprise. Providing them access to the latest technology and the means to derive insights in real time will help reduce the workload.</a:t>
            </a:r>
          </a:p>
          <a:p>
            <a:pPr marL="0" indent="0">
              <a:buNone/>
            </a:pPr>
            <a:endParaRPr lang="en-US" sz="1600" dirty="0">
              <a:solidFill>
                <a:schemeClr val="bg1"/>
              </a:solidFill>
            </a:endParaRPr>
          </a:p>
          <a:p>
            <a:pPr marL="0" indent="0">
              <a:buNone/>
            </a:pPr>
            <a:r>
              <a:rPr lang="en-US" sz="1600" b="1" dirty="0">
                <a:solidFill>
                  <a:schemeClr val="bg1"/>
                </a:solidFill>
              </a:rPr>
              <a:t>Problem Statement</a:t>
            </a:r>
          </a:p>
          <a:p>
            <a:pPr marL="0" indent="0">
              <a:buNone/>
            </a:pPr>
            <a:r>
              <a:rPr lang="en-US" sz="1600" dirty="0">
                <a:solidFill>
                  <a:schemeClr val="bg1"/>
                </a:solidFill>
              </a:rPr>
              <a:t>Market fluctuations and rapidly changing technology have affected the global market. Many published reports showed that around half of the employees wanted to change jobs. While some market researchers said that flexible working and job security were their primary factors, few admitted that a higher salary was their aim.</a:t>
            </a:r>
          </a:p>
          <a:p>
            <a:pPr marL="0" indent="0">
              <a:buNone/>
            </a:pPr>
            <a:r>
              <a:rPr lang="en-US" sz="1600" dirty="0">
                <a:solidFill>
                  <a:schemeClr val="bg1"/>
                </a:solidFill>
              </a:rPr>
              <a:t>Different regions saw an increase and a decrease in salaries over the years. While the increase was to retain top-level professional employees, the pay cuts were due to market fluctuations and were resorted after the market conditions improved. HR people across the globe are hiring new employees , trying to retain and understand the needs of employees who got separated(those who left the company).</a:t>
            </a:r>
          </a:p>
          <a:p>
            <a:pPr marL="0" indent="0">
              <a:buNone/>
            </a:pPr>
            <a:r>
              <a:rPr lang="en-US" sz="1600" dirty="0">
                <a:solidFill>
                  <a:schemeClr val="bg1"/>
                </a:solidFill>
              </a:rPr>
              <a:t>So, how does the HR department make these decisions in volatile market conditions? They rely on HR analytics to understand the existing situation and develop a new modern approach. For this requirement, you have been asked in your company to build a dashboard in Power BI considering the following challenges of HR people and provide an effective way to find the answers to their day-to-day questions.</a:t>
            </a:r>
          </a:p>
          <a:p>
            <a:pPr marL="0" indent="0">
              <a:buNone/>
            </a:pPr>
            <a:endParaRPr lang="en-NL" sz="1400" dirty="0">
              <a:solidFill>
                <a:schemeClr val="bg1"/>
              </a:solidFill>
            </a:endParaRPr>
          </a:p>
        </p:txBody>
      </p:sp>
    </p:spTree>
    <p:extLst>
      <p:ext uri="{BB962C8B-B14F-4D97-AF65-F5344CB8AC3E}">
        <p14:creationId xmlns:p14="http://schemas.microsoft.com/office/powerpoint/2010/main" val="3074845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CE736F-94A3-C881-47E3-B72E6107045E}"/>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C05607AB-25EC-E6F5-710C-DC6C14574157}"/>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16" name="Picture 15" descr="Microsoft Power BI">
            <a:extLst>
              <a:ext uri="{FF2B5EF4-FFF2-40B4-BE49-F238E27FC236}">
                <a16:creationId xmlns:a16="http://schemas.microsoft.com/office/drawing/2014/main" id="{C59E0BB1-E908-107E-92F2-4F097B6BC6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23544" y="722376"/>
            <a:ext cx="1490690" cy="245805"/>
          </a:xfrm>
          <a:prstGeom prst="rect">
            <a:avLst/>
          </a:prstGeom>
        </p:spPr>
      </p:pic>
      <p:sp>
        <p:nvSpPr>
          <p:cNvPr id="3" name="Content Placeholder 2">
            <a:extLst>
              <a:ext uri="{FF2B5EF4-FFF2-40B4-BE49-F238E27FC236}">
                <a16:creationId xmlns:a16="http://schemas.microsoft.com/office/drawing/2014/main" id="{7BB80A1B-F717-1E23-DA46-9AE06A9EF4D4}"/>
              </a:ext>
            </a:extLst>
          </p:cNvPr>
          <p:cNvSpPr>
            <a:spLocks noGrp="1"/>
          </p:cNvSpPr>
          <p:nvPr>
            <p:ph idx="1"/>
          </p:nvPr>
        </p:nvSpPr>
        <p:spPr>
          <a:xfrm>
            <a:off x="923544" y="1333798"/>
            <a:ext cx="10515600" cy="3540900"/>
          </a:xfrm>
        </p:spPr>
        <p:txBody>
          <a:bodyPr>
            <a:noAutofit/>
          </a:bodyPr>
          <a:lstStyle/>
          <a:p>
            <a:pPr marL="0" indent="0">
              <a:buNone/>
            </a:pPr>
            <a:r>
              <a:rPr lang="en-US" sz="2000" b="1" dirty="0">
                <a:solidFill>
                  <a:schemeClr val="bg1"/>
                </a:solidFill>
              </a:rPr>
              <a:t>Tasks</a:t>
            </a:r>
          </a:p>
          <a:p>
            <a:pPr marL="0" indent="0">
              <a:buNone/>
            </a:pPr>
            <a:r>
              <a:rPr lang="en-US" sz="1800" dirty="0">
                <a:solidFill>
                  <a:schemeClr val="bg1"/>
                </a:solidFill>
              </a:rPr>
              <a:t>1. Use the HR dataset provided for this project and analyze that to understand the data and terms.</a:t>
            </a:r>
          </a:p>
          <a:p>
            <a:pPr marL="0" indent="0">
              <a:buNone/>
            </a:pPr>
            <a:r>
              <a:rPr lang="en-US" sz="1800" dirty="0">
                <a:solidFill>
                  <a:schemeClr val="bg1"/>
                </a:solidFill>
              </a:rPr>
              <a:t>2. Load data into the Power BI Query Editor and perform the required actions.</a:t>
            </a:r>
          </a:p>
          <a:p>
            <a:pPr marL="0" indent="0">
              <a:buNone/>
            </a:pPr>
            <a:r>
              <a:rPr lang="en-US" sz="1800" dirty="0">
                <a:solidFill>
                  <a:schemeClr val="bg1"/>
                </a:solidFill>
              </a:rPr>
              <a:t>3. Establish the required relationships (look at the hint section).</a:t>
            </a:r>
          </a:p>
          <a:p>
            <a:pPr marL="0" indent="0">
              <a:buNone/>
            </a:pPr>
            <a:r>
              <a:rPr lang="en-US" sz="1800" dirty="0">
                <a:solidFill>
                  <a:schemeClr val="bg1"/>
                </a:solidFill>
              </a:rPr>
              <a:t>4. Create the required DAX columns and measures.</a:t>
            </a:r>
          </a:p>
          <a:p>
            <a:pPr marL="0" indent="0">
              <a:buNone/>
            </a:pPr>
            <a:r>
              <a:rPr lang="en-US" sz="1800" dirty="0">
                <a:solidFill>
                  <a:schemeClr val="bg1"/>
                </a:solidFill>
              </a:rPr>
              <a:t>5. Create the report in Power BI.</a:t>
            </a:r>
          </a:p>
          <a:p>
            <a:pPr marL="0" indent="0">
              <a:buNone/>
            </a:pPr>
            <a:r>
              <a:rPr lang="en-US" sz="1800" dirty="0">
                <a:solidFill>
                  <a:schemeClr val="bg1"/>
                </a:solidFill>
              </a:rPr>
              <a:t>6. Implement row-level security.</a:t>
            </a:r>
          </a:p>
          <a:p>
            <a:pPr marL="0" indent="0">
              <a:buNone/>
            </a:pPr>
            <a:r>
              <a:rPr lang="en-US" sz="1800" dirty="0">
                <a:solidFill>
                  <a:schemeClr val="bg1"/>
                </a:solidFill>
              </a:rPr>
              <a:t>7. Publish the report in Power BI Service.</a:t>
            </a:r>
          </a:p>
          <a:p>
            <a:pPr marL="0" indent="0">
              <a:buNone/>
            </a:pPr>
            <a:r>
              <a:rPr lang="en-US" sz="1800" dirty="0">
                <a:solidFill>
                  <a:schemeClr val="bg1"/>
                </a:solidFill>
              </a:rPr>
              <a:t>8. Create the dashboard in the Power BI workspace using the key visuals.</a:t>
            </a:r>
          </a:p>
          <a:p>
            <a:pPr>
              <a:buFontTx/>
              <a:buChar char="-"/>
            </a:pPr>
            <a:endParaRPr lang="en-US" sz="1800" dirty="0">
              <a:solidFill>
                <a:schemeClr val="bg1"/>
              </a:solidFill>
            </a:endParaRPr>
          </a:p>
          <a:p>
            <a:pPr marL="0" indent="0">
              <a:buNone/>
            </a:pPr>
            <a:endParaRPr lang="en-NL" sz="3200" dirty="0">
              <a:solidFill>
                <a:schemeClr val="bg1"/>
              </a:solidFill>
            </a:endParaRPr>
          </a:p>
        </p:txBody>
      </p:sp>
    </p:spTree>
    <p:extLst>
      <p:ext uri="{BB962C8B-B14F-4D97-AF65-F5344CB8AC3E}">
        <p14:creationId xmlns:p14="http://schemas.microsoft.com/office/powerpoint/2010/main" val="11804818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title="This slide contains the following visuals: shape ,shape ,textbox ,Active Employee ,slicer ,slicer ,Employee Separations ,New Hires ,Active employees by age group ,New hires by age group ,Avg Tenure Months by Region and Gender ,Separations by region &amp; age group ,New Hires by Region and Job type. Please refer to the notes on this slide for details">
            <a:hlinkClick r:id="rId3"/>
          </p:cNvPr>
          <p:cNvPicPr>
            <a:picLocks noChangeAspect="1"/>
          </p:cNvPicPr>
          <p:nvPr/>
        </p:nvPicPr>
        <p:blipFill>
          <a:blip r:embed="rId4"/>
          <a:stretch>
            <a:fillRect/>
          </a:stretch>
        </p:blipFill>
        <p:spPr>
          <a:xfrm>
            <a:off x="76200" y="0"/>
            <a:ext cx="12020550" cy="6858000"/>
          </a:xfrm>
          <a:prstGeom prst="rect">
            <a:avLst/>
          </a:prstGeom>
          <a:noFill/>
        </p:spPr>
      </p:pic>
      <p:sp>
        <p:nvSpPr>
          <p:cNvPr id="4" name="Title" hidden="1"/>
          <p:cNvSpPr>
            <a:spLocks noGrp="1"/>
          </p:cNvSpPr>
          <p:nvPr>
            <p:ph type="title"/>
          </p:nvPr>
        </p:nvSpPr>
        <p:spPr/>
        <p:txBody>
          <a:bodyPr/>
          <a:lstStyle/>
          <a:p>
            <a:r>
              <a:t>HR Data Analysis</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491</Words>
  <Application>Microsoft Office PowerPoint</Application>
  <PresentationFormat>Widescreen</PresentationFormat>
  <Paragraphs>63</Paragraphs>
  <Slides>4</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Arial</vt:lpstr>
      <vt:lpstr>Calibri</vt:lpstr>
      <vt:lpstr>Calibri Light</vt:lpstr>
      <vt:lpstr>Segoe UI</vt:lpstr>
      <vt:lpstr>Segoe UI Light</vt:lpstr>
      <vt:lpstr>Segoe UI Semibold</vt:lpstr>
      <vt:lpstr>Custom Design</vt:lpstr>
      <vt:lpstr>FinalProject_KinjalShah</vt:lpstr>
      <vt:lpstr>PowerPoint Presentation</vt:lpstr>
      <vt:lpstr>PowerPoint Presentation</vt:lpstr>
      <vt:lpstr>HR Data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Power BI</dc:creator>
  <cp:lastModifiedBy>kinjal shah</cp:lastModifiedBy>
  <cp:revision>6</cp:revision>
  <dcterms:created xsi:type="dcterms:W3CDTF">2016-09-04T11:54:55Z</dcterms:created>
  <dcterms:modified xsi:type="dcterms:W3CDTF">2025-06-10T11:49:30Z</dcterms:modified>
</cp:coreProperties>
</file>