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sldIdLst>
    <p:sldId id="256" r:id="rId2"/>
    <p:sldId id="259" r:id="rId3"/>
    <p:sldId id="260" r:id="rId4"/>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76" d="100"/>
          <a:sy n="76" d="100"/>
        </p:scale>
        <p:origin x="60" y="20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6A170E-9645-4A01-8A14-F9D8EF4365C4}" type="datetimeFigureOut">
              <a:rPr lang="en-NL" smtClean="0"/>
              <a:t>10/06/2025</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2F9A14-0800-4601-B091-C963A803A637}" type="slidenum">
              <a:rPr lang="en-NL" smtClean="0"/>
              <a:t>‹#›</a:t>
            </a:fld>
            <a:endParaRPr lang="en-NL"/>
          </a:p>
        </p:txBody>
      </p:sp>
    </p:spTree>
    <p:extLst>
      <p:ext uri="{BB962C8B-B14F-4D97-AF65-F5344CB8AC3E}">
        <p14:creationId xmlns:p14="http://schemas.microsoft.com/office/powerpoint/2010/main" val="1353778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512F9A14-0800-4601-B091-C963A803A637}" type="slidenum">
              <a:rPr lang="en-NL" smtClean="0"/>
              <a:t>2</a:t>
            </a:fld>
            <a:endParaRPr lang="en-NL"/>
          </a:p>
        </p:txBody>
      </p:sp>
    </p:spTree>
    <p:extLst>
      <p:ext uri="{BB962C8B-B14F-4D97-AF65-F5344CB8AC3E}">
        <p14:creationId xmlns:p14="http://schemas.microsoft.com/office/powerpoint/2010/main" val="4264712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736034-2826-BBCF-3165-9972449EBC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5EC2CC-09EA-81D3-E836-B77EA387B8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733838-EFCD-A1BA-19BF-CF0E9DDE5E87}"/>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1E34F92E-7BBE-9B79-C782-97929AB0BDAA}"/>
              </a:ext>
            </a:extLst>
          </p:cNvPr>
          <p:cNvSpPr>
            <a:spLocks noGrp="1"/>
          </p:cNvSpPr>
          <p:nvPr>
            <p:ph type="sldNum" sz="quarter" idx="5"/>
          </p:nvPr>
        </p:nvSpPr>
        <p:spPr/>
        <p:txBody>
          <a:bodyPr/>
          <a:lstStyle/>
          <a:p>
            <a:fld id="{512F9A14-0800-4601-B091-C963A803A637}" type="slidenum">
              <a:rPr lang="en-NL" smtClean="0"/>
              <a:t>3</a:t>
            </a:fld>
            <a:endParaRPr lang="en-NL"/>
          </a:p>
        </p:txBody>
      </p:sp>
    </p:spTree>
    <p:extLst>
      <p:ext uri="{BB962C8B-B14F-4D97-AF65-F5344CB8AC3E}">
        <p14:creationId xmlns:p14="http://schemas.microsoft.com/office/powerpoint/2010/main" val="661643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clusteredColumnChart</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Region Contribution In Profit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Sales, Profit &amp; Profit Ratio by Sub Category</a:t>
            </a:r>
            <a:endParaRPr dirty="0"/>
          </a:p>
          <a:p>
            <a:r>
              <a:rPr b="0" dirty="0"/>
              <a:t>No alt text provided</a:t>
            </a:r>
            <a:endParaRPr dirty="0"/>
          </a:p>
          <a:p>
            <a:endParaRPr dirty="0"/>
          </a:p>
          <a:p>
            <a:r>
              <a:rPr b="1" dirty="0"/>
              <a:t>#Returned Orders by Market</a:t>
            </a:r>
            <a:endParaRPr dirty="0"/>
          </a:p>
          <a:p>
            <a:r>
              <a:rPr b="0" dirty="0"/>
              <a:t>No alt text provided</a:t>
            </a:r>
            <a:endParaRPr dirty="0"/>
          </a:p>
          <a:p>
            <a:endParaRPr dirty="0"/>
          </a:p>
          <a:p>
            <a:r>
              <a:rPr b="1" dirty="0"/>
              <a:t>Top 5 Regional Manager by Sales</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Know more about your business data</a:t>
            </a:r>
            <a:endParaRPr dirty="0"/>
          </a:p>
          <a:p>
            <a:r>
              <a:rPr b="0" dirty="0"/>
              <a:t>No alt text provided</a:t>
            </a:r>
            <a:endParaRPr dirty="0"/>
          </a:p>
          <a:p>
            <a:endParaRPr dirty="0"/>
          </a:p>
          <a:p>
            <a:r>
              <a:rPr b="1" dirty="0"/>
              <a:t>azureMap</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6/10/2025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6/10/2025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6/10/2025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6/10/2025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6/10/2025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3a836916-af8d-46a1-a3e7-9b55bc4fcb7f?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3a836916-af8d-46a1-a3e7-9b55bc4fcb7f/?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3a836916-af8d-46a1-a3e7-9b55bc4fcb7f/?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Superstore sales data Analysis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6/10/2025 11:06:16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5/16/2025 1:14:25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8DF162D-17C4-69CE-E890-E72B96CDB426}"/>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57BE80CD-1B03-6442-3B49-21CFA7B185EB}"/>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6" name="Picture 15" descr="Microsoft Power BI">
            <a:extLst>
              <a:ext uri="{FF2B5EF4-FFF2-40B4-BE49-F238E27FC236}">
                <a16:creationId xmlns:a16="http://schemas.microsoft.com/office/drawing/2014/main" id="{D0A8015A-F0E7-2975-69E9-B7AA3BDD8D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sp>
        <p:nvSpPr>
          <p:cNvPr id="3" name="Content Placeholder 2">
            <a:extLst>
              <a:ext uri="{FF2B5EF4-FFF2-40B4-BE49-F238E27FC236}">
                <a16:creationId xmlns:a16="http://schemas.microsoft.com/office/drawing/2014/main" id="{1BDF2F12-4451-BEA1-49A4-D86FEE42EE1C}"/>
              </a:ext>
            </a:extLst>
          </p:cNvPr>
          <p:cNvSpPr>
            <a:spLocks noGrp="1"/>
          </p:cNvSpPr>
          <p:nvPr>
            <p:ph idx="1"/>
          </p:nvPr>
        </p:nvSpPr>
        <p:spPr>
          <a:xfrm>
            <a:off x="923544" y="1696863"/>
            <a:ext cx="10515600" cy="3736449"/>
          </a:xfrm>
        </p:spPr>
        <p:txBody>
          <a:bodyPr>
            <a:normAutofit/>
          </a:bodyPr>
          <a:lstStyle/>
          <a:p>
            <a:pPr marL="0" indent="0">
              <a:buNone/>
            </a:pPr>
            <a:r>
              <a:rPr lang="en-US" sz="2000" b="1" dirty="0">
                <a:solidFill>
                  <a:schemeClr val="bg1"/>
                </a:solidFill>
              </a:rPr>
              <a:t>Overview </a:t>
            </a:r>
          </a:p>
          <a:p>
            <a:r>
              <a:rPr lang="en-US" sz="2000" dirty="0">
                <a:solidFill>
                  <a:schemeClr val="bg1"/>
                </a:solidFill>
              </a:rPr>
              <a:t>In this project, we will create a mini-project on the “Super Store Sales” data set. </a:t>
            </a:r>
          </a:p>
          <a:p>
            <a:pPr marL="0" indent="0">
              <a:buNone/>
            </a:pPr>
            <a:endParaRPr lang="en-US" sz="2000" dirty="0">
              <a:solidFill>
                <a:schemeClr val="bg1"/>
              </a:solidFill>
            </a:endParaRPr>
          </a:p>
          <a:p>
            <a:pPr marL="0" indent="0">
              <a:buNone/>
            </a:pPr>
            <a:r>
              <a:rPr lang="en-US" sz="2000" b="1" dirty="0">
                <a:solidFill>
                  <a:schemeClr val="bg1"/>
                </a:solidFill>
              </a:rPr>
              <a:t>Situation</a:t>
            </a:r>
            <a:r>
              <a:rPr lang="en-US" sz="2000" dirty="0">
                <a:solidFill>
                  <a:schemeClr val="bg1"/>
                </a:solidFill>
              </a:rPr>
              <a:t> </a:t>
            </a:r>
          </a:p>
          <a:p>
            <a:r>
              <a:rPr lang="en-US" sz="2000" dirty="0">
                <a:solidFill>
                  <a:schemeClr val="bg1"/>
                </a:solidFill>
              </a:rPr>
              <a:t>Global Super Store is an online supergiant store that has worldwide operations. This store takes orders and delivers products across the globe and deals with all the major product categories like furniture, office supplies and technology, and so on. </a:t>
            </a:r>
          </a:p>
          <a:p>
            <a:r>
              <a:rPr lang="en-US" sz="2000" dirty="0">
                <a:solidFill>
                  <a:schemeClr val="bg1"/>
                </a:solidFill>
              </a:rPr>
              <a:t>As a Sales Manager of this store, you want to analyze the sales of the products based on provided historical data, this analysis will help you to plan your inventory and business processes accordingly. Also, to know the products and customer’s behavior. </a:t>
            </a:r>
            <a:endParaRPr lang="en-NL" sz="2000" dirty="0">
              <a:solidFill>
                <a:schemeClr val="bg1"/>
              </a:solidFill>
            </a:endParaRPr>
          </a:p>
        </p:txBody>
      </p:sp>
    </p:spTree>
    <p:extLst>
      <p:ext uri="{BB962C8B-B14F-4D97-AF65-F5344CB8AC3E}">
        <p14:creationId xmlns:p14="http://schemas.microsoft.com/office/powerpoint/2010/main" val="1951045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8125023C-A51C-7137-D604-FD4F264F505A}"/>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FB17962A-751E-72BE-F53B-7BC9AF8B4199}"/>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6" name="Picture 15" descr="Microsoft Power BI">
            <a:extLst>
              <a:ext uri="{FF2B5EF4-FFF2-40B4-BE49-F238E27FC236}">
                <a16:creationId xmlns:a16="http://schemas.microsoft.com/office/drawing/2014/main" id="{90B21BA5-DAC8-B2D6-C06A-F41EC1EE93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sp>
        <p:nvSpPr>
          <p:cNvPr id="3" name="Content Placeholder 2">
            <a:extLst>
              <a:ext uri="{FF2B5EF4-FFF2-40B4-BE49-F238E27FC236}">
                <a16:creationId xmlns:a16="http://schemas.microsoft.com/office/drawing/2014/main" id="{A9FD3E06-2918-35A6-3850-E669FFF42C1A}"/>
              </a:ext>
            </a:extLst>
          </p:cNvPr>
          <p:cNvSpPr>
            <a:spLocks noGrp="1"/>
          </p:cNvSpPr>
          <p:nvPr>
            <p:ph idx="1"/>
          </p:nvPr>
        </p:nvSpPr>
        <p:spPr>
          <a:xfrm>
            <a:off x="923544" y="1570334"/>
            <a:ext cx="10515600" cy="4660286"/>
          </a:xfrm>
        </p:spPr>
        <p:txBody>
          <a:bodyPr>
            <a:normAutofit fontScale="55000" lnSpcReduction="20000"/>
          </a:bodyPr>
          <a:lstStyle/>
          <a:p>
            <a:pPr marL="0" indent="0">
              <a:buNone/>
            </a:pPr>
            <a:r>
              <a:rPr lang="en-US" sz="4400" b="1" dirty="0">
                <a:solidFill>
                  <a:schemeClr val="bg1"/>
                </a:solidFill>
              </a:rPr>
              <a:t>Tasks </a:t>
            </a:r>
          </a:p>
          <a:p>
            <a:pPr marL="0" indent="0">
              <a:buNone/>
            </a:pPr>
            <a:r>
              <a:rPr lang="en-US" sz="3300" dirty="0">
                <a:solidFill>
                  <a:schemeClr val="bg1"/>
                </a:solidFill>
              </a:rPr>
              <a:t>1. Load data from the provided data sources (</a:t>
            </a:r>
            <a:r>
              <a:rPr lang="en-US" sz="3300" i="1" dirty="0">
                <a:solidFill>
                  <a:schemeClr val="bg1"/>
                </a:solidFill>
              </a:rPr>
              <a:t>excel </a:t>
            </a:r>
            <a:r>
              <a:rPr lang="en-US" sz="3300" dirty="0">
                <a:solidFill>
                  <a:schemeClr val="bg1"/>
                </a:solidFill>
              </a:rPr>
              <a:t>workbooks). </a:t>
            </a:r>
          </a:p>
          <a:p>
            <a:pPr marL="0" indent="0">
              <a:buNone/>
            </a:pPr>
            <a:r>
              <a:rPr lang="en-US" sz="3300" dirty="0">
                <a:solidFill>
                  <a:schemeClr val="bg1"/>
                </a:solidFill>
              </a:rPr>
              <a:t>2. Perform the required data transformations in the Power Query Editor window. </a:t>
            </a:r>
          </a:p>
          <a:p>
            <a:pPr marL="0" indent="0">
              <a:buNone/>
            </a:pPr>
            <a:r>
              <a:rPr lang="en-US" sz="3300" dirty="0">
                <a:solidFill>
                  <a:schemeClr val="bg1"/>
                </a:solidFill>
              </a:rPr>
              <a:t>3. Create the relationships between the loaded tables. </a:t>
            </a:r>
          </a:p>
          <a:p>
            <a:pPr marL="0" indent="0">
              <a:buNone/>
            </a:pPr>
            <a:r>
              <a:rPr lang="en-US" sz="3300" dirty="0">
                <a:solidFill>
                  <a:schemeClr val="bg1"/>
                </a:solidFill>
              </a:rPr>
              <a:t>4. Create the required measures for key performance indicators like Sales, Profit, and Ratio. </a:t>
            </a:r>
          </a:p>
          <a:p>
            <a:pPr marL="0" indent="0">
              <a:buNone/>
            </a:pPr>
            <a:r>
              <a:rPr lang="en-US" sz="3300" dirty="0">
                <a:solidFill>
                  <a:schemeClr val="bg1"/>
                </a:solidFill>
              </a:rPr>
              <a:t>5. Use the visuals as per the provided design to plot dimensions like Category, Year, Region, Market, </a:t>
            </a:r>
          </a:p>
          <a:p>
            <a:pPr marL="0" indent="0">
              <a:buNone/>
            </a:pPr>
            <a:r>
              <a:rPr lang="en-US" sz="3300" dirty="0">
                <a:solidFill>
                  <a:schemeClr val="bg1"/>
                </a:solidFill>
              </a:rPr>
              <a:t>    Sub-category, Manager, and so on. Add key slicers to slice and dice data in the visuals. </a:t>
            </a:r>
          </a:p>
          <a:p>
            <a:pPr marL="0" indent="0">
              <a:buNone/>
            </a:pPr>
            <a:r>
              <a:rPr lang="en-US" sz="3300" dirty="0">
                <a:solidFill>
                  <a:schemeClr val="bg1"/>
                </a:solidFill>
              </a:rPr>
              <a:t>6. Train the Q&amp;A data model for the below synonyms: </a:t>
            </a:r>
          </a:p>
          <a:p>
            <a:pPr marL="0" indent="0">
              <a:buNone/>
            </a:pPr>
            <a:r>
              <a:rPr lang="en-US" sz="3300" dirty="0">
                <a:solidFill>
                  <a:schemeClr val="bg1"/>
                </a:solidFill>
              </a:rPr>
              <a:t>     Revenue: Sales </a:t>
            </a:r>
          </a:p>
          <a:p>
            <a:pPr marL="0" indent="0">
              <a:buNone/>
            </a:pPr>
            <a:r>
              <a:rPr lang="en-US" sz="3300" dirty="0">
                <a:solidFill>
                  <a:schemeClr val="bg1"/>
                </a:solidFill>
              </a:rPr>
              <a:t>     Income: Profit </a:t>
            </a:r>
          </a:p>
          <a:p>
            <a:pPr marL="0" indent="0">
              <a:buNone/>
            </a:pPr>
            <a:r>
              <a:rPr lang="en-US" sz="3300" dirty="0">
                <a:solidFill>
                  <a:schemeClr val="bg1"/>
                </a:solidFill>
              </a:rPr>
              <a:t>     Income Percentage: Profit Ratio </a:t>
            </a:r>
          </a:p>
          <a:p>
            <a:pPr marL="0" indent="0">
              <a:buNone/>
            </a:pPr>
            <a:r>
              <a:rPr lang="en-US" sz="3300" dirty="0">
                <a:solidFill>
                  <a:schemeClr val="bg1"/>
                </a:solidFill>
              </a:rPr>
              <a:t>7. Managers should have restricted data access as per their market allocation by the organization. </a:t>
            </a:r>
          </a:p>
          <a:p>
            <a:pPr marL="0" indent="0">
              <a:buNone/>
            </a:pPr>
            <a:r>
              <a:rPr lang="en-US" sz="3300" dirty="0">
                <a:solidFill>
                  <a:schemeClr val="bg1"/>
                </a:solidFill>
              </a:rPr>
              <a:t>    (Implement  RLS) </a:t>
            </a:r>
          </a:p>
          <a:p>
            <a:pPr marL="0" indent="0">
              <a:buNone/>
            </a:pPr>
            <a:r>
              <a:rPr lang="en-US" sz="3300" dirty="0">
                <a:solidFill>
                  <a:schemeClr val="bg1"/>
                </a:solidFill>
              </a:rPr>
              <a:t>8. Publish a report in the Power BI Service and share it with other users of the same market role. </a:t>
            </a:r>
          </a:p>
          <a:p>
            <a:pPr marL="0" indent="0">
              <a:buNone/>
            </a:pPr>
            <a:endParaRPr lang="en-NL" sz="2000" dirty="0">
              <a:solidFill>
                <a:schemeClr val="bg1"/>
              </a:solidFill>
            </a:endParaRPr>
          </a:p>
        </p:txBody>
      </p:sp>
    </p:spTree>
    <p:extLst>
      <p:ext uri="{BB962C8B-B14F-4D97-AF65-F5344CB8AC3E}">
        <p14:creationId xmlns:p14="http://schemas.microsoft.com/office/powerpoint/2010/main" val="3931220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textbox ,card ,slicer ,slicer ,slicer ,clusteredColumnChart ,donutChart ,Region Contribution In Profit ,shape ,textbox ,Sales, Profit &amp; Profit Ratio by Sub Category ,#Returned Orders by Market ,Top 5 Regional Manager by Sales ,card ,cardVisual ,lineChart ,lineChart ,actionButton ,actionButt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Sales Summary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licer ,slicer ,slicer ,Know more about your business data ,azureMap ,card ,textbox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Q&amp;A Analysis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478</Words>
  <Application>Microsoft Office PowerPoint</Application>
  <PresentationFormat>Widescreen</PresentationFormat>
  <Paragraphs>112</Paragraphs>
  <Slides>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Segoe UI</vt:lpstr>
      <vt:lpstr>Segoe UI Light</vt:lpstr>
      <vt:lpstr>Segoe UI Semibold</vt:lpstr>
      <vt:lpstr>Custom Design</vt:lpstr>
      <vt:lpstr>Superstore sales data Analysis</vt:lpstr>
      <vt:lpstr>PowerPoint Presentation</vt:lpstr>
      <vt:lpstr>PowerPoint Presentation</vt:lpstr>
      <vt:lpstr>Sales Summary</vt:lpstr>
      <vt:lpstr>Q&amp;A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kinjal shah</cp:lastModifiedBy>
  <cp:revision>5</cp:revision>
  <dcterms:created xsi:type="dcterms:W3CDTF">2016-09-04T11:54:55Z</dcterms:created>
  <dcterms:modified xsi:type="dcterms:W3CDTF">2025-06-10T11:21:37Z</dcterms:modified>
</cp:coreProperties>
</file>