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0A0815-6E91-4C6E-8C9E-24459070003F}">
  <a:tblStyle styleId="{4A0A0815-6E91-4C6E-8C9E-2445907000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7D1C172-3008-433B-9B57-FD457D4D4B1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an intended pun, but it’s later that we discover its real meaning. I mean, it’s like rolling a dice, some of the result we found out was really unexpected.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1952a0f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1952a0f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dbba18d3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dbba18d3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rgbClr val="595959"/>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1353a301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1353a301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Finding 1: general performance</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1.1 Stationarity (the density plot)</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1.2 Trading performance (Compared to hw?)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Finding 2: why some models are better than others? e.g. DBSCAN why better than</a:t>
            </a:r>
            <a:r>
              <a:rPr lang="en" sz="1800">
                <a:solidFill>
                  <a:srgbClr val="595959"/>
                </a:solidFill>
              </a:rPr>
              <a:t> K-means</a:t>
            </a:r>
            <a:r>
              <a:rPr lang="en" sz="1800">
                <a:solidFill>
                  <a:srgbClr val="595959"/>
                </a:solidFill>
              </a:rPr>
              <a:t>?</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Finding 3: Out-of-industry pairs </a:t>
            </a:r>
            <a:endParaRPr sz="1800">
              <a:solidFill>
                <a:srgbClr val="595959"/>
              </a:solidFill>
            </a:endParaRPr>
          </a:p>
          <a:p>
            <a:pPr indent="0" lvl="0" marL="0" rtl="0" algn="l">
              <a:spcBef>
                <a:spcPts val="0"/>
              </a:spcBef>
              <a:spcAft>
                <a:spcPts val="0"/>
              </a:spcAft>
              <a:buNone/>
            </a:pPr>
            <a:r>
              <a:rPr lang="en" sz="1800">
                <a:solidFill>
                  <a:srgbClr val="595959"/>
                </a:solidFill>
              </a:rPr>
              <a:t>	Percentage </a:t>
            </a:r>
            <a:endParaRPr sz="1800">
              <a:solidFill>
                <a:srgbClr val="595959"/>
              </a:solidFill>
            </a:endParaRPr>
          </a:p>
          <a:p>
            <a:pPr indent="0" lvl="0" marL="0" rtl="0" algn="l">
              <a:spcBef>
                <a:spcPts val="0"/>
              </a:spcBef>
              <a:spcAft>
                <a:spcPts val="0"/>
              </a:spcAft>
              <a:buNone/>
            </a:pPr>
            <a:r>
              <a:rPr lang="en" sz="1800">
                <a:solidFill>
                  <a:srgbClr val="595959"/>
                </a:solidFill>
              </a:rPr>
              <a:t>	Pick out one as example to illustrate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1a8602ea6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1a8602ea6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Finding 1: general performance</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1.1 Stationarity (the density plot)</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1.2 Trading performance (Compared to hw?)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Finding 2: why some models are better than others? e.g. DBSCAN why better than K-means?</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Finding 3: Out-of-industry pairs </a:t>
            </a:r>
            <a:endParaRPr sz="1800">
              <a:solidFill>
                <a:srgbClr val="595959"/>
              </a:solidFill>
            </a:endParaRPr>
          </a:p>
          <a:p>
            <a:pPr indent="0" lvl="0" marL="0" rtl="0" algn="l">
              <a:spcBef>
                <a:spcPts val="0"/>
              </a:spcBef>
              <a:spcAft>
                <a:spcPts val="0"/>
              </a:spcAft>
              <a:buNone/>
            </a:pPr>
            <a:r>
              <a:rPr lang="en" sz="1800">
                <a:solidFill>
                  <a:srgbClr val="595959"/>
                </a:solidFill>
              </a:rPr>
              <a:t>	Percentage </a:t>
            </a:r>
            <a:endParaRPr sz="1800">
              <a:solidFill>
                <a:srgbClr val="595959"/>
              </a:solidFill>
            </a:endParaRPr>
          </a:p>
          <a:p>
            <a:pPr indent="0" lvl="0" marL="0" rtl="0" algn="l">
              <a:spcBef>
                <a:spcPts val="0"/>
              </a:spcBef>
              <a:spcAft>
                <a:spcPts val="0"/>
              </a:spcAft>
              <a:buNone/>
            </a:pPr>
            <a:r>
              <a:rPr lang="en" sz="1800">
                <a:solidFill>
                  <a:srgbClr val="595959"/>
                </a:solidFill>
              </a:rPr>
              <a:t>	Pick out one as example to illustrate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1a8602ea6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1a8602ea6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1a8602ea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1a8602ea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Finding 1: general performance</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1.1 Stationarity (the density plot)</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1.2 Trading performance (Compared to hw?)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Finding 2: why some models are better than others? e.g. DBSCAN why better than K-means?</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Finding 3: Out-of-industry pairs </a:t>
            </a:r>
            <a:endParaRPr sz="1800">
              <a:solidFill>
                <a:srgbClr val="595959"/>
              </a:solidFill>
            </a:endParaRPr>
          </a:p>
          <a:p>
            <a:pPr indent="0" lvl="0" marL="0" rtl="0" algn="l">
              <a:spcBef>
                <a:spcPts val="0"/>
              </a:spcBef>
              <a:spcAft>
                <a:spcPts val="0"/>
              </a:spcAft>
              <a:buNone/>
            </a:pPr>
            <a:r>
              <a:rPr lang="en" sz="1800">
                <a:solidFill>
                  <a:srgbClr val="595959"/>
                </a:solidFill>
              </a:rPr>
              <a:t>	Percentage </a:t>
            </a:r>
            <a:endParaRPr sz="1800">
              <a:solidFill>
                <a:srgbClr val="595959"/>
              </a:solidFill>
            </a:endParaRPr>
          </a:p>
          <a:p>
            <a:pPr indent="0" lvl="0" marL="0" rtl="0" algn="l">
              <a:spcBef>
                <a:spcPts val="0"/>
              </a:spcBef>
              <a:spcAft>
                <a:spcPts val="0"/>
              </a:spcAft>
              <a:buNone/>
            </a:pPr>
            <a:r>
              <a:rPr lang="en" sz="1800">
                <a:solidFill>
                  <a:srgbClr val="595959"/>
                </a:solidFill>
              </a:rPr>
              <a:t>	Pick out one as example to illustrate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dbba18d3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dbba18d3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17b4b6ba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17b4b6ba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rgbClr val="595959"/>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1353a301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1353a301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1a8602ea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1a8602ea6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dbba18d3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dbba18d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Problem Statement:</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We know pair trading, we know machine learning.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Want to combine then to improve performance.</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Simple idea, but how? </a:t>
            </a:r>
            <a:endParaRPr sz="1200">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d1353a30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d1353a30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d18468e4d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d18468e4d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18468e4d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18468e4d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d17b4b6ba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d17b4b6ba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rgbClr val="595959"/>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cdbba18d3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cdbba18d3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595959"/>
                </a:solidFill>
              </a:rPr>
              <a:t>Finding 1: general performance</a:t>
            </a:r>
            <a:endParaRPr sz="1800">
              <a:solidFill>
                <a:srgbClr val="595959"/>
              </a:solidFill>
            </a:endParaRPr>
          </a:p>
          <a:p>
            <a:pPr indent="0" lvl="0" marL="0" rtl="0" algn="l">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0"/>
              </a:spcBef>
              <a:spcAft>
                <a:spcPts val="0"/>
              </a:spcAft>
              <a:buClr>
                <a:schemeClr val="dk1"/>
              </a:buClr>
              <a:buSzPts val="1100"/>
              <a:buFont typeface="Arial"/>
              <a:buNone/>
            </a:pPr>
            <a:r>
              <a:rPr lang="en" sz="1800">
                <a:solidFill>
                  <a:srgbClr val="595959"/>
                </a:solidFill>
              </a:rPr>
              <a:t>1.1 Stationarity (the density plot)</a:t>
            </a:r>
            <a:endParaRPr sz="1800">
              <a:solidFill>
                <a:srgbClr val="595959"/>
              </a:solidFill>
            </a:endParaRPr>
          </a:p>
          <a:p>
            <a:pPr indent="0" lvl="0" marL="0" rtl="0" algn="l">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0"/>
              </a:spcBef>
              <a:spcAft>
                <a:spcPts val="0"/>
              </a:spcAft>
              <a:buClr>
                <a:schemeClr val="dk1"/>
              </a:buClr>
              <a:buSzPts val="1100"/>
              <a:buFont typeface="Arial"/>
              <a:buNone/>
            </a:pPr>
            <a:r>
              <a:rPr lang="en" sz="1800">
                <a:solidFill>
                  <a:srgbClr val="595959"/>
                </a:solidFill>
              </a:rPr>
              <a:t>1.2 Trading performance (Compared to hw?) </a:t>
            </a:r>
            <a:endParaRPr sz="1800">
              <a:solidFill>
                <a:srgbClr val="595959"/>
              </a:solidFill>
            </a:endParaRPr>
          </a:p>
          <a:p>
            <a:pPr indent="0" lvl="0" marL="0" rtl="0" algn="l">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0"/>
              </a:spcBef>
              <a:spcAft>
                <a:spcPts val="0"/>
              </a:spcAft>
              <a:buClr>
                <a:schemeClr val="dk1"/>
              </a:buClr>
              <a:buSzPts val="1100"/>
              <a:buFont typeface="Arial"/>
              <a:buNone/>
            </a:pPr>
            <a:r>
              <a:rPr lang="en" sz="1800">
                <a:solidFill>
                  <a:srgbClr val="595959"/>
                </a:solidFill>
              </a:rPr>
              <a:t>Finding 2: why some models are better than others? e.g. DBSCAN why better than K-means?</a:t>
            </a:r>
            <a:endParaRPr sz="18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d17b4b6ba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d17b4b6ba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d17b4b6ba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d17b4b6ba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to brag!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cdbba18d3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cdbba18d3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d1a8602ea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d1a8602ea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cdba357d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cdba357d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17b4b6ba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17b4b6ba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Problem Statement:</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We know pair trading, we know machine learning.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Want to combine then to improve performance.</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Simple idea, but how? </a:t>
            </a:r>
            <a:endParaRPr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dbba18d3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dbba18d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timeline chart to make it clear the train and test set for each experiment (shown in each section not here)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17b4b6b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17b4b6b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dbba18d3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dbba18d3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the naive ideas, then why not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800">
                <a:solidFill>
                  <a:srgbClr val="595959"/>
                </a:solidFill>
              </a:rPr>
              <a:t>Why not expert knowledge?</a:t>
            </a:r>
            <a:endParaRPr sz="1800">
              <a:solidFill>
                <a:srgbClr val="595959"/>
              </a:solidFill>
            </a:endParaRPr>
          </a:p>
          <a:p>
            <a:pPr indent="0" lvl="0" marL="0" rtl="0" algn="l">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0"/>
              </a:spcBef>
              <a:spcAft>
                <a:spcPts val="0"/>
              </a:spcAft>
              <a:buClr>
                <a:schemeClr val="dk1"/>
              </a:buClr>
              <a:buSzPts val="1100"/>
              <a:buFont typeface="Arial"/>
              <a:buNone/>
            </a:pPr>
            <a:r>
              <a:rPr lang="en" sz="1800">
                <a:solidFill>
                  <a:srgbClr val="595959"/>
                </a:solidFill>
              </a:rPr>
              <a:t>Why not using sector info? (count as expert knowledge)</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457200" lvl="0" marL="0" rtl="0" algn="l">
              <a:lnSpc>
                <a:spcPct val="115000"/>
              </a:lnSpc>
              <a:spcBef>
                <a:spcPts val="0"/>
              </a:spcBef>
              <a:spcAft>
                <a:spcPts val="0"/>
              </a:spcAft>
              <a:buNone/>
            </a:pPr>
            <a:r>
              <a:rPr lang="en" sz="1800">
                <a:solidFill>
                  <a:srgbClr val="595959"/>
                </a:solidFill>
              </a:rPr>
              <a:t>Not so obvious - leave room for arbitrage </a:t>
            </a:r>
            <a:endParaRPr sz="1800">
              <a:solidFill>
                <a:srgbClr val="595959"/>
              </a:solidFill>
            </a:endParaRPr>
          </a:p>
          <a:p>
            <a:pPr indent="0" lvl="0" marL="0" rtl="0" algn="l">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0"/>
              </a:spcBef>
              <a:spcAft>
                <a:spcPts val="0"/>
              </a:spcAft>
              <a:buClr>
                <a:schemeClr val="dk1"/>
              </a:buClr>
              <a:buSzPts val="1100"/>
              <a:buFont typeface="Arial"/>
              <a:buNone/>
            </a:pPr>
            <a:r>
              <a:rPr lang="en" sz="1800">
                <a:solidFill>
                  <a:srgbClr val="595959"/>
                </a:solidFill>
              </a:rPr>
              <a:t>Why not just exhaust every possible pair?</a:t>
            </a:r>
            <a:endParaRPr sz="1800">
              <a:solidFill>
                <a:srgbClr val="595959"/>
              </a:solidFill>
            </a:endParaRPr>
          </a:p>
          <a:p>
            <a:pPr indent="0" lvl="0" marL="0" rtl="0" algn="l">
              <a:spcBef>
                <a:spcPts val="0"/>
              </a:spcBef>
              <a:spcAft>
                <a:spcPts val="0"/>
              </a:spcAft>
              <a:buClr>
                <a:schemeClr val="dk1"/>
              </a:buClr>
              <a:buSzPts val="1100"/>
              <a:buFont typeface="Arial"/>
              <a:buNone/>
            </a:pPr>
            <a:r>
              <a:t/>
            </a:r>
            <a:endParaRPr sz="1800">
              <a:solidFill>
                <a:srgbClr val="595959"/>
              </a:solidFill>
            </a:endParaRPr>
          </a:p>
          <a:p>
            <a:pPr indent="-342900" lvl="0" marL="457200" rtl="0" algn="l">
              <a:spcBef>
                <a:spcPts val="0"/>
              </a:spcBef>
              <a:spcAft>
                <a:spcPts val="0"/>
              </a:spcAft>
              <a:buClr>
                <a:srgbClr val="595959"/>
              </a:buClr>
              <a:buSzPts val="1800"/>
              <a:buChar char="●"/>
            </a:pPr>
            <a:r>
              <a:rPr lang="en" sz="1800">
                <a:solidFill>
                  <a:srgbClr val="595959"/>
                </a:solidFill>
              </a:rPr>
              <a:t>Resource constraint</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False positive problem = multiple comparisons problem</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0"/>
              </a:spcBef>
              <a:spcAft>
                <a:spcPts val="0"/>
              </a:spcAft>
              <a:buNone/>
            </a:pPr>
            <a:r>
              <a:rPr lang="en" sz="1800">
                <a:solidFill>
                  <a:srgbClr val="595959"/>
                </a:solidFill>
              </a:rPr>
              <a:t>Why dimensionality reduction</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0"/>
              </a:spcBef>
              <a:spcAft>
                <a:spcPts val="0"/>
              </a:spcAft>
              <a:buNone/>
            </a:pPr>
            <a:r>
              <a:rPr b="1" lang="en" sz="1800">
                <a:solidFill>
                  <a:srgbClr val="595959"/>
                </a:solidFill>
              </a:rPr>
              <a:t>ML model (1-2 slides)</a:t>
            </a:r>
            <a:endParaRPr b="1" sz="1800">
              <a:solidFill>
                <a:srgbClr val="595959"/>
              </a:solidFill>
            </a:endParaRPr>
          </a:p>
          <a:p>
            <a:pPr indent="0" lvl="0" marL="0" rtl="0" algn="l">
              <a:lnSpc>
                <a:spcPct val="115000"/>
              </a:lnSpc>
              <a:spcBef>
                <a:spcPts val="0"/>
              </a:spcBef>
              <a:spcAft>
                <a:spcPts val="0"/>
              </a:spcAft>
              <a:buNone/>
            </a:pPr>
            <a:r>
              <a:rPr lang="en" sz="1800">
                <a:solidFill>
                  <a:srgbClr val="595959"/>
                </a:solidFill>
              </a:rPr>
              <a:t>Just introduce the different approaches will be fine</a:t>
            </a:r>
            <a:endParaRPr sz="1800">
              <a:solidFill>
                <a:srgbClr val="595959"/>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I.e. the density based approach and distance based approach (and why don’t we use it)</a:t>
            </a:r>
            <a:endParaRPr sz="18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1a8602e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1a8602e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1353a301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1353a301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the naive ideas, then why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solidFill>
                  <a:srgbClr val="595959"/>
                </a:solidFill>
              </a:rPr>
              <a:t>Why not expert knowledge?</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Why not using sector info? (count as expert knowledge)</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457200" lvl="0" marL="0" rtl="0" algn="l">
              <a:lnSpc>
                <a:spcPct val="115000"/>
              </a:lnSpc>
              <a:spcBef>
                <a:spcPts val="0"/>
              </a:spcBef>
              <a:spcAft>
                <a:spcPts val="0"/>
              </a:spcAft>
              <a:buNone/>
            </a:pPr>
            <a:r>
              <a:rPr lang="en" sz="1800">
                <a:solidFill>
                  <a:srgbClr val="595959"/>
                </a:solidFill>
              </a:rPr>
              <a:t>Not so obvious - leave room for arbitrage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sz="1800">
                <a:solidFill>
                  <a:srgbClr val="595959"/>
                </a:solidFill>
              </a:rPr>
              <a:t>Why not just exhaust every possible pair?</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342900" lvl="0" marL="457200" rtl="0" algn="l">
              <a:spcBef>
                <a:spcPts val="0"/>
              </a:spcBef>
              <a:spcAft>
                <a:spcPts val="0"/>
              </a:spcAft>
              <a:buClr>
                <a:srgbClr val="595959"/>
              </a:buClr>
              <a:buSzPts val="1800"/>
              <a:buChar char="●"/>
            </a:pPr>
            <a:r>
              <a:rPr lang="en" sz="1800">
                <a:solidFill>
                  <a:srgbClr val="595959"/>
                </a:solidFill>
              </a:rPr>
              <a:t>Resource constraint</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False positive problem = multiple comparisons problem</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0"/>
              </a:spcBef>
              <a:spcAft>
                <a:spcPts val="0"/>
              </a:spcAft>
              <a:buNone/>
            </a:pPr>
            <a:r>
              <a:rPr lang="en" sz="1800">
                <a:solidFill>
                  <a:srgbClr val="595959"/>
                </a:solidFill>
              </a:rPr>
              <a:t>Why dimensionality reduction</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1952a0f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1952a0f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Roboto"/>
              <a:buNone/>
              <a:defRPr>
                <a:latin typeface="Roboto"/>
                <a:ea typeface="Roboto"/>
                <a:cs typeface="Roboto"/>
                <a:sym typeface="Roboto"/>
              </a:defRPr>
            </a:lvl1pPr>
            <a:lvl2pPr lvl="1">
              <a:spcBef>
                <a:spcPts val="0"/>
              </a:spcBef>
              <a:spcAft>
                <a:spcPts val="0"/>
              </a:spcAft>
              <a:buSzPts val="2800"/>
              <a:buFont typeface="Roboto"/>
              <a:buNone/>
              <a:defRPr>
                <a:latin typeface="Roboto"/>
                <a:ea typeface="Roboto"/>
                <a:cs typeface="Roboto"/>
                <a:sym typeface="Roboto"/>
              </a:defRPr>
            </a:lvl2pPr>
            <a:lvl3pPr lvl="2">
              <a:spcBef>
                <a:spcPts val="0"/>
              </a:spcBef>
              <a:spcAft>
                <a:spcPts val="0"/>
              </a:spcAft>
              <a:buSzPts val="2800"/>
              <a:buFont typeface="Roboto"/>
              <a:buNone/>
              <a:defRPr>
                <a:latin typeface="Roboto"/>
                <a:ea typeface="Roboto"/>
                <a:cs typeface="Roboto"/>
                <a:sym typeface="Roboto"/>
              </a:defRPr>
            </a:lvl3pPr>
            <a:lvl4pPr lvl="3">
              <a:spcBef>
                <a:spcPts val="0"/>
              </a:spcBef>
              <a:spcAft>
                <a:spcPts val="0"/>
              </a:spcAft>
              <a:buSzPts val="2800"/>
              <a:buFont typeface="Roboto"/>
              <a:buNone/>
              <a:defRPr>
                <a:latin typeface="Roboto"/>
                <a:ea typeface="Roboto"/>
                <a:cs typeface="Roboto"/>
                <a:sym typeface="Roboto"/>
              </a:defRPr>
            </a:lvl4pPr>
            <a:lvl5pPr lvl="4">
              <a:spcBef>
                <a:spcPts val="0"/>
              </a:spcBef>
              <a:spcAft>
                <a:spcPts val="0"/>
              </a:spcAft>
              <a:buSzPts val="2800"/>
              <a:buFont typeface="Roboto"/>
              <a:buNone/>
              <a:defRPr>
                <a:latin typeface="Roboto"/>
                <a:ea typeface="Roboto"/>
                <a:cs typeface="Roboto"/>
                <a:sym typeface="Roboto"/>
              </a:defRPr>
            </a:lvl5pPr>
            <a:lvl6pPr lvl="5">
              <a:spcBef>
                <a:spcPts val="0"/>
              </a:spcBef>
              <a:spcAft>
                <a:spcPts val="0"/>
              </a:spcAft>
              <a:buSzPts val="2800"/>
              <a:buFont typeface="Roboto"/>
              <a:buNone/>
              <a:defRPr>
                <a:latin typeface="Roboto"/>
                <a:ea typeface="Roboto"/>
                <a:cs typeface="Roboto"/>
                <a:sym typeface="Roboto"/>
              </a:defRPr>
            </a:lvl6pPr>
            <a:lvl7pPr lvl="6">
              <a:spcBef>
                <a:spcPts val="0"/>
              </a:spcBef>
              <a:spcAft>
                <a:spcPts val="0"/>
              </a:spcAft>
              <a:buSzPts val="2800"/>
              <a:buFont typeface="Roboto"/>
              <a:buNone/>
              <a:defRPr>
                <a:latin typeface="Roboto"/>
                <a:ea typeface="Roboto"/>
                <a:cs typeface="Roboto"/>
                <a:sym typeface="Roboto"/>
              </a:defRPr>
            </a:lvl7pPr>
            <a:lvl8pPr lvl="7">
              <a:spcBef>
                <a:spcPts val="0"/>
              </a:spcBef>
              <a:spcAft>
                <a:spcPts val="0"/>
              </a:spcAft>
              <a:buSzPts val="2800"/>
              <a:buFont typeface="Roboto"/>
              <a:buNone/>
              <a:defRPr>
                <a:latin typeface="Roboto"/>
                <a:ea typeface="Roboto"/>
                <a:cs typeface="Roboto"/>
                <a:sym typeface="Roboto"/>
              </a:defRPr>
            </a:lvl8pPr>
            <a:lvl9pPr lvl="8">
              <a:spcBef>
                <a:spcPts val="0"/>
              </a:spcBef>
              <a:spcAft>
                <a:spcPts val="0"/>
              </a:spcAft>
              <a:buSzPts val="2800"/>
              <a:buFont typeface="Roboto"/>
              <a:buNone/>
              <a:defRPr>
                <a:latin typeface="Roboto"/>
                <a:ea typeface="Roboto"/>
                <a:cs typeface="Roboto"/>
                <a:sym typeface="Roboto"/>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Roboto"/>
                <a:ea typeface="Roboto"/>
                <a:cs typeface="Roboto"/>
                <a:sym typeface="Roboto"/>
              </a:defRPr>
            </a:lvl1pPr>
            <a:lvl2pPr lvl="1">
              <a:buNone/>
              <a:defRPr>
                <a:latin typeface="Roboto"/>
                <a:ea typeface="Roboto"/>
                <a:cs typeface="Roboto"/>
                <a:sym typeface="Roboto"/>
              </a:defRPr>
            </a:lvl2pPr>
            <a:lvl3pPr lvl="2">
              <a:buNone/>
              <a:defRPr>
                <a:latin typeface="Roboto"/>
                <a:ea typeface="Roboto"/>
                <a:cs typeface="Roboto"/>
                <a:sym typeface="Roboto"/>
              </a:defRPr>
            </a:lvl3pPr>
            <a:lvl4pPr lvl="3">
              <a:buNone/>
              <a:defRPr>
                <a:latin typeface="Roboto"/>
                <a:ea typeface="Roboto"/>
                <a:cs typeface="Roboto"/>
                <a:sym typeface="Roboto"/>
              </a:defRPr>
            </a:lvl4pPr>
            <a:lvl5pPr lvl="4">
              <a:buNone/>
              <a:defRPr>
                <a:latin typeface="Roboto"/>
                <a:ea typeface="Roboto"/>
                <a:cs typeface="Roboto"/>
                <a:sym typeface="Roboto"/>
              </a:defRPr>
            </a:lvl5pPr>
            <a:lvl6pPr lvl="5">
              <a:buNone/>
              <a:defRPr>
                <a:latin typeface="Roboto"/>
                <a:ea typeface="Roboto"/>
                <a:cs typeface="Roboto"/>
                <a:sym typeface="Roboto"/>
              </a:defRPr>
            </a:lvl6pPr>
            <a:lvl7pPr lvl="6">
              <a:buNone/>
              <a:defRPr>
                <a:latin typeface="Roboto"/>
                <a:ea typeface="Roboto"/>
                <a:cs typeface="Roboto"/>
                <a:sym typeface="Roboto"/>
              </a:defRPr>
            </a:lvl7pPr>
            <a:lvl8pPr lvl="7">
              <a:buNone/>
              <a:defRPr>
                <a:latin typeface="Roboto"/>
                <a:ea typeface="Roboto"/>
                <a:cs typeface="Roboto"/>
                <a:sym typeface="Roboto"/>
              </a:defRPr>
            </a:lvl8pPr>
            <a:lvl9pPr lvl="8">
              <a:buNone/>
              <a:defRPr>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hyperlink" Target="https://app.diagrams.net/?page-id=VaEGzL7DipJqmwi0Xw1T&amp;scale=auto#G1GjdVV0EvzSs3Zac9eZJlc8WYr2DHHKlL" TargetMode="External"/><Relationship Id="rId6"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14.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hyperlink" Target="https://app.diagrams.net/?page-id=8EQ_AL4bZicsclGENZiB&amp;scale=auto#G166JWooFkOpAgBj1lFDRuVvCN5Q8SQ2mQ" TargetMode="External"/><Relationship Id="rId10" Type="http://schemas.openxmlformats.org/officeDocument/2006/relationships/image" Target="../media/image13.png"/><Relationship Id="rId9" Type="http://schemas.openxmlformats.org/officeDocument/2006/relationships/image" Target="../media/image8.png"/><Relationship Id="rId5" Type="http://schemas.openxmlformats.org/officeDocument/2006/relationships/image" Target="../media/image28.png"/><Relationship Id="rId6" Type="http://schemas.openxmlformats.org/officeDocument/2006/relationships/image" Target="../media/image17.png"/><Relationship Id="rId7" Type="http://schemas.openxmlformats.org/officeDocument/2006/relationships/image" Target="../media/image7.png"/><Relationship Id="rId8"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hyperlink" Target="https://app.diagrams.net/?page-id=8EQ_AL4bZicsclGENZiB&amp;scale=auto#G166JWooFkOpAgBj1lFDRuVvCN5Q8SQ2mQ" TargetMode="External"/><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hyperlink" Target="https://app.diagrams.net/?page-id=OZMTcy08WN72Inzm6spN&amp;scale=auto#G1LjCm52SO-mf3RrXCyRFRNnfViyMu1T9J" TargetMode="External"/><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12.png"/><Relationship Id="rId6"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hyperlink" Target="https://app.diagrams.net/?page-id=8EQ_AL4bZicsclGENZiB&amp;scale=auto#G166JWooFkOpAgBj1lFDRuVvCN5Q8SQ2mQ" TargetMode="External"/><Relationship Id="rId8"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app.diagrams.net/?page-id=EztoYTjdXWsvrzQv7ppn&amp;scale=auto#G18OwVegVmvTgNNmfF_rcnwQCf0eqNJBD5" TargetMode="External"/><Relationship Id="rId5"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hyperlink" Target="https://app.diagrams.net/?page-id=8EQ_AL4bZicsclGENZiB&amp;scale=auto#G166JWooFkOpAgBj1lFDRuVvCN5Q8SQ2mQ" TargetMode="External"/><Relationship Id="rId6" Type="http://schemas.openxmlformats.org/officeDocument/2006/relationships/image" Target="../media/image26.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1350" y="733750"/>
            <a:ext cx="818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480">
                <a:solidFill>
                  <a:schemeClr val="accent1"/>
                </a:solidFill>
              </a:rPr>
              <a:t>Pair-a-dice</a:t>
            </a:r>
            <a:r>
              <a:rPr lang="en" sz="2480">
                <a:latin typeface="Roboto"/>
                <a:ea typeface="Roboto"/>
                <a:cs typeface="Roboto"/>
                <a:sym typeface="Roboto"/>
              </a:rPr>
              <a:t>: Exploring Machine Learning for </a:t>
            </a:r>
            <a:endParaRPr sz="2480">
              <a:latin typeface="Roboto"/>
              <a:ea typeface="Roboto"/>
              <a:cs typeface="Roboto"/>
              <a:sym typeface="Roboto"/>
            </a:endParaRPr>
          </a:p>
          <a:p>
            <a:pPr indent="0" lvl="0" marL="0" rtl="0" algn="ctr">
              <a:spcBef>
                <a:spcPts val="0"/>
              </a:spcBef>
              <a:spcAft>
                <a:spcPts val="0"/>
              </a:spcAft>
              <a:buSzPts val="990"/>
              <a:buNone/>
            </a:pPr>
            <a:r>
              <a:rPr lang="en" sz="2480">
                <a:latin typeface="Roboto"/>
                <a:ea typeface="Roboto"/>
                <a:cs typeface="Roboto"/>
                <a:sym typeface="Roboto"/>
              </a:rPr>
              <a:t>Pairs Trading </a:t>
            </a:r>
            <a:endParaRPr sz="2480">
              <a:latin typeface="Roboto"/>
              <a:ea typeface="Roboto"/>
              <a:cs typeface="Roboto"/>
              <a:sym typeface="Roboto"/>
            </a:endParaRPr>
          </a:p>
        </p:txBody>
      </p:sp>
      <p:sp>
        <p:nvSpPr>
          <p:cNvPr id="55" name="Google Shape;55;p13"/>
          <p:cNvSpPr txBox="1"/>
          <p:nvPr>
            <p:ph idx="1" type="subTitle"/>
          </p:nvPr>
        </p:nvSpPr>
        <p:spPr>
          <a:xfrm>
            <a:off x="311700" y="304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879">
                <a:latin typeface="Roboto"/>
                <a:ea typeface="Roboto"/>
                <a:cs typeface="Roboto"/>
                <a:sym typeface="Roboto"/>
              </a:rPr>
              <a:t>Caleb Lin</a:t>
            </a:r>
            <a:endParaRPr sz="1879">
              <a:latin typeface="Roboto"/>
              <a:ea typeface="Roboto"/>
              <a:cs typeface="Roboto"/>
              <a:sym typeface="Roboto"/>
            </a:endParaRPr>
          </a:p>
          <a:p>
            <a:pPr indent="0" lvl="0" marL="0" rtl="0" algn="ctr">
              <a:lnSpc>
                <a:spcPct val="80000"/>
              </a:lnSpc>
              <a:spcBef>
                <a:spcPts val="600"/>
              </a:spcBef>
              <a:spcAft>
                <a:spcPts val="600"/>
              </a:spcAft>
              <a:buSzPts val="935"/>
              <a:buNone/>
            </a:pPr>
            <a:r>
              <a:rPr lang="en" sz="1879"/>
              <a:t>Kinjalk Srivastava</a:t>
            </a:r>
            <a:endParaRPr sz="1879">
              <a:latin typeface="Roboto"/>
              <a:ea typeface="Roboto"/>
              <a:cs typeface="Roboto"/>
              <a:sym typeface="Roboto"/>
            </a:endParaRPr>
          </a:p>
        </p:txBody>
      </p:sp>
      <p:pic>
        <p:nvPicPr>
          <p:cNvPr id="56" name="Google Shape;56;p13"/>
          <p:cNvPicPr preferRelativeResize="0"/>
          <p:nvPr/>
        </p:nvPicPr>
        <p:blipFill>
          <a:blip r:embed="rId3">
            <a:alphaModFix/>
          </a:blip>
          <a:stretch>
            <a:fillRect/>
          </a:stretch>
        </p:blipFill>
        <p:spPr>
          <a:xfrm>
            <a:off x="762055" y="1865450"/>
            <a:ext cx="542950" cy="542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idx="1" type="body"/>
          </p:nvPr>
        </p:nvSpPr>
        <p:spPr>
          <a:xfrm>
            <a:off x="311700" y="599050"/>
            <a:ext cx="8520600" cy="4203600"/>
          </a:xfrm>
          <a:prstGeom prst="rect">
            <a:avLst/>
          </a:prstGeom>
        </p:spPr>
        <p:txBody>
          <a:bodyPr anchorCtr="0" anchor="t" bIns="91425" lIns="91425" spcFirstLastPara="1" rIns="91425" wrap="square" tIns="91425">
            <a:normAutofit fontScale="25000"/>
          </a:bodyPr>
          <a:lstStyle/>
          <a:p>
            <a:pPr indent="0" lvl="0" marL="0" rtl="0" algn="l">
              <a:spcBef>
                <a:spcPts val="1500"/>
              </a:spcBef>
              <a:spcAft>
                <a:spcPts val="0"/>
              </a:spcAft>
              <a:buClr>
                <a:schemeClr val="dk1"/>
              </a:buClr>
              <a:buSzPts val="275"/>
              <a:buFont typeface="Arial"/>
              <a:buNone/>
            </a:pPr>
            <a:r>
              <a:rPr b="1" lang="en" sz="4800">
                <a:solidFill>
                  <a:srgbClr val="0D0D0D"/>
                </a:solidFill>
              </a:rPr>
              <a:t>Why DBSCAN (Density-Based Spatial Clustering of Applications with Noise)?</a:t>
            </a:r>
            <a:endParaRPr b="1" sz="4800">
              <a:solidFill>
                <a:srgbClr val="0D0D0D"/>
              </a:solidFill>
            </a:endParaRPr>
          </a:p>
          <a:p>
            <a:pPr indent="-304800" lvl="0" marL="457200" rtl="0" algn="l">
              <a:spcBef>
                <a:spcPts val="1500"/>
              </a:spcBef>
              <a:spcAft>
                <a:spcPts val="0"/>
              </a:spcAft>
              <a:buClr>
                <a:srgbClr val="0D0D0D"/>
              </a:buClr>
              <a:buSzPct val="100000"/>
              <a:buChar char="●"/>
            </a:pPr>
            <a:r>
              <a:rPr b="1" lang="en" sz="4800">
                <a:solidFill>
                  <a:srgbClr val="0D0D0D"/>
                </a:solidFill>
              </a:rPr>
              <a:t>Handles Noise</a:t>
            </a:r>
            <a:r>
              <a:rPr lang="en" sz="4800">
                <a:solidFill>
                  <a:srgbClr val="0D0D0D"/>
                </a:solidFill>
              </a:rPr>
              <a:t>: DBSCAN is effective in identifying outliers and noise, making it robust for financial datasets that often contain anomalies.</a:t>
            </a:r>
            <a:endParaRPr sz="4800">
              <a:solidFill>
                <a:srgbClr val="0D0D0D"/>
              </a:solidFill>
            </a:endParaRPr>
          </a:p>
          <a:p>
            <a:pPr indent="-304800" lvl="0" marL="457200" rtl="0" algn="l">
              <a:spcBef>
                <a:spcPts val="0"/>
              </a:spcBef>
              <a:spcAft>
                <a:spcPts val="0"/>
              </a:spcAft>
              <a:buClr>
                <a:srgbClr val="0D0D0D"/>
              </a:buClr>
              <a:buSzPct val="100000"/>
              <a:buChar char="●"/>
            </a:pPr>
            <a:r>
              <a:rPr b="1" lang="en" sz="4800">
                <a:solidFill>
                  <a:srgbClr val="0D0D0D"/>
                </a:solidFill>
              </a:rPr>
              <a:t>Does Not Require Specifying Number of Clusters</a:t>
            </a:r>
            <a:r>
              <a:rPr lang="en" sz="4800">
                <a:solidFill>
                  <a:srgbClr val="0D0D0D"/>
                </a:solidFill>
              </a:rPr>
              <a:t>: Unlike K-means, DBSCAN does not require the number of clusters to be defined a priori, which is advantageous when the inherent structure of the data is unknown.</a:t>
            </a:r>
            <a:endParaRPr sz="4800">
              <a:solidFill>
                <a:srgbClr val="0D0D0D"/>
              </a:solidFill>
            </a:endParaRPr>
          </a:p>
          <a:p>
            <a:pPr indent="0" lvl="0" marL="0" rtl="0" algn="l">
              <a:spcBef>
                <a:spcPts val="1500"/>
              </a:spcBef>
              <a:spcAft>
                <a:spcPts val="0"/>
              </a:spcAft>
              <a:buClr>
                <a:schemeClr val="dk1"/>
              </a:buClr>
              <a:buSzPts val="275"/>
              <a:buFont typeface="Arial"/>
              <a:buNone/>
            </a:pPr>
            <a:r>
              <a:rPr b="1" lang="en" sz="4800">
                <a:solidFill>
                  <a:srgbClr val="0D0D0D"/>
                </a:solidFill>
              </a:rPr>
              <a:t>Why HDBSCAN (Hierarchical DBSCAN)?</a:t>
            </a:r>
            <a:endParaRPr b="1" sz="4800">
              <a:solidFill>
                <a:srgbClr val="0D0D0D"/>
              </a:solidFill>
            </a:endParaRPr>
          </a:p>
          <a:p>
            <a:pPr indent="-304800" lvl="0" marL="457200" rtl="0" algn="l">
              <a:spcBef>
                <a:spcPts val="1500"/>
              </a:spcBef>
              <a:spcAft>
                <a:spcPts val="0"/>
              </a:spcAft>
              <a:buClr>
                <a:srgbClr val="0D0D0D"/>
              </a:buClr>
              <a:buSzPct val="100000"/>
              <a:buChar char="●"/>
            </a:pPr>
            <a:r>
              <a:rPr b="1" lang="en" sz="4800">
                <a:solidFill>
                  <a:srgbClr val="0D0D0D"/>
                </a:solidFill>
              </a:rPr>
              <a:t>Flexible Density Clustering</a:t>
            </a:r>
            <a:r>
              <a:rPr lang="en" sz="4800">
                <a:solidFill>
                  <a:srgbClr val="0D0D0D"/>
                </a:solidFill>
              </a:rPr>
              <a:t>: HDBSCAN extends DBSCAN by converting it into a hierarchical clustering algorithm and extracting flat clusters based on the stability of clusters. This is useful for financial data where cluster stability might vary significantly across the data spectrum.</a:t>
            </a:r>
            <a:endParaRPr sz="4800">
              <a:solidFill>
                <a:srgbClr val="0D0D0D"/>
              </a:solidFill>
            </a:endParaRPr>
          </a:p>
          <a:p>
            <a:pPr indent="-304800" lvl="0" marL="457200" rtl="0" algn="l">
              <a:spcBef>
                <a:spcPts val="0"/>
              </a:spcBef>
              <a:spcAft>
                <a:spcPts val="0"/>
              </a:spcAft>
              <a:buClr>
                <a:srgbClr val="0D0D0D"/>
              </a:buClr>
              <a:buSzPct val="100000"/>
              <a:buChar char="●"/>
            </a:pPr>
            <a:r>
              <a:rPr b="1" lang="en" sz="4800">
                <a:solidFill>
                  <a:srgbClr val="0D0D0D"/>
                </a:solidFill>
              </a:rPr>
              <a:t>Handling Varying Density Clusters</a:t>
            </a:r>
            <a:r>
              <a:rPr lang="en" sz="4800">
                <a:solidFill>
                  <a:srgbClr val="0D0D0D"/>
                </a:solidFill>
              </a:rPr>
              <a:t>: HDBSCAN is capable of identifying clusters of varying densities, which is common in datasets comprising companies of different sizes and financial health.</a:t>
            </a:r>
            <a:endParaRPr sz="4800">
              <a:solidFill>
                <a:srgbClr val="0D0D0D"/>
              </a:solidFill>
            </a:endParaRPr>
          </a:p>
          <a:p>
            <a:pPr indent="0" lvl="0" marL="457200" rtl="0" algn="l">
              <a:spcBef>
                <a:spcPts val="1200"/>
              </a:spcBef>
              <a:spcAft>
                <a:spcPts val="0"/>
              </a:spcAft>
              <a:buNone/>
            </a:pPr>
            <a:r>
              <a:t/>
            </a:r>
            <a:endParaRPr sz="4800">
              <a:solidFill>
                <a:srgbClr val="0D0D0D"/>
              </a:solidFill>
            </a:endParaRPr>
          </a:p>
          <a:p>
            <a:pPr indent="0" lvl="0" marL="0" rtl="0" algn="l">
              <a:spcBef>
                <a:spcPts val="1200"/>
              </a:spcBef>
              <a:spcAft>
                <a:spcPts val="1200"/>
              </a:spcAft>
              <a:buNone/>
            </a:pPr>
            <a:r>
              <a:t/>
            </a:r>
            <a:endParaRPr/>
          </a:p>
        </p:txBody>
      </p:sp>
      <p:grpSp>
        <p:nvGrpSpPr>
          <p:cNvPr id="179" name="Google Shape;179;p22"/>
          <p:cNvGrpSpPr/>
          <p:nvPr/>
        </p:nvGrpSpPr>
        <p:grpSpPr>
          <a:xfrm>
            <a:off x="311700" y="76613"/>
            <a:ext cx="8457600" cy="376513"/>
            <a:chOff x="311700" y="76613"/>
            <a:chExt cx="8457600" cy="376513"/>
          </a:xfrm>
        </p:grpSpPr>
        <p:grpSp>
          <p:nvGrpSpPr>
            <p:cNvPr id="180" name="Google Shape;180;p22"/>
            <p:cNvGrpSpPr/>
            <p:nvPr/>
          </p:nvGrpSpPr>
          <p:grpSpPr>
            <a:xfrm>
              <a:off x="311700" y="76613"/>
              <a:ext cx="8457600" cy="376513"/>
              <a:chOff x="311700" y="76613"/>
              <a:chExt cx="8457600" cy="376513"/>
            </a:xfrm>
          </p:grpSpPr>
          <p:cxnSp>
            <p:nvCxnSpPr>
              <p:cNvPr id="181" name="Google Shape;181;p22"/>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182" name="Google Shape;182;p22"/>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183" name="Google Shape;183;p22"/>
            <p:cNvPicPr preferRelativeResize="0"/>
            <p:nvPr/>
          </p:nvPicPr>
          <p:blipFill>
            <a:blip r:embed="rId3">
              <a:alphaModFix/>
            </a:blip>
            <a:stretch>
              <a:fillRect/>
            </a:stretch>
          </p:blipFill>
          <p:spPr>
            <a:xfrm>
              <a:off x="356699" y="76625"/>
              <a:ext cx="376500" cy="3765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311700" y="445025"/>
            <a:ext cx="3445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design</a:t>
            </a:r>
            <a:r>
              <a:rPr lang="en"/>
              <a:t> 1: Pair discovery</a:t>
            </a:r>
            <a:endParaRPr/>
          </a:p>
        </p:txBody>
      </p:sp>
      <p:grpSp>
        <p:nvGrpSpPr>
          <p:cNvPr id="189" name="Google Shape;189;p23"/>
          <p:cNvGrpSpPr/>
          <p:nvPr/>
        </p:nvGrpSpPr>
        <p:grpSpPr>
          <a:xfrm>
            <a:off x="311700" y="76613"/>
            <a:ext cx="8457600" cy="376513"/>
            <a:chOff x="311700" y="76613"/>
            <a:chExt cx="8457600" cy="376513"/>
          </a:xfrm>
        </p:grpSpPr>
        <p:grpSp>
          <p:nvGrpSpPr>
            <p:cNvPr id="190" name="Google Shape;190;p23"/>
            <p:cNvGrpSpPr/>
            <p:nvPr/>
          </p:nvGrpSpPr>
          <p:grpSpPr>
            <a:xfrm>
              <a:off x="311700" y="76613"/>
              <a:ext cx="8457600" cy="376513"/>
              <a:chOff x="311700" y="76613"/>
              <a:chExt cx="8457600" cy="376513"/>
            </a:xfrm>
          </p:grpSpPr>
          <p:cxnSp>
            <p:nvCxnSpPr>
              <p:cNvPr id="191" name="Google Shape;191;p23"/>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192" name="Google Shape;192;p23"/>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193" name="Google Shape;193;p23"/>
            <p:cNvPicPr preferRelativeResize="0"/>
            <p:nvPr/>
          </p:nvPicPr>
          <p:blipFill>
            <a:blip r:embed="rId3">
              <a:alphaModFix/>
            </a:blip>
            <a:stretch>
              <a:fillRect/>
            </a:stretch>
          </p:blipFill>
          <p:spPr>
            <a:xfrm>
              <a:off x="356699" y="76625"/>
              <a:ext cx="376500" cy="376500"/>
            </a:xfrm>
            <a:prstGeom prst="rect">
              <a:avLst/>
            </a:prstGeom>
            <a:noFill/>
            <a:ln>
              <a:noFill/>
            </a:ln>
          </p:spPr>
        </p:pic>
      </p:grpSp>
      <p:pic>
        <p:nvPicPr>
          <p:cNvPr id="194" name="Google Shape;194;p23"/>
          <p:cNvPicPr preferRelativeResize="0"/>
          <p:nvPr/>
        </p:nvPicPr>
        <p:blipFill>
          <a:blip r:embed="rId4">
            <a:alphaModFix/>
          </a:blip>
          <a:stretch>
            <a:fillRect/>
          </a:stretch>
        </p:blipFill>
        <p:spPr>
          <a:xfrm>
            <a:off x="187500" y="1654275"/>
            <a:ext cx="3974999" cy="1607076"/>
          </a:xfrm>
          <a:prstGeom prst="rect">
            <a:avLst/>
          </a:prstGeom>
          <a:noFill/>
          <a:ln>
            <a:noFill/>
          </a:ln>
        </p:spPr>
      </p:pic>
      <p:pic>
        <p:nvPicPr>
          <p:cNvPr id="195" name="Google Shape;195;p23">
            <a:hlinkClick r:id="rId5"/>
          </p:cNvPr>
          <p:cNvPicPr preferRelativeResize="0"/>
          <p:nvPr/>
        </p:nvPicPr>
        <p:blipFill>
          <a:blip r:embed="rId6">
            <a:alphaModFix/>
          </a:blip>
          <a:stretch>
            <a:fillRect/>
          </a:stretch>
        </p:blipFill>
        <p:spPr>
          <a:xfrm>
            <a:off x="4312925" y="141662"/>
            <a:ext cx="3993876" cy="47755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1: Pair discovery</a:t>
            </a:r>
            <a:endParaRPr/>
          </a:p>
        </p:txBody>
      </p:sp>
      <p:grpSp>
        <p:nvGrpSpPr>
          <p:cNvPr id="201" name="Google Shape;201;p24"/>
          <p:cNvGrpSpPr/>
          <p:nvPr/>
        </p:nvGrpSpPr>
        <p:grpSpPr>
          <a:xfrm>
            <a:off x="311700" y="76613"/>
            <a:ext cx="8457600" cy="376513"/>
            <a:chOff x="311700" y="76613"/>
            <a:chExt cx="8457600" cy="376513"/>
          </a:xfrm>
        </p:grpSpPr>
        <p:grpSp>
          <p:nvGrpSpPr>
            <p:cNvPr id="202" name="Google Shape;202;p24"/>
            <p:cNvGrpSpPr/>
            <p:nvPr/>
          </p:nvGrpSpPr>
          <p:grpSpPr>
            <a:xfrm>
              <a:off x="311700" y="76613"/>
              <a:ext cx="8457600" cy="376513"/>
              <a:chOff x="311700" y="76613"/>
              <a:chExt cx="8457600" cy="376513"/>
            </a:xfrm>
          </p:grpSpPr>
          <p:cxnSp>
            <p:nvCxnSpPr>
              <p:cNvPr id="203" name="Google Shape;203;p24"/>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204" name="Google Shape;204;p24"/>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205" name="Google Shape;205;p24"/>
            <p:cNvPicPr preferRelativeResize="0"/>
            <p:nvPr/>
          </p:nvPicPr>
          <p:blipFill>
            <a:blip r:embed="rId3">
              <a:alphaModFix/>
            </a:blip>
            <a:stretch>
              <a:fillRect/>
            </a:stretch>
          </p:blipFill>
          <p:spPr>
            <a:xfrm>
              <a:off x="356699" y="76625"/>
              <a:ext cx="376500" cy="376500"/>
            </a:xfrm>
            <a:prstGeom prst="rect">
              <a:avLst/>
            </a:prstGeom>
            <a:noFill/>
            <a:ln>
              <a:noFill/>
            </a:ln>
          </p:spPr>
        </p:pic>
      </p:grpSp>
      <p:sp>
        <p:nvSpPr>
          <p:cNvPr id="206" name="Google Shape;206;p24"/>
          <p:cNvSpPr txBox="1"/>
          <p:nvPr/>
        </p:nvSpPr>
        <p:spPr>
          <a:xfrm>
            <a:off x="311700" y="1017725"/>
            <a:ext cx="8715300" cy="628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700">
                <a:solidFill>
                  <a:srgbClr val="0D0D0D"/>
                </a:solidFill>
                <a:latin typeface="Roboto"/>
                <a:ea typeface="Roboto"/>
                <a:cs typeface="Roboto"/>
                <a:sym typeface="Roboto"/>
              </a:rPr>
              <a:t>Finding 1</a:t>
            </a:r>
            <a:r>
              <a:rPr b="1" lang="en" sz="1700">
                <a:solidFill>
                  <a:srgbClr val="0D0D0D"/>
                </a:solidFill>
                <a:latin typeface="Roboto"/>
                <a:ea typeface="Roboto"/>
                <a:cs typeface="Roboto"/>
                <a:sym typeface="Roboto"/>
              </a:rPr>
              <a:t>: Significantly reduce the number of pairs to run the Dickey-Fuller Test!</a:t>
            </a:r>
            <a:endParaRPr b="1" sz="17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800">
                <a:solidFill>
                  <a:srgbClr val="0D0D0D"/>
                </a:solidFill>
                <a:latin typeface="Roboto"/>
                <a:ea typeface="Roboto"/>
                <a:cs typeface="Roboto"/>
                <a:sym typeface="Roboto"/>
              </a:rPr>
              <a:t>- Initial dataset comprised 498 stocks, resulting in approximately </a:t>
            </a:r>
            <a:r>
              <a:rPr b="1" lang="en" sz="1800">
                <a:solidFill>
                  <a:srgbClr val="0D0D0D"/>
                </a:solidFill>
                <a:latin typeface="Roboto"/>
                <a:ea typeface="Roboto"/>
                <a:cs typeface="Roboto"/>
                <a:sym typeface="Roboto"/>
              </a:rPr>
              <a:t>61,876</a:t>
            </a:r>
            <a:r>
              <a:rPr lang="en" sz="1800">
                <a:solidFill>
                  <a:srgbClr val="0D0D0D"/>
                </a:solidFill>
                <a:latin typeface="Roboto"/>
                <a:ea typeface="Roboto"/>
                <a:cs typeface="Roboto"/>
                <a:sym typeface="Roboto"/>
              </a:rPr>
              <a:t> potential pairs for evaluation.</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800">
                <a:solidFill>
                  <a:srgbClr val="0D0D0D"/>
                </a:solidFill>
                <a:latin typeface="Roboto"/>
                <a:ea typeface="Roboto"/>
                <a:cs typeface="Roboto"/>
                <a:sym typeface="Roboto"/>
              </a:rPr>
              <a:t>- Clustering techniques (HDBSCAN and DBSCAN) were employed to reduce the number of pairs:</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800">
                <a:solidFill>
                  <a:srgbClr val="0D0D0D"/>
                </a:solidFill>
                <a:latin typeface="Roboto"/>
                <a:ea typeface="Roboto"/>
                <a:cs typeface="Roboto"/>
                <a:sym typeface="Roboto"/>
              </a:rPr>
              <a:t>  - HDBSCAN identified </a:t>
            </a:r>
            <a:r>
              <a:rPr b="1" lang="en" sz="1800">
                <a:solidFill>
                  <a:schemeClr val="accent1"/>
                </a:solidFill>
                <a:latin typeface="Roboto"/>
                <a:ea typeface="Roboto"/>
                <a:cs typeface="Roboto"/>
                <a:sym typeface="Roboto"/>
              </a:rPr>
              <a:t>342 (0.5%)</a:t>
            </a:r>
            <a:r>
              <a:rPr lang="en" sz="1800">
                <a:solidFill>
                  <a:srgbClr val="0D0D0D"/>
                </a:solidFill>
                <a:latin typeface="Roboto"/>
                <a:ea typeface="Roboto"/>
                <a:cs typeface="Roboto"/>
                <a:sym typeface="Roboto"/>
              </a:rPr>
              <a:t> pairs for further investigation.</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800">
                <a:solidFill>
                  <a:srgbClr val="0D0D0D"/>
                </a:solidFill>
                <a:latin typeface="Roboto"/>
                <a:ea typeface="Roboto"/>
                <a:cs typeface="Roboto"/>
                <a:sym typeface="Roboto"/>
              </a:rPr>
              <a:t>  - DBSCAN yielded </a:t>
            </a:r>
            <a:r>
              <a:rPr b="1" lang="en" sz="1800">
                <a:solidFill>
                  <a:schemeClr val="accent1"/>
                </a:solidFill>
                <a:latin typeface="Roboto"/>
                <a:ea typeface="Roboto"/>
                <a:cs typeface="Roboto"/>
                <a:sym typeface="Roboto"/>
              </a:rPr>
              <a:t>1,066 (1%)</a:t>
            </a:r>
            <a:r>
              <a:rPr lang="en" sz="1800">
                <a:solidFill>
                  <a:srgbClr val="0D0D0D"/>
                </a:solidFill>
                <a:latin typeface="Roboto"/>
                <a:ea typeface="Roboto"/>
                <a:cs typeface="Roboto"/>
                <a:sym typeface="Roboto"/>
              </a:rPr>
              <a:t> pairs for evaluation.</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800">
                <a:solidFill>
                  <a:srgbClr val="0D0D0D"/>
                </a:solidFill>
                <a:latin typeface="Roboto"/>
                <a:ea typeface="Roboto"/>
                <a:cs typeface="Roboto"/>
                <a:sym typeface="Roboto"/>
              </a:rPr>
              <a:t>- Further refinement was achieved through cointegration tests:</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800">
                <a:solidFill>
                  <a:srgbClr val="0D0D0D"/>
                </a:solidFill>
                <a:latin typeface="Roboto"/>
                <a:ea typeface="Roboto"/>
                <a:cs typeface="Roboto"/>
                <a:sym typeface="Roboto"/>
              </a:rPr>
              <a:t>  - Out of the initial 342 pairs identified by HDBSCAN, only 11 exhibited cointegration.</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800">
                <a:solidFill>
                  <a:srgbClr val="0D0D0D"/>
                </a:solidFill>
                <a:latin typeface="Roboto"/>
                <a:ea typeface="Roboto"/>
                <a:cs typeface="Roboto"/>
                <a:sym typeface="Roboto"/>
              </a:rPr>
              <a:t>  - Similarly, out of the initial 1,066 pairs identified by DBSCAN, only 20 displayed cointegration.</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500">
              <a:solidFill>
                <a:srgbClr val="0D0D0D"/>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207" name="Google Shape;207;p24"/>
          <p:cNvPicPr preferRelativeResize="0"/>
          <p:nvPr/>
        </p:nvPicPr>
        <p:blipFill>
          <a:blip r:embed="rId4">
            <a:alphaModFix/>
          </a:blip>
          <a:stretch>
            <a:fillRect/>
          </a:stretch>
        </p:blipFill>
        <p:spPr>
          <a:xfrm>
            <a:off x="101551" y="1083838"/>
            <a:ext cx="315450" cy="315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nvSpPr>
        <p:spPr>
          <a:xfrm>
            <a:off x="311700" y="578375"/>
            <a:ext cx="46563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2"/>
                </a:solidFill>
              </a:rPr>
              <a:t>Example Graph of HDBSCAN Cointegration:</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Finding 1: general performance</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Finding 1.1: </a:t>
            </a:r>
            <a:r>
              <a:rPr b="1" lang="en" sz="1800">
                <a:solidFill>
                  <a:schemeClr val="dk2"/>
                </a:solidFill>
              </a:rPr>
              <a:t># of pairs to evaluate</a:t>
            </a:r>
            <a:endParaRPr b="1"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1.1 Stationarity (the density plot)</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grpSp>
        <p:nvGrpSpPr>
          <p:cNvPr id="213" name="Google Shape;213;p25"/>
          <p:cNvGrpSpPr/>
          <p:nvPr/>
        </p:nvGrpSpPr>
        <p:grpSpPr>
          <a:xfrm>
            <a:off x="311700" y="76613"/>
            <a:ext cx="8457600" cy="376513"/>
            <a:chOff x="311700" y="76613"/>
            <a:chExt cx="8457600" cy="376513"/>
          </a:xfrm>
        </p:grpSpPr>
        <p:grpSp>
          <p:nvGrpSpPr>
            <p:cNvPr id="214" name="Google Shape;214;p25"/>
            <p:cNvGrpSpPr/>
            <p:nvPr/>
          </p:nvGrpSpPr>
          <p:grpSpPr>
            <a:xfrm>
              <a:off x="311700" y="76613"/>
              <a:ext cx="8457600" cy="376513"/>
              <a:chOff x="311700" y="76613"/>
              <a:chExt cx="8457600" cy="376513"/>
            </a:xfrm>
          </p:grpSpPr>
          <p:cxnSp>
            <p:nvCxnSpPr>
              <p:cNvPr id="215" name="Google Shape;215;p25"/>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216" name="Google Shape;216;p25"/>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217" name="Google Shape;217;p25"/>
            <p:cNvPicPr preferRelativeResize="0"/>
            <p:nvPr/>
          </p:nvPicPr>
          <p:blipFill>
            <a:blip r:embed="rId3">
              <a:alphaModFix/>
            </a:blip>
            <a:stretch>
              <a:fillRect/>
            </a:stretch>
          </p:blipFill>
          <p:spPr>
            <a:xfrm>
              <a:off x="356699" y="76625"/>
              <a:ext cx="376500" cy="376500"/>
            </a:xfrm>
            <a:prstGeom prst="rect">
              <a:avLst/>
            </a:prstGeom>
            <a:noFill/>
            <a:ln>
              <a:noFill/>
            </a:ln>
          </p:spPr>
        </p:pic>
      </p:grpSp>
      <p:pic>
        <p:nvPicPr>
          <p:cNvPr id="218" name="Google Shape;218;p25"/>
          <p:cNvPicPr preferRelativeResize="0"/>
          <p:nvPr/>
        </p:nvPicPr>
        <p:blipFill>
          <a:blip r:embed="rId4">
            <a:alphaModFix/>
          </a:blip>
          <a:stretch>
            <a:fillRect/>
          </a:stretch>
        </p:blipFill>
        <p:spPr>
          <a:xfrm>
            <a:off x="311700" y="1316875"/>
            <a:ext cx="4129473" cy="2600851"/>
          </a:xfrm>
          <a:prstGeom prst="rect">
            <a:avLst/>
          </a:prstGeom>
          <a:noFill/>
          <a:ln>
            <a:noFill/>
          </a:ln>
        </p:spPr>
      </p:pic>
      <p:sp>
        <p:nvSpPr>
          <p:cNvPr id="219" name="Google Shape;219;p25"/>
          <p:cNvSpPr/>
          <p:nvPr/>
        </p:nvSpPr>
        <p:spPr>
          <a:xfrm>
            <a:off x="4968000" y="610763"/>
            <a:ext cx="4008000" cy="4069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a:t>
            </a:r>
            <a:r>
              <a:rPr lang="en" sz="1800">
                <a:latin typeface="Roboto"/>
                <a:ea typeface="Roboto"/>
                <a:cs typeface="Roboto"/>
                <a:sym typeface="Roboto"/>
              </a:rPr>
              <a:t> Graph of DBSCAN Cointegration:</a:t>
            </a:r>
            <a:endParaRPr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20" name="Google Shape;220;p25"/>
          <p:cNvPicPr preferRelativeResize="0"/>
          <p:nvPr/>
        </p:nvPicPr>
        <p:blipFill>
          <a:blip r:embed="rId5">
            <a:alphaModFix/>
          </a:blip>
          <a:stretch>
            <a:fillRect/>
          </a:stretch>
        </p:blipFill>
        <p:spPr>
          <a:xfrm>
            <a:off x="5019550" y="1260425"/>
            <a:ext cx="3831826" cy="2657301"/>
          </a:xfrm>
          <a:prstGeom prst="rect">
            <a:avLst/>
          </a:prstGeom>
          <a:solidFill>
            <a:schemeClr val="lt1"/>
          </a:solidFill>
          <a:ln>
            <a:noFill/>
          </a:ln>
        </p:spPr>
      </p:pic>
      <p:sp>
        <p:nvSpPr>
          <p:cNvPr id="221" name="Google Shape;221;p25"/>
          <p:cNvSpPr txBox="1"/>
          <p:nvPr/>
        </p:nvSpPr>
        <p:spPr>
          <a:xfrm>
            <a:off x="1237498" y="4212825"/>
            <a:ext cx="6669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rgbClr val="0D0D0D"/>
                </a:solidFill>
                <a:latin typeface="Roboto"/>
                <a:ea typeface="Roboto"/>
                <a:cs typeface="Roboto"/>
                <a:sym typeface="Roboto"/>
              </a:rPr>
              <a:t>Finding 2: We do find stationary pairs through the approach!</a:t>
            </a:r>
            <a:endParaRPr/>
          </a:p>
        </p:txBody>
      </p:sp>
      <p:pic>
        <p:nvPicPr>
          <p:cNvPr id="222" name="Google Shape;222;p25"/>
          <p:cNvPicPr preferRelativeResize="0"/>
          <p:nvPr/>
        </p:nvPicPr>
        <p:blipFill>
          <a:blip r:embed="rId6">
            <a:alphaModFix/>
          </a:blip>
          <a:stretch>
            <a:fillRect/>
          </a:stretch>
        </p:blipFill>
        <p:spPr>
          <a:xfrm>
            <a:off x="922051" y="4278288"/>
            <a:ext cx="315450" cy="31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1: pair discovery</a:t>
            </a:r>
            <a:endParaRPr/>
          </a:p>
        </p:txBody>
      </p:sp>
      <p:grpSp>
        <p:nvGrpSpPr>
          <p:cNvPr id="228" name="Google Shape;228;p26"/>
          <p:cNvGrpSpPr/>
          <p:nvPr/>
        </p:nvGrpSpPr>
        <p:grpSpPr>
          <a:xfrm>
            <a:off x="311700" y="76613"/>
            <a:ext cx="8457600" cy="376513"/>
            <a:chOff x="311700" y="76613"/>
            <a:chExt cx="8457600" cy="376513"/>
          </a:xfrm>
        </p:grpSpPr>
        <p:grpSp>
          <p:nvGrpSpPr>
            <p:cNvPr id="229" name="Google Shape;229;p26"/>
            <p:cNvGrpSpPr/>
            <p:nvPr/>
          </p:nvGrpSpPr>
          <p:grpSpPr>
            <a:xfrm>
              <a:off x="311700" y="76613"/>
              <a:ext cx="8457600" cy="376513"/>
              <a:chOff x="311700" y="76613"/>
              <a:chExt cx="8457600" cy="376513"/>
            </a:xfrm>
          </p:grpSpPr>
          <p:cxnSp>
            <p:nvCxnSpPr>
              <p:cNvPr id="230" name="Google Shape;230;p26"/>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231" name="Google Shape;231;p26"/>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232" name="Google Shape;232;p26"/>
            <p:cNvPicPr preferRelativeResize="0"/>
            <p:nvPr/>
          </p:nvPicPr>
          <p:blipFill>
            <a:blip r:embed="rId3">
              <a:alphaModFix/>
            </a:blip>
            <a:stretch>
              <a:fillRect/>
            </a:stretch>
          </p:blipFill>
          <p:spPr>
            <a:xfrm>
              <a:off x="356699" y="76625"/>
              <a:ext cx="376500" cy="376500"/>
            </a:xfrm>
            <a:prstGeom prst="rect">
              <a:avLst/>
            </a:prstGeom>
            <a:noFill/>
            <a:ln>
              <a:noFill/>
            </a:ln>
          </p:spPr>
        </p:pic>
      </p:grpSp>
      <p:sp>
        <p:nvSpPr>
          <p:cNvPr id="233" name="Google Shape;233;p26"/>
          <p:cNvSpPr txBox="1"/>
          <p:nvPr>
            <p:ph idx="1" type="body"/>
          </p:nvPr>
        </p:nvSpPr>
        <p:spPr>
          <a:xfrm>
            <a:off x="311700" y="1152475"/>
            <a:ext cx="4077900" cy="151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DBSCAN CORRELATION</a:t>
            </a:r>
            <a:endParaRPr/>
          </a:p>
        </p:txBody>
      </p:sp>
      <p:sp>
        <p:nvSpPr>
          <p:cNvPr id="234" name="Google Shape;234;p26"/>
          <p:cNvSpPr txBox="1"/>
          <p:nvPr>
            <p:ph idx="2" type="body"/>
          </p:nvPr>
        </p:nvSpPr>
        <p:spPr>
          <a:xfrm>
            <a:off x="4832400" y="1152475"/>
            <a:ext cx="3999900" cy="151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DBSCAN COINTEGRATION</a:t>
            </a:r>
            <a:endParaRPr/>
          </a:p>
        </p:txBody>
      </p:sp>
      <p:sp>
        <p:nvSpPr>
          <p:cNvPr id="235" name="Google Shape;235;p26"/>
          <p:cNvSpPr/>
          <p:nvPr/>
        </p:nvSpPr>
        <p:spPr>
          <a:xfrm>
            <a:off x="350700" y="2664775"/>
            <a:ext cx="3999900" cy="141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HDBSCAN CORRELATION</a:t>
            </a:r>
            <a:endParaRPr>
              <a:latin typeface="Roboto"/>
              <a:ea typeface="Roboto"/>
              <a:cs typeface="Roboto"/>
              <a:sym typeface="Roboto"/>
            </a:endParaRPr>
          </a:p>
        </p:txBody>
      </p:sp>
      <p:sp>
        <p:nvSpPr>
          <p:cNvPr id="236" name="Google Shape;236;p26"/>
          <p:cNvSpPr/>
          <p:nvPr/>
        </p:nvSpPr>
        <p:spPr>
          <a:xfrm>
            <a:off x="4832400" y="2664775"/>
            <a:ext cx="3999900" cy="141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HDBSCAN COINTEGRATION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pic>
        <p:nvPicPr>
          <p:cNvPr id="237" name="Google Shape;237;p26"/>
          <p:cNvPicPr preferRelativeResize="0"/>
          <p:nvPr/>
        </p:nvPicPr>
        <p:blipFill>
          <a:blip r:embed="rId4">
            <a:alphaModFix/>
          </a:blip>
          <a:stretch>
            <a:fillRect/>
          </a:stretch>
        </p:blipFill>
        <p:spPr>
          <a:xfrm>
            <a:off x="331600" y="1255350"/>
            <a:ext cx="3999902" cy="965225"/>
          </a:xfrm>
          <a:prstGeom prst="rect">
            <a:avLst/>
          </a:prstGeom>
          <a:noFill/>
          <a:ln>
            <a:noFill/>
          </a:ln>
        </p:spPr>
      </p:pic>
      <p:pic>
        <p:nvPicPr>
          <p:cNvPr id="238" name="Google Shape;238;p26"/>
          <p:cNvPicPr preferRelativeResize="0"/>
          <p:nvPr/>
        </p:nvPicPr>
        <p:blipFill>
          <a:blip r:embed="rId5">
            <a:alphaModFix/>
          </a:blip>
          <a:stretch>
            <a:fillRect/>
          </a:stretch>
        </p:blipFill>
        <p:spPr>
          <a:xfrm>
            <a:off x="4832400" y="1152475"/>
            <a:ext cx="3999900" cy="1068100"/>
          </a:xfrm>
          <a:prstGeom prst="rect">
            <a:avLst/>
          </a:prstGeom>
          <a:noFill/>
          <a:ln>
            <a:noFill/>
          </a:ln>
        </p:spPr>
      </p:pic>
      <p:pic>
        <p:nvPicPr>
          <p:cNvPr id="239" name="Google Shape;239;p26"/>
          <p:cNvPicPr preferRelativeResize="0"/>
          <p:nvPr/>
        </p:nvPicPr>
        <p:blipFill>
          <a:blip r:embed="rId6">
            <a:alphaModFix/>
          </a:blip>
          <a:stretch>
            <a:fillRect/>
          </a:stretch>
        </p:blipFill>
        <p:spPr>
          <a:xfrm>
            <a:off x="350700" y="2664775"/>
            <a:ext cx="3999900" cy="1128325"/>
          </a:xfrm>
          <a:prstGeom prst="rect">
            <a:avLst/>
          </a:prstGeom>
          <a:noFill/>
          <a:ln cap="flat" cmpd="sng" w="9525">
            <a:solidFill>
              <a:schemeClr val="accent1"/>
            </a:solidFill>
            <a:prstDash val="solid"/>
            <a:round/>
            <a:headEnd len="sm" w="sm" type="none"/>
            <a:tailEnd len="sm" w="sm" type="none"/>
          </a:ln>
        </p:spPr>
      </p:pic>
      <p:pic>
        <p:nvPicPr>
          <p:cNvPr id="240" name="Google Shape;240;p26"/>
          <p:cNvPicPr preferRelativeResize="0"/>
          <p:nvPr/>
        </p:nvPicPr>
        <p:blipFill>
          <a:blip r:embed="rId7">
            <a:alphaModFix/>
          </a:blip>
          <a:stretch>
            <a:fillRect/>
          </a:stretch>
        </p:blipFill>
        <p:spPr>
          <a:xfrm>
            <a:off x="4837763" y="2664775"/>
            <a:ext cx="3989174" cy="1128325"/>
          </a:xfrm>
          <a:prstGeom prst="rect">
            <a:avLst/>
          </a:prstGeom>
          <a:noFill/>
          <a:ln>
            <a:noFill/>
          </a:ln>
        </p:spPr>
      </p:pic>
      <p:sp>
        <p:nvSpPr>
          <p:cNvPr id="241" name="Google Shape;241;p26"/>
          <p:cNvSpPr/>
          <p:nvPr/>
        </p:nvSpPr>
        <p:spPr>
          <a:xfrm>
            <a:off x="1135700" y="4427250"/>
            <a:ext cx="7064700" cy="22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Roboto"/>
                <a:ea typeface="Roboto"/>
                <a:cs typeface="Roboto"/>
                <a:sym typeface="Roboto"/>
              </a:rPr>
              <a:t>Finding 3:</a:t>
            </a:r>
            <a:r>
              <a:rPr lang="en" sz="1500">
                <a:latin typeface="Roboto"/>
                <a:ea typeface="Roboto"/>
                <a:cs typeface="Roboto"/>
                <a:sym typeface="Roboto"/>
              </a:rPr>
              <a:t> Performance equal/better than homework pairs!</a:t>
            </a:r>
            <a:endParaRPr sz="1500">
              <a:latin typeface="Roboto"/>
              <a:ea typeface="Roboto"/>
              <a:cs typeface="Roboto"/>
              <a:sym typeface="Roboto"/>
            </a:endParaRPr>
          </a:p>
        </p:txBody>
      </p:sp>
      <p:pic>
        <p:nvPicPr>
          <p:cNvPr id="242" name="Google Shape;242;p26"/>
          <p:cNvPicPr preferRelativeResize="0"/>
          <p:nvPr/>
        </p:nvPicPr>
        <p:blipFill>
          <a:blip r:embed="rId8">
            <a:alphaModFix/>
          </a:blip>
          <a:stretch>
            <a:fillRect/>
          </a:stretch>
        </p:blipFill>
        <p:spPr>
          <a:xfrm>
            <a:off x="1425001" y="4383076"/>
            <a:ext cx="315450" cy="31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1: Pair discovery</a:t>
            </a:r>
            <a:endParaRPr/>
          </a:p>
        </p:txBody>
      </p:sp>
      <p:sp>
        <p:nvSpPr>
          <p:cNvPr id="248" name="Google Shape;248;p27"/>
          <p:cNvSpPr txBox="1"/>
          <p:nvPr/>
        </p:nvSpPr>
        <p:spPr>
          <a:xfrm>
            <a:off x="381150" y="950050"/>
            <a:ext cx="712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Finding 4:  Considerate amount of out-of-industry pairs!</a:t>
            </a:r>
            <a:endParaRPr b="1" sz="1800">
              <a:solidFill>
                <a:schemeClr val="dk2"/>
              </a:solidFill>
            </a:endParaRPr>
          </a:p>
        </p:txBody>
      </p:sp>
      <p:grpSp>
        <p:nvGrpSpPr>
          <p:cNvPr id="249" name="Google Shape;249;p27"/>
          <p:cNvGrpSpPr/>
          <p:nvPr/>
        </p:nvGrpSpPr>
        <p:grpSpPr>
          <a:xfrm>
            <a:off x="311700" y="76613"/>
            <a:ext cx="8457600" cy="376513"/>
            <a:chOff x="311700" y="76613"/>
            <a:chExt cx="8457600" cy="376513"/>
          </a:xfrm>
        </p:grpSpPr>
        <p:grpSp>
          <p:nvGrpSpPr>
            <p:cNvPr id="250" name="Google Shape;250;p27"/>
            <p:cNvGrpSpPr/>
            <p:nvPr/>
          </p:nvGrpSpPr>
          <p:grpSpPr>
            <a:xfrm>
              <a:off x="311700" y="76613"/>
              <a:ext cx="8457600" cy="376513"/>
              <a:chOff x="311700" y="76613"/>
              <a:chExt cx="8457600" cy="376513"/>
            </a:xfrm>
          </p:grpSpPr>
          <p:cxnSp>
            <p:nvCxnSpPr>
              <p:cNvPr id="251" name="Google Shape;251;p27"/>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252" name="Google Shape;252;p27"/>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253" name="Google Shape;253;p27"/>
            <p:cNvPicPr preferRelativeResize="0"/>
            <p:nvPr/>
          </p:nvPicPr>
          <p:blipFill>
            <a:blip r:embed="rId3">
              <a:alphaModFix/>
            </a:blip>
            <a:stretch>
              <a:fillRect/>
            </a:stretch>
          </p:blipFill>
          <p:spPr>
            <a:xfrm>
              <a:off x="356699" y="76625"/>
              <a:ext cx="376500" cy="376500"/>
            </a:xfrm>
            <a:prstGeom prst="rect">
              <a:avLst/>
            </a:prstGeom>
            <a:noFill/>
            <a:ln>
              <a:noFill/>
            </a:ln>
          </p:spPr>
        </p:pic>
      </p:grpSp>
      <p:pic>
        <p:nvPicPr>
          <p:cNvPr id="254" name="Google Shape;254;p27"/>
          <p:cNvPicPr preferRelativeResize="0"/>
          <p:nvPr/>
        </p:nvPicPr>
        <p:blipFill>
          <a:blip r:embed="rId4">
            <a:alphaModFix/>
          </a:blip>
          <a:stretch>
            <a:fillRect/>
          </a:stretch>
        </p:blipFill>
        <p:spPr>
          <a:xfrm>
            <a:off x="3631400" y="1282850"/>
            <a:ext cx="5512600" cy="3982101"/>
          </a:xfrm>
          <a:prstGeom prst="rect">
            <a:avLst/>
          </a:prstGeom>
          <a:noFill/>
          <a:ln>
            <a:noFill/>
          </a:ln>
        </p:spPr>
      </p:pic>
      <p:pic>
        <p:nvPicPr>
          <p:cNvPr id="255" name="Google Shape;255;p27"/>
          <p:cNvPicPr preferRelativeResize="0"/>
          <p:nvPr/>
        </p:nvPicPr>
        <p:blipFill>
          <a:blip r:embed="rId5">
            <a:alphaModFix/>
          </a:blip>
          <a:stretch>
            <a:fillRect/>
          </a:stretch>
        </p:blipFill>
        <p:spPr>
          <a:xfrm>
            <a:off x="65701" y="1023176"/>
            <a:ext cx="315450" cy="315450"/>
          </a:xfrm>
          <a:prstGeom prst="rect">
            <a:avLst/>
          </a:prstGeom>
          <a:noFill/>
          <a:ln>
            <a:noFill/>
          </a:ln>
        </p:spPr>
      </p:pic>
      <p:graphicFrame>
        <p:nvGraphicFramePr>
          <p:cNvPr id="256" name="Google Shape;256;p27"/>
          <p:cNvGraphicFramePr/>
          <p:nvPr/>
        </p:nvGraphicFramePr>
        <p:xfrm>
          <a:off x="737800" y="2067450"/>
          <a:ext cx="3000000" cy="3000000"/>
        </p:xfrm>
        <a:graphic>
          <a:graphicData uri="http://schemas.openxmlformats.org/drawingml/2006/table">
            <a:tbl>
              <a:tblPr>
                <a:noFill/>
                <a:tableStyleId>{4A0A0815-6E91-4C6E-8C9E-24459070003F}</a:tableStyleId>
              </a:tblPr>
              <a:tblGrid>
                <a:gridCol w="1260550"/>
                <a:gridCol w="1333000"/>
              </a:tblGrid>
              <a:tr h="180975">
                <a:tc>
                  <a:txBody>
                    <a:bodyPr/>
                    <a:lstStyle/>
                    <a:p>
                      <a:pPr indent="0" lvl="0" marL="0" rtl="0" algn="l">
                        <a:spcBef>
                          <a:spcPts val="0"/>
                        </a:spcBef>
                        <a:spcAft>
                          <a:spcPts val="0"/>
                        </a:spcAft>
                        <a:buNone/>
                      </a:pPr>
                      <a:r>
                        <a:t/>
                      </a:r>
                      <a:endParaRPr sz="2100"/>
                    </a:p>
                  </a:txBody>
                  <a:tcPr marT="9525" marB="91425" marR="9525" marL="9525" anchor="b"/>
                </a:tc>
                <a:tc>
                  <a:txBody>
                    <a:bodyPr/>
                    <a:lstStyle/>
                    <a:p>
                      <a:pPr indent="0" lvl="0" marL="0" rtl="0" algn="ctr">
                        <a:lnSpc>
                          <a:spcPct val="115000"/>
                        </a:lnSpc>
                        <a:spcBef>
                          <a:spcPts val="0"/>
                        </a:spcBef>
                        <a:spcAft>
                          <a:spcPts val="0"/>
                        </a:spcAft>
                        <a:buNone/>
                      </a:pPr>
                      <a:r>
                        <a:rPr lang="en" sz="1700">
                          <a:latin typeface="Times New Roman"/>
                          <a:ea typeface="Times New Roman"/>
                          <a:cs typeface="Times New Roman"/>
                          <a:sym typeface="Times New Roman"/>
                        </a:rPr>
                        <a:t>Cointegration</a:t>
                      </a:r>
                      <a:endParaRPr sz="1700">
                        <a:latin typeface="Times New Roman"/>
                        <a:ea typeface="Times New Roman"/>
                        <a:cs typeface="Times New Roman"/>
                        <a:sym typeface="Times New Roman"/>
                      </a:endParaRPr>
                    </a:p>
                  </a:txBody>
                  <a:tcPr marT="9525" marB="91425" marR="9525" marL="9525" anchor="b"/>
                </a:tc>
              </a:tr>
              <a:tr h="180975">
                <a:tc>
                  <a:txBody>
                    <a:bodyPr/>
                    <a:lstStyle/>
                    <a:p>
                      <a:pPr indent="0" lvl="0" marL="0" rtl="0" algn="ctr">
                        <a:lnSpc>
                          <a:spcPct val="115000"/>
                        </a:lnSpc>
                        <a:spcBef>
                          <a:spcPts val="0"/>
                        </a:spcBef>
                        <a:spcAft>
                          <a:spcPts val="0"/>
                        </a:spcAft>
                        <a:buNone/>
                      </a:pPr>
                      <a:r>
                        <a:rPr lang="en" sz="1700">
                          <a:latin typeface="Times New Roman"/>
                          <a:ea typeface="Times New Roman"/>
                          <a:cs typeface="Times New Roman"/>
                          <a:sym typeface="Times New Roman"/>
                        </a:rPr>
                        <a:t>DBSCAN</a:t>
                      </a:r>
                      <a:endParaRPr sz="1700">
                        <a:latin typeface="Times New Roman"/>
                        <a:ea typeface="Times New Roman"/>
                        <a:cs typeface="Times New Roman"/>
                        <a:sym typeface="Times New Roman"/>
                      </a:endParaRPr>
                    </a:p>
                  </a:txBody>
                  <a:tcPr marT="9525" marB="91425" marR="9525" marL="9525" anchor="b"/>
                </a:tc>
                <a:tc>
                  <a:txBody>
                    <a:bodyPr/>
                    <a:lstStyle/>
                    <a:p>
                      <a:pPr indent="0" lvl="0" marL="0" rtl="0" algn="ctr">
                        <a:lnSpc>
                          <a:spcPct val="115000"/>
                        </a:lnSpc>
                        <a:spcBef>
                          <a:spcPts val="0"/>
                        </a:spcBef>
                        <a:spcAft>
                          <a:spcPts val="0"/>
                        </a:spcAft>
                        <a:buNone/>
                      </a:pPr>
                      <a:r>
                        <a:rPr lang="en" sz="1700">
                          <a:latin typeface="Times New Roman"/>
                          <a:ea typeface="Times New Roman"/>
                          <a:cs typeface="Times New Roman"/>
                          <a:sym typeface="Times New Roman"/>
                        </a:rPr>
                        <a:t>45%</a:t>
                      </a:r>
                      <a:endParaRPr sz="1700">
                        <a:latin typeface="Times New Roman"/>
                        <a:ea typeface="Times New Roman"/>
                        <a:cs typeface="Times New Roman"/>
                        <a:sym typeface="Times New Roman"/>
                      </a:endParaRPr>
                    </a:p>
                  </a:txBody>
                  <a:tcPr marT="9525" marB="91425" marR="9525" marL="9525" anchor="b"/>
                </a:tc>
              </a:tr>
              <a:tr h="180975">
                <a:tc>
                  <a:txBody>
                    <a:bodyPr/>
                    <a:lstStyle/>
                    <a:p>
                      <a:pPr indent="0" lvl="0" marL="0" rtl="0" algn="ctr">
                        <a:lnSpc>
                          <a:spcPct val="115000"/>
                        </a:lnSpc>
                        <a:spcBef>
                          <a:spcPts val="0"/>
                        </a:spcBef>
                        <a:spcAft>
                          <a:spcPts val="0"/>
                        </a:spcAft>
                        <a:buNone/>
                      </a:pPr>
                      <a:r>
                        <a:rPr lang="en" sz="1700">
                          <a:latin typeface="Times New Roman"/>
                          <a:ea typeface="Times New Roman"/>
                          <a:cs typeface="Times New Roman"/>
                          <a:sym typeface="Times New Roman"/>
                        </a:rPr>
                        <a:t>HDBSCAN</a:t>
                      </a:r>
                      <a:endParaRPr sz="1700">
                        <a:latin typeface="Times New Roman"/>
                        <a:ea typeface="Times New Roman"/>
                        <a:cs typeface="Times New Roman"/>
                        <a:sym typeface="Times New Roman"/>
                      </a:endParaRPr>
                    </a:p>
                  </a:txBody>
                  <a:tcPr marT="9525" marB="91425" marR="9525" marL="9525" anchor="b"/>
                </a:tc>
                <a:tc>
                  <a:txBody>
                    <a:bodyPr/>
                    <a:lstStyle/>
                    <a:p>
                      <a:pPr indent="0" lvl="0" marL="0" rtl="0" algn="ctr">
                        <a:lnSpc>
                          <a:spcPct val="115000"/>
                        </a:lnSpc>
                        <a:spcBef>
                          <a:spcPts val="0"/>
                        </a:spcBef>
                        <a:spcAft>
                          <a:spcPts val="0"/>
                        </a:spcAft>
                        <a:buNone/>
                      </a:pPr>
                      <a:r>
                        <a:rPr lang="en" sz="1700">
                          <a:latin typeface="Times New Roman"/>
                          <a:ea typeface="Times New Roman"/>
                          <a:cs typeface="Times New Roman"/>
                          <a:sym typeface="Times New Roman"/>
                        </a:rPr>
                        <a:t>36%</a:t>
                      </a:r>
                      <a:endParaRPr sz="1700">
                        <a:latin typeface="Times New Roman"/>
                        <a:ea typeface="Times New Roman"/>
                        <a:cs typeface="Times New Roman"/>
                        <a:sym typeface="Times New Roman"/>
                      </a:endParaRPr>
                    </a:p>
                  </a:txBody>
                  <a:tcPr marT="9525" marB="91425" marR="9525" marL="9525" anchor="b"/>
                </a:tc>
              </a:tr>
              <a:tr h="180975">
                <a:tc>
                  <a:txBody>
                    <a:bodyPr/>
                    <a:lstStyle/>
                    <a:p>
                      <a:pPr indent="0" lvl="0" marL="0" rtl="0" algn="ctr">
                        <a:lnSpc>
                          <a:spcPct val="115000"/>
                        </a:lnSpc>
                        <a:spcBef>
                          <a:spcPts val="0"/>
                        </a:spcBef>
                        <a:spcAft>
                          <a:spcPts val="0"/>
                        </a:spcAft>
                        <a:buNone/>
                      </a:pPr>
                      <a:r>
                        <a:rPr b="1" lang="en" sz="1700">
                          <a:latin typeface="Times New Roman"/>
                          <a:ea typeface="Times New Roman"/>
                          <a:cs typeface="Times New Roman"/>
                          <a:sym typeface="Times New Roman"/>
                        </a:rPr>
                        <a:t>Subtotal</a:t>
                      </a:r>
                      <a:endParaRPr b="1" sz="1700">
                        <a:latin typeface="Times New Roman"/>
                        <a:ea typeface="Times New Roman"/>
                        <a:cs typeface="Times New Roman"/>
                        <a:sym typeface="Times New Roman"/>
                      </a:endParaRPr>
                    </a:p>
                  </a:txBody>
                  <a:tcPr marT="9525" marB="91425" marR="9525" marL="9525" anchor="b"/>
                </a:tc>
                <a:tc>
                  <a:txBody>
                    <a:bodyPr/>
                    <a:lstStyle/>
                    <a:p>
                      <a:pPr indent="0" lvl="0" marL="0" rtl="0" algn="ctr">
                        <a:lnSpc>
                          <a:spcPct val="115000"/>
                        </a:lnSpc>
                        <a:spcBef>
                          <a:spcPts val="0"/>
                        </a:spcBef>
                        <a:spcAft>
                          <a:spcPts val="0"/>
                        </a:spcAft>
                        <a:buNone/>
                      </a:pPr>
                      <a:r>
                        <a:rPr b="1" lang="en" sz="1700">
                          <a:latin typeface="Times New Roman"/>
                          <a:ea typeface="Times New Roman"/>
                          <a:cs typeface="Times New Roman"/>
                          <a:sym typeface="Times New Roman"/>
                        </a:rPr>
                        <a:t>41%</a:t>
                      </a:r>
                      <a:endParaRPr b="1" sz="1700">
                        <a:latin typeface="Times New Roman"/>
                        <a:ea typeface="Times New Roman"/>
                        <a:cs typeface="Times New Roman"/>
                        <a:sym typeface="Times New Roman"/>
                      </a:endParaRPr>
                    </a:p>
                  </a:txBody>
                  <a:tcPr marT="9525" marB="91425" marR="9525" marL="9525" anchor="b"/>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 testing</a:t>
            </a:r>
            <a:r>
              <a:rPr lang="en"/>
              <a:t> explained</a:t>
            </a:r>
            <a:endParaRPr/>
          </a:p>
          <a:p>
            <a:pPr indent="0" lvl="0" marL="0" rtl="0" algn="l">
              <a:spcBef>
                <a:spcPts val="0"/>
              </a:spcBef>
              <a:spcAft>
                <a:spcPts val="0"/>
              </a:spcAft>
              <a:buClr>
                <a:schemeClr val="dk1"/>
              </a:buClr>
              <a:buSzPct val="39285"/>
              <a:buFont typeface="Arial"/>
              <a:buNone/>
            </a:pPr>
            <a:r>
              <a:t/>
            </a:r>
            <a:endParaRPr/>
          </a:p>
        </p:txBody>
      </p:sp>
      <p:grpSp>
        <p:nvGrpSpPr>
          <p:cNvPr id="262" name="Google Shape;262;p28"/>
          <p:cNvGrpSpPr/>
          <p:nvPr/>
        </p:nvGrpSpPr>
        <p:grpSpPr>
          <a:xfrm>
            <a:off x="311700" y="76613"/>
            <a:ext cx="8457600" cy="376513"/>
            <a:chOff x="311700" y="76613"/>
            <a:chExt cx="8457600" cy="376513"/>
          </a:xfrm>
        </p:grpSpPr>
        <p:grpSp>
          <p:nvGrpSpPr>
            <p:cNvPr id="263" name="Google Shape;263;p28"/>
            <p:cNvGrpSpPr/>
            <p:nvPr/>
          </p:nvGrpSpPr>
          <p:grpSpPr>
            <a:xfrm>
              <a:off x="311700" y="76613"/>
              <a:ext cx="8457600" cy="376513"/>
              <a:chOff x="311700" y="76613"/>
              <a:chExt cx="8457600" cy="376513"/>
            </a:xfrm>
          </p:grpSpPr>
          <p:cxnSp>
            <p:nvCxnSpPr>
              <p:cNvPr id="264" name="Google Shape;264;p28"/>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265" name="Google Shape;265;p28"/>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266" name="Google Shape;266;p28"/>
            <p:cNvPicPr preferRelativeResize="0"/>
            <p:nvPr/>
          </p:nvPicPr>
          <p:blipFill>
            <a:blip r:embed="rId3">
              <a:alphaModFix/>
            </a:blip>
            <a:stretch>
              <a:fillRect/>
            </a:stretch>
          </p:blipFill>
          <p:spPr>
            <a:xfrm>
              <a:off x="356699" y="76625"/>
              <a:ext cx="376500" cy="376500"/>
            </a:xfrm>
            <a:prstGeom prst="rect">
              <a:avLst/>
            </a:prstGeom>
            <a:noFill/>
            <a:ln>
              <a:noFill/>
            </a:ln>
          </p:spPr>
        </p:pic>
      </p:grpSp>
      <p:pic>
        <p:nvPicPr>
          <p:cNvPr id="267" name="Google Shape;267;p28">
            <a:hlinkClick r:id="rId4"/>
          </p:cNvPr>
          <p:cNvPicPr preferRelativeResize="0"/>
          <p:nvPr/>
        </p:nvPicPr>
        <p:blipFill rotWithShape="1">
          <a:blip r:embed="rId5">
            <a:alphaModFix/>
          </a:blip>
          <a:srcRect b="50238" l="20453" r="59114" t="0"/>
          <a:stretch/>
        </p:blipFill>
        <p:spPr>
          <a:xfrm>
            <a:off x="347150" y="1062550"/>
            <a:ext cx="2761876" cy="2099249"/>
          </a:xfrm>
          <a:prstGeom prst="rect">
            <a:avLst/>
          </a:prstGeom>
          <a:noFill/>
          <a:ln>
            <a:noFill/>
          </a:ln>
        </p:spPr>
      </p:pic>
      <p:sp>
        <p:nvSpPr>
          <p:cNvPr id="268" name="Google Shape;268;p28"/>
          <p:cNvSpPr txBox="1"/>
          <p:nvPr/>
        </p:nvSpPr>
        <p:spPr>
          <a:xfrm>
            <a:off x="0" y="0"/>
            <a:ext cx="61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69" name="Google Shape;269;p28"/>
          <p:cNvGraphicFramePr/>
          <p:nvPr/>
        </p:nvGraphicFramePr>
        <p:xfrm>
          <a:off x="347150" y="3020425"/>
          <a:ext cx="3000000" cy="3000000"/>
        </p:xfrm>
        <a:graphic>
          <a:graphicData uri="http://schemas.openxmlformats.org/drawingml/2006/table">
            <a:tbl>
              <a:tblPr>
                <a:noFill/>
                <a:tableStyleId>{47D1C172-3008-433B-9B57-FD457D4D4B1B}</a:tableStyleId>
              </a:tblPr>
              <a:tblGrid>
                <a:gridCol w="2032000"/>
                <a:gridCol w="2058550"/>
                <a:gridCol w="3904225"/>
              </a:tblGrid>
              <a:tr h="381000">
                <a:tc>
                  <a:txBody>
                    <a:bodyPr/>
                    <a:lstStyle/>
                    <a:p>
                      <a:pPr indent="0" lvl="0" marL="0" rtl="0" algn="ctr">
                        <a:spcBef>
                          <a:spcPts val="0"/>
                        </a:spcBef>
                        <a:spcAft>
                          <a:spcPts val="0"/>
                        </a:spcAft>
                        <a:buNone/>
                      </a:pPr>
                      <a:r>
                        <a:rPr lang="en" sz="1200">
                          <a:latin typeface="Roboto"/>
                          <a:ea typeface="Roboto"/>
                          <a:cs typeface="Roboto"/>
                          <a:sym typeface="Roboto"/>
                        </a:rPr>
                        <a:t>Approach</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Formula</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latin typeface="Roboto"/>
                          <a:ea typeface="Roboto"/>
                          <a:cs typeface="Roboto"/>
                          <a:sym typeface="Roboto"/>
                        </a:rPr>
                        <a:t>Description</a:t>
                      </a:r>
                      <a:endParaRPr sz="1200">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n" sz="1200">
                          <a:latin typeface="Roboto"/>
                          <a:ea typeface="Roboto"/>
                          <a:cs typeface="Roboto"/>
                          <a:sym typeface="Roboto"/>
                        </a:rPr>
                        <a:t>Cointegration: Dickey-Fuller Test</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latin typeface="Roboto"/>
                          <a:ea typeface="Roboto"/>
                          <a:cs typeface="Roboto"/>
                          <a:sym typeface="Roboto"/>
                        </a:rPr>
                        <a:t>Stationarity, long-run equilibrium, mean-reversion, </a:t>
                      </a:r>
                      <a:r>
                        <a:rPr b="1" lang="en" sz="1200">
                          <a:solidFill>
                            <a:schemeClr val="accent1"/>
                          </a:solidFill>
                          <a:latin typeface="Roboto"/>
                          <a:ea typeface="Roboto"/>
                          <a:cs typeface="Roboto"/>
                          <a:sym typeface="Roboto"/>
                        </a:rPr>
                        <a:t>assumed better performance</a:t>
                      </a:r>
                      <a:endParaRPr b="1" sz="1200">
                        <a:solidFill>
                          <a:schemeClr val="accent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n" sz="1200">
                          <a:latin typeface="Roboto"/>
                          <a:ea typeface="Roboto"/>
                          <a:cs typeface="Roboto"/>
                          <a:sym typeface="Roboto"/>
                        </a:rPr>
                        <a:t>Correlation: Correlation Coefficient Test</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latin typeface="Roboto"/>
                          <a:ea typeface="Roboto"/>
                          <a:cs typeface="Roboto"/>
                          <a:sym typeface="Roboto"/>
                        </a:rPr>
                        <a:t>Co-movement, linear relationship</a:t>
                      </a:r>
                      <a:endParaRPr sz="1200">
                        <a:latin typeface="Roboto"/>
                        <a:ea typeface="Roboto"/>
                        <a:cs typeface="Roboto"/>
                        <a:sym typeface="Roboto"/>
                      </a:endParaRPr>
                    </a:p>
                  </a:txBody>
                  <a:tcPr marT="91425" marB="91425" marR="91425" marL="91425"/>
                </a:tc>
              </a:tr>
              <a:tr h="373850">
                <a:tc>
                  <a:txBody>
                    <a:bodyPr/>
                    <a:lstStyle/>
                    <a:p>
                      <a:pPr indent="0" lvl="0" marL="0" rtl="0" algn="ctr">
                        <a:spcBef>
                          <a:spcPts val="0"/>
                        </a:spcBef>
                        <a:spcAft>
                          <a:spcPts val="0"/>
                        </a:spcAft>
                        <a:buNone/>
                      </a:pPr>
                      <a:r>
                        <a:rPr lang="en" sz="1200">
                          <a:latin typeface="Roboto"/>
                          <a:ea typeface="Roboto"/>
                          <a:cs typeface="Roboto"/>
                          <a:sym typeface="Roboto"/>
                        </a:rPr>
                        <a:t>Other: Hurst Exponent</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latin typeface="Roboto"/>
                          <a:ea typeface="Roboto"/>
                          <a:cs typeface="Roboto"/>
                          <a:sym typeface="Roboto"/>
                        </a:rPr>
                        <a:t>Long-term memory, mean reversion strength</a:t>
                      </a:r>
                      <a:endParaRPr sz="1200">
                        <a:latin typeface="Roboto"/>
                        <a:ea typeface="Roboto"/>
                        <a:cs typeface="Roboto"/>
                        <a:sym typeface="Roboto"/>
                      </a:endParaRPr>
                    </a:p>
                  </a:txBody>
                  <a:tcPr marT="91425" marB="91425" marR="91425" marL="91425"/>
                </a:tc>
              </a:tr>
            </a:tbl>
          </a:graphicData>
        </a:graphic>
      </p:graphicFrame>
      <p:pic>
        <p:nvPicPr>
          <p:cNvPr id="270" name="Google Shape;270;p28"/>
          <p:cNvPicPr preferRelativeResize="0"/>
          <p:nvPr/>
        </p:nvPicPr>
        <p:blipFill>
          <a:blip r:embed="rId6">
            <a:alphaModFix/>
          </a:blip>
          <a:stretch>
            <a:fillRect/>
          </a:stretch>
        </p:blipFill>
        <p:spPr>
          <a:xfrm>
            <a:off x="2678475" y="3458600"/>
            <a:ext cx="1580600" cy="316125"/>
          </a:xfrm>
          <a:prstGeom prst="rect">
            <a:avLst/>
          </a:prstGeom>
          <a:noFill/>
          <a:ln>
            <a:noFill/>
          </a:ln>
        </p:spPr>
      </p:pic>
      <p:pic>
        <p:nvPicPr>
          <p:cNvPr id="271" name="Google Shape;271;p28"/>
          <p:cNvPicPr preferRelativeResize="0"/>
          <p:nvPr/>
        </p:nvPicPr>
        <p:blipFill rotWithShape="1">
          <a:blip r:embed="rId7">
            <a:alphaModFix/>
          </a:blip>
          <a:srcRect b="0" l="4734" r="0" t="0"/>
          <a:stretch/>
        </p:blipFill>
        <p:spPr>
          <a:xfrm>
            <a:off x="3001575" y="4005075"/>
            <a:ext cx="720125" cy="436250"/>
          </a:xfrm>
          <a:prstGeom prst="rect">
            <a:avLst/>
          </a:prstGeom>
          <a:noFill/>
          <a:ln>
            <a:noFill/>
          </a:ln>
        </p:spPr>
      </p:pic>
      <p:pic>
        <p:nvPicPr>
          <p:cNvPr id="272" name="Google Shape;272;p28"/>
          <p:cNvPicPr preferRelativeResize="0"/>
          <p:nvPr/>
        </p:nvPicPr>
        <p:blipFill>
          <a:blip r:embed="rId8">
            <a:alphaModFix/>
          </a:blip>
          <a:stretch>
            <a:fillRect/>
          </a:stretch>
        </p:blipFill>
        <p:spPr>
          <a:xfrm>
            <a:off x="2571338" y="4533291"/>
            <a:ext cx="1580599" cy="295784"/>
          </a:xfrm>
          <a:prstGeom prst="rect">
            <a:avLst/>
          </a:prstGeom>
          <a:noFill/>
          <a:ln>
            <a:noFill/>
          </a:ln>
        </p:spPr>
      </p:pic>
      <p:pic>
        <p:nvPicPr>
          <p:cNvPr id="273" name="Google Shape;273;p28"/>
          <p:cNvPicPr preferRelativeResize="0"/>
          <p:nvPr/>
        </p:nvPicPr>
        <p:blipFill>
          <a:blip r:embed="rId9">
            <a:alphaModFix/>
          </a:blip>
          <a:stretch>
            <a:fillRect/>
          </a:stretch>
        </p:blipFill>
        <p:spPr>
          <a:xfrm>
            <a:off x="347151" y="4550962"/>
            <a:ext cx="260451" cy="260451"/>
          </a:xfrm>
          <a:prstGeom prst="rect">
            <a:avLst/>
          </a:prstGeom>
          <a:noFill/>
          <a:ln>
            <a:noFill/>
          </a:ln>
        </p:spPr>
      </p:pic>
      <p:pic>
        <p:nvPicPr>
          <p:cNvPr id="274" name="Google Shape;274;p28"/>
          <p:cNvPicPr preferRelativeResize="0"/>
          <p:nvPr/>
        </p:nvPicPr>
        <p:blipFill>
          <a:blip r:embed="rId10">
            <a:alphaModFix/>
          </a:blip>
          <a:stretch>
            <a:fillRect/>
          </a:stretch>
        </p:blipFill>
        <p:spPr>
          <a:xfrm>
            <a:off x="4437701" y="1098500"/>
            <a:ext cx="3773110" cy="1697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311700" y="445025"/>
            <a:ext cx="3445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design 2: Pair testing</a:t>
            </a:r>
            <a:endParaRPr/>
          </a:p>
        </p:txBody>
      </p:sp>
      <p:grpSp>
        <p:nvGrpSpPr>
          <p:cNvPr id="280" name="Google Shape;280;p29"/>
          <p:cNvGrpSpPr/>
          <p:nvPr/>
        </p:nvGrpSpPr>
        <p:grpSpPr>
          <a:xfrm>
            <a:off x="311700" y="76613"/>
            <a:ext cx="8457600" cy="376513"/>
            <a:chOff x="311700" y="76613"/>
            <a:chExt cx="8457600" cy="376513"/>
          </a:xfrm>
        </p:grpSpPr>
        <p:grpSp>
          <p:nvGrpSpPr>
            <p:cNvPr id="281" name="Google Shape;281;p29"/>
            <p:cNvGrpSpPr/>
            <p:nvPr/>
          </p:nvGrpSpPr>
          <p:grpSpPr>
            <a:xfrm>
              <a:off x="311700" y="76613"/>
              <a:ext cx="8457600" cy="376513"/>
              <a:chOff x="311700" y="76613"/>
              <a:chExt cx="8457600" cy="376513"/>
            </a:xfrm>
          </p:grpSpPr>
          <p:cxnSp>
            <p:nvCxnSpPr>
              <p:cNvPr id="282" name="Google Shape;282;p29"/>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283" name="Google Shape;283;p29"/>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284" name="Google Shape;284;p29"/>
            <p:cNvPicPr preferRelativeResize="0"/>
            <p:nvPr/>
          </p:nvPicPr>
          <p:blipFill>
            <a:blip r:embed="rId3">
              <a:alphaModFix/>
            </a:blip>
            <a:stretch>
              <a:fillRect/>
            </a:stretch>
          </p:blipFill>
          <p:spPr>
            <a:xfrm>
              <a:off x="356699" y="76625"/>
              <a:ext cx="376500" cy="376500"/>
            </a:xfrm>
            <a:prstGeom prst="rect">
              <a:avLst/>
            </a:prstGeom>
            <a:noFill/>
            <a:ln>
              <a:noFill/>
            </a:ln>
          </p:spPr>
        </p:pic>
      </p:grpSp>
      <p:pic>
        <p:nvPicPr>
          <p:cNvPr id="285" name="Google Shape;285;p29"/>
          <p:cNvPicPr preferRelativeResize="0"/>
          <p:nvPr/>
        </p:nvPicPr>
        <p:blipFill>
          <a:blip r:embed="rId4">
            <a:alphaModFix/>
          </a:blip>
          <a:stretch>
            <a:fillRect/>
          </a:stretch>
        </p:blipFill>
        <p:spPr>
          <a:xfrm>
            <a:off x="195775" y="1679125"/>
            <a:ext cx="3974999" cy="1607076"/>
          </a:xfrm>
          <a:prstGeom prst="rect">
            <a:avLst/>
          </a:prstGeom>
          <a:noFill/>
          <a:ln>
            <a:noFill/>
          </a:ln>
        </p:spPr>
      </p:pic>
      <p:pic>
        <p:nvPicPr>
          <p:cNvPr id="286" name="Google Shape;286;p29"/>
          <p:cNvPicPr preferRelativeResize="0"/>
          <p:nvPr/>
        </p:nvPicPr>
        <p:blipFill>
          <a:blip r:embed="rId5">
            <a:alphaModFix/>
          </a:blip>
          <a:stretch>
            <a:fillRect/>
          </a:stretch>
        </p:blipFill>
        <p:spPr>
          <a:xfrm>
            <a:off x="4532400" y="114513"/>
            <a:ext cx="4110588" cy="49144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2: pair testing</a:t>
            </a:r>
            <a:endParaRPr/>
          </a:p>
        </p:txBody>
      </p:sp>
      <p:grpSp>
        <p:nvGrpSpPr>
          <p:cNvPr id="292" name="Google Shape;292;p30"/>
          <p:cNvGrpSpPr/>
          <p:nvPr/>
        </p:nvGrpSpPr>
        <p:grpSpPr>
          <a:xfrm>
            <a:off x="311700" y="76613"/>
            <a:ext cx="8457600" cy="376513"/>
            <a:chOff x="311700" y="76613"/>
            <a:chExt cx="8457600" cy="376513"/>
          </a:xfrm>
        </p:grpSpPr>
        <p:grpSp>
          <p:nvGrpSpPr>
            <p:cNvPr id="293" name="Google Shape;293;p30"/>
            <p:cNvGrpSpPr/>
            <p:nvPr/>
          </p:nvGrpSpPr>
          <p:grpSpPr>
            <a:xfrm>
              <a:off x="311700" y="76613"/>
              <a:ext cx="8457600" cy="376513"/>
              <a:chOff x="311700" y="76613"/>
              <a:chExt cx="8457600" cy="376513"/>
            </a:xfrm>
          </p:grpSpPr>
          <p:cxnSp>
            <p:nvCxnSpPr>
              <p:cNvPr id="294" name="Google Shape;294;p30"/>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295" name="Google Shape;295;p30"/>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296" name="Google Shape;296;p30"/>
            <p:cNvPicPr preferRelativeResize="0"/>
            <p:nvPr/>
          </p:nvPicPr>
          <p:blipFill>
            <a:blip r:embed="rId3">
              <a:alphaModFix/>
            </a:blip>
            <a:stretch>
              <a:fillRect/>
            </a:stretch>
          </p:blipFill>
          <p:spPr>
            <a:xfrm>
              <a:off x="356699" y="76625"/>
              <a:ext cx="376500" cy="376500"/>
            </a:xfrm>
            <a:prstGeom prst="rect">
              <a:avLst/>
            </a:prstGeom>
            <a:noFill/>
            <a:ln>
              <a:noFill/>
            </a:ln>
          </p:spPr>
        </p:pic>
      </p:grpSp>
      <p:sp>
        <p:nvSpPr>
          <p:cNvPr id="297" name="Google Shape;297;p30"/>
          <p:cNvSpPr txBox="1"/>
          <p:nvPr>
            <p:ph idx="1" type="body"/>
          </p:nvPr>
        </p:nvSpPr>
        <p:spPr>
          <a:xfrm>
            <a:off x="311700" y="1152475"/>
            <a:ext cx="4077900" cy="151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DBSCAN CORRELATION</a:t>
            </a:r>
            <a:endParaRPr/>
          </a:p>
        </p:txBody>
      </p:sp>
      <p:sp>
        <p:nvSpPr>
          <p:cNvPr id="298" name="Google Shape;298;p30"/>
          <p:cNvSpPr txBox="1"/>
          <p:nvPr>
            <p:ph idx="2" type="body"/>
          </p:nvPr>
        </p:nvSpPr>
        <p:spPr>
          <a:xfrm>
            <a:off x="4832400" y="1152475"/>
            <a:ext cx="3999900" cy="151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DBSCAN COINTEGRATION</a:t>
            </a:r>
            <a:endParaRPr/>
          </a:p>
        </p:txBody>
      </p:sp>
      <p:sp>
        <p:nvSpPr>
          <p:cNvPr id="299" name="Google Shape;299;p30"/>
          <p:cNvSpPr/>
          <p:nvPr/>
        </p:nvSpPr>
        <p:spPr>
          <a:xfrm>
            <a:off x="350700" y="2664775"/>
            <a:ext cx="3999900" cy="141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HDBSCAN CORRELATION</a:t>
            </a:r>
            <a:endParaRPr>
              <a:latin typeface="Roboto"/>
              <a:ea typeface="Roboto"/>
              <a:cs typeface="Roboto"/>
              <a:sym typeface="Roboto"/>
            </a:endParaRPr>
          </a:p>
        </p:txBody>
      </p:sp>
      <p:sp>
        <p:nvSpPr>
          <p:cNvPr id="300" name="Google Shape;300;p30"/>
          <p:cNvSpPr/>
          <p:nvPr/>
        </p:nvSpPr>
        <p:spPr>
          <a:xfrm>
            <a:off x="4832400" y="2664775"/>
            <a:ext cx="3999900" cy="141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HDBSCAN COINTEGRATION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pic>
        <p:nvPicPr>
          <p:cNvPr id="301" name="Google Shape;301;p30"/>
          <p:cNvPicPr preferRelativeResize="0"/>
          <p:nvPr/>
        </p:nvPicPr>
        <p:blipFill>
          <a:blip r:embed="rId4">
            <a:alphaModFix/>
          </a:blip>
          <a:stretch>
            <a:fillRect/>
          </a:stretch>
        </p:blipFill>
        <p:spPr>
          <a:xfrm>
            <a:off x="331600" y="1255350"/>
            <a:ext cx="3999902" cy="965225"/>
          </a:xfrm>
          <a:prstGeom prst="rect">
            <a:avLst/>
          </a:prstGeom>
          <a:noFill/>
          <a:ln>
            <a:noFill/>
          </a:ln>
        </p:spPr>
      </p:pic>
      <p:pic>
        <p:nvPicPr>
          <p:cNvPr id="302" name="Google Shape;302;p30"/>
          <p:cNvPicPr preferRelativeResize="0"/>
          <p:nvPr/>
        </p:nvPicPr>
        <p:blipFill>
          <a:blip r:embed="rId5">
            <a:alphaModFix/>
          </a:blip>
          <a:stretch>
            <a:fillRect/>
          </a:stretch>
        </p:blipFill>
        <p:spPr>
          <a:xfrm>
            <a:off x="4832400" y="1152475"/>
            <a:ext cx="3999900" cy="1068100"/>
          </a:xfrm>
          <a:prstGeom prst="rect">
            <a:avLst/>
          </a:prstGeom>
          <a:noFill/>
          <a:ln>
            <a:noFill/>
          </a:ln>
        </p:spPr>
      </p:pic>
      <p:pic>
        <p:nvPicPr>
          <p:cNvPr id="303" name="Google Shape;303;p30"/>
          <p:cNvPicPr preferRelativeResize="0"/>
          <p:nvPr/>
        </p:nvPicPr>
        <p:blipFill>
          <a:blip r:embed="rId6">
            <a:alphaModFix/>
          </a:blip>
          <a:stretch>
            <a:fillRect/>
          </a:stretch>
        </p:blipFill>
        <p:spPr>
          <a:xfrm>
            <a:off x="350700" y="2664775"/>
            <a:ext cx="3999900" cy="1128325"/>
          </a:xfrm>
          <a:prstGeom prst="rect">
            <a:avLst/>
          </a:prstGeom>
          <a:noFill/>
          <a:ln cap="flat" cmpd="sng" w="9525">
            <a:solidFill>
              <a:schemeClr val="accent1"/>
            </a:solidFill>
            <a:prstDash val="solid"/>
            <a:round/>
            <a:headEnd len="sm" w="sm" type="none"/>
            <a:tailEnd len="sm" w="sm" type="none"/>
          </a:ln>
        </p:spPr>
      </p:pic>
      <p:pic>
        <p:nvPicPr>
          <p:cNvPr id="304" name="Google Shape;304;p30"/>
          <p:cNvPicPr preferRelativeResize="0"/>
          <p:nvPr/>
        </p:nvPicPr>
        <p:blipFill>
          <a:blip r:embed="rId7">
            <a:alphaModFix/>
          </a:blip>
          <a:stretch>
            <a:fillRect/>
          </a:stretch>
        </p:blipFill>
        <p:spPr>
          <a:xfrm>
            <a:off x="4837763" y="2664775"/>
            <a:ext cx="3989174" cy="1128325"/>
          </a:xfrm>
          <a:prstGeom prst="rect">
            <a:avLst/>
          </a:prstGeom>
          <a:noFill/>
          <a:ln>
            <a:noFill/>
          </a:ln>
        </p:spPr>
      </p:pic>
      <p:sp>
        <p:nvSpPr>
          <p:cNvPr id="305" name="Google Shape;305;p30"/>
          <p:cNvSpPr/>
          <p:nvPr/>
        </p:nvSpPr>
        <p:spPr>
          <a:xfrm>
            <a:off x="960550" y="4237300"/>
            <a:ext cx="7343400" cy="376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SHARPE RATIO RANKINGS:</a:t>
            </a:r>
            <a:r>
              <a:rPr lang="en" sz="1200">
                <a:latin typeface="Roboto"/>
                <a:ea typeface="Roboto"/>
                <a:cs typeface="Roboto"/>
                <a:sym typeface="Roboto"/>
              </a:rPr>
              <a:t> HDBSCAN CORRELATION &gt; DBSCAN CORRELATION &gt; DBSCAN COINTEGRATION &gt; HDBSCAN COINTEGRATION</a:t>
            </a:r>
            <a:endParaRPr sz="1200">
              <a:latin typeface="Roboto"/>
              <a:ea typeface="Roboto"/>
              <a:cs typeface="Roboto"/>
              <a:sym typeface="Roboto"/>
            </a:endParaRPr>
          </a:p>
        </p:txBody>
      </p:sp>
      <p:sp>
        <p:nvSpPr>
          <p:cNvPr id="306" name="Google Shape;306;p30"/>
          <p:cNvSpPr/>
          <p:nvPr/>
        </p:nvSpPr>
        <p:spPr>
          <a:xfrm>
            <a:off x="1199125" y="1001575"/>
            <a:ext cx="7064700" cy="22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Finding 1:</a:t>
            </a:r>
            <a:r>
              <a:rPr lang="en">
                <a:latin typeface="Roboto"/>
                <a:ea typeface="Roboto"/>
                <a:cs typeface="Roboto"/>
                <a:sym typeface="Roboto"/>
              </a:rPr>
              <a:t> INFERENCE: CLUSTERING INTERFERES WITH THE TESTS</a:t>
            </a:r>
            <a:endParaRPr>
              <a:latin typeface="Roboto"/>
              <a:ea typeface="Roboto"/>
              <a:cs typeface="Roboto"/>
              <a:sym typeface="Roboto"/>
            </a:endParaRPr>
          </a:p>
        </p:txBody>
      </p:sp>
      <p:pic>
        <p:nvPicPr>
          <p:cNvPr id="307" name="Google Shape;307;p30"/>
          <p:cNvPicPr preferRelativeResize="0"/>
          <p:nvPr/>
        </p:nvPicPr>
        <p:blipFill>
          <a:blip r:embed="rId8">
            <a:alphaModFix/>
          </a:blip>
          <a:stretch>
            <a:fillRect/>
          </a:stretch>
        </p:blipFill>
        <p:spPr>
          <a:xfrm>
            <a:off x="1659551" y="957401"/>
            <a:ext cx="315450" cy="315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2: pair testing</a:t>
            </a:r>
            <a:endParaRPr/>
          </a:p>
        </p:txBody>
      </p:sp>
      <p:grpSp>
        <p:nvGrpSpPr>
          <p:cNvPr id="313" name="Google Shape;313;p31"/>
          <p:cNvGrpSpPr/>
          <p:nvPr/>
        </p:nvGrpSpPr>
        <p:grpSpPr>
          <a:xfrm>
            <a:off x="311700" y="76613"/>
            <a:ext cx="8457600" cy="376513"/>
            <a:chOff x="311700" y="76613"/>
            <a:chExt cx="8457600" cy="376513"/>
          </a:xfrm>
        </p:grpSpPr>
        <p:grpSp>
          <p:nvGrpSpPr>
            <p:cNvPr id="314" name="Google Shape;314;p31"/>
            <p:cNvGrpSpPr/>
            <p:nvPr/>
          </p:nvGrpSpPr>
          <p:grpSpPr>
            <a:xfrm>
              <a:off x="311700" y="76613"/>
              <a:ext cx="8457600" cy="376513"/>
              <a:chOff x="311700" y="76613"/>
              <a:chExt cx="8457600" cy="376513"/>
            </a:xfrm>
          </p:grpSpPr>
          <p:cxnSp>
            <p:nvCxnSpPr>
              <p:cNvPr id="315" name="Google Shape;315;p31"/>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316" name="Google Shape;316;p31"/>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317" name="Google Shape;317;p31"/>
            <p:cNvPicPr preferRelativeResize="0"/>
            <p:nvPr/>
          </p:nvPicPr>
          <p:blipFill>
            <a:blip r:embed="rId3">
              <a:alphaModFix/>
            </a:blip>
            <a:stretch>
              <a:fillRect/>
            </a:stretch>
          </p:blipFill>
          <p:spPr>
            <a:xfrm>
              <a:off x="356699" y="76625"/>
              <a:ext cx="376500" cy="376500"/>
            </a:xfrm>
            <a:prstGeom prst="rect">
              <a:avLst/>
            </a:prstGeom>
            <a:noFill/>
            <a:ln>
              <a:noFill/>
            </a:ln>
          </p:spPr>
        </p:pic>
      </p:grpSp>
      <p:graphicFrame>
        <p:nvGraphicFramePr>
          <p:cNvPr id="318" name="Google Shape;318;p31"/>
          <p:cNvGraphicFramePr/>
          <p:nvPr/>
        </p:nvGraphicFramePr>
        <p:xfrm>
          <a:off x="1887900" y="2076850"/>
          <a:ext cx="3000000" cy="3000000"/>
        </p:xfrm>
        <a:graphic>
          <a:graphicData uri="http://schemas.openxmlformats.org/drawingml/2006/table">
            <a:tbl>
              <a:tblPr>
                <a:noFill/>
                <a:tableStyleId>{4A0A0815-6E91-4C6E-8C9E-24459070003F}</a:tableStyleId>
              </a:tblPr>
              <a:tblGrid>
                <a:gridCol w="1271125"/>
                <a:gridCol w="1344200"/>
                <a:gridCol w="1446500"/>
              </a:tblGrid>
              <a:tr h="180975">
                <a:tc>
                  <a:txBody>
                    <a:bodyPr/>
                    <a:lstStyle/>
                    <a:p>
                      <a:pPr indent="0" lvl="0" marL="0" rtl="0" algn="l">
                        <a:spcBef>
                          <a:spcPts val="0"/>
                        </a:spcBef>
                        <a:spcAft>
                          <a:spcPts val="0"/>
                        </a:spcAft>
                        <a:buNone/>
                      </a:pPr>
                      <a:r>
                        <a:t/>
                      </a:r>
                      <a:endParaRPr sz="2200"/>
                    </a:p>
                  </a:txBody>
                  <a:tcPr marT="9525" marB="91425" marR="9525" marL="9525" anchor="b"/>
                </a:tc>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Cointegration</a:t>
                      </a:r>
                      <a:endParaRPr sz="1800">
                        <a:latin typeface="Times New Roman"/>
                        <a:ea typeface="Times New Roman"/>
                        <a:cs typeface="Times New Roman"/>
                        <a:sym typeface="Times New Roman"/>
                      </a:endParaRPr>
                    </a:p>
                  </a:txBody>
                  <a:tcPr marT="9525" marB="91425" marR="9525" marL="9525" anchor="b"/>
                </a:tc>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Correlation</a:t>
                      </a:r>
                      <a:endParaRPr sz="1800">
                        <a:latin typeface="Times New Roman"/>
                        <a:ea typeface="Times New Roman"/>
                        <a:cs typeface="Times New Roman"/>
                        <a:sym typeface="Times New Roman"/>
                      </a:endParaRPr>
                    </a:p>
                  </a:txBody>
                  <a:tcPr marT="9525" marB="91425" marR="9525" marL="9525" anchor="b"/>
                </a:tc>
              </a:tr>
              <a:tr h="180975">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DBSCAN</a:t>
                      </a:r>
                      <a:endParaRPr sz="1800">
                        <a:latin typeface="Times New Roman"/>
                        <a:ea typeface="Times New Roman"/>
                        <a:cs typeface="Times New Roman"/>
                        <a:sym typeface="Times New Roman"/>
                      </a:endParaRPr>
                    </a:p>
                  </a:txBody>
                  <a:tcPr marT="9525" marB="91425" marR="9525" marL="9525" anchor="b"/>
                </a:tc>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45%</a:t>
                      </a:r>
                      <a:endParaRPr sz="1800">
                        <a:latin typeface="Times New Roman"/>
                        <a:ea typeface="Times New Roman"/>
                        <a:cs typeface="Times New Roman"/>
                        <a:sym typeface="Times New Roman"/>
                      </a:endParaRPr>
                    </a:p>
                  </a:txBody>
                  <a:tcPr marT="9525" marB="91425" marR="9525" marL="9525" anchor="b"/>
                </a:tc>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21%</a:t>
                      </a:r>
                      <a:endParaRPr sz="1800">
                        <a:latin typeface="Times New Roman"/>
                        <a:ea typeface="Times New Roman"/>
                        <a:cs typeface="Times New Roman"/>
                        <a:sym typeface="Times New Roman"/>
                      </a:endParaRPr>
                    </a:p>
                  </a:txBody>
                  <a:tcPr marT="9525" marB="91425" marR="9525" marL="9525" anchor="b"/>
                </a:tc>
              </a:tr>
              <a:tr h="180975">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HDBSCAN</a:t>
                      </a:r>
                      <a:endParaRPr sz="1800">
                        <a:latin typeface="Times New Roman"/>
                        <a:ea typeface="Times New Roman"/>
                        <a:cs typeface="Times New Roman"/>
                        <a:sym typeface="Times New Roman"/>
                      </a:endParaRPr>
                    </a:p>
                  </a:txBody>
                  <a:tcPr marT="9525" marB="91425" marR="9525" marL="9525" anchor="b"/>
                </a:tc>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36%</a:t>
                      </a:r>
                      <a:endParaRPr sz="1800">
                        <a:latin typeface="Times New Roman"/>
                        <a:ea typeface="Times New Roman"/>
                        <a:cs typeface="Times New Roman"/>
                        <a:sym typeface="Times New Roman"/>
                      </a:endParaRPr>
                    </a:p>
                  </a:txBody>
                  <a:tcPr marT="9525" marB="91425" marR="9525" marL="9525" anchor="b"/>
                </a:tc>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21%</a:t>
                      </a:r>
                      <a:endParaRPr sz="1800">
                        <a:latin typeface="Times New Roman"/>
                        <a:ea typeface="Times New Roman"/>
                        <a:cs typeface="Times New Roman"/>
                        <a:sym typeface="Times New Roman"/>
                      </a:endParaRPr>
                    </a:p>
                  </a:txBody>
                  <a:tcPr marT="9525" marB="91425" marR="9525" marL="9525" anchor="b"/>
                </a:tc>
              </a:tr>
              <a:tr h="180975">
                <a:tc>
                  <a:txBody>
                    <a:bodyPr/>
                    <a:lstStyle/>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Subtotal</a:t>
                      </a:r>
                      <a:endParaRPr b="1" sz="1800">
                        <a:latin typeface="Times New Roman"/>
                        <a:ea typeface="Times New Roman"/>
                        <a:cs typeface="Times New Roman"/>
                        <a:sym typeface="Times New Roman"/>
                      </a:endParaRPr>
                    </a:p>
                  </a:txBody>
                  <a:tcPr marT="9525" marB="91425" marR="9525" marL="9525" anchor="b"/>
                </a:tc>
                <a:tc>
                  <a:txBody>
                    <a:bodyPr/>
                    <a:lstStyle/>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41%</a:t>
                      </a:r>
                      <a:endParaRPr b="1" sz="1800">
                        <a:latin typeface="Times New Roman"/>
                        <a:ea typeface="Times New Roman"/>
                        <a:cs typeface="Times New Roman"/>
                        <a:sym typeface="Times New Roman"/>
                      </a:endParaRPr>
                    </a:p>
                  </a:txBody>
                  <a:tcPr marT="9525" marB="91425" marR="9525" marL="9525" anchor="b"/>
                </a:tc>
                <a:tc>
                  <a:txBody>
                    <a:bodyPr/>
                    <a:lstStyle/>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21%</a:t>
                      </a:r>
                      <a:endParaRPr b="1" sz="1800">
                        <a:latin typeface="Times New Roman"/>
                        <a:ea typeface="Times New Roman"/>
                        <a:cs typeface="Times New Roman"/>
                        <a:sym typeface="Times New Roman"/>
                      </a:endParaRPr>
                    </a:p>
                  </a:txBody>
                  <a:tcPr marT="9525" marB="91425" marR="9525" marL="9525" anchor="b"/>
                </a:tc>
              </a:tr>
            </a:tbl>
          </a:graphicData>
        </a:graphic>
      </p:graphicFrame>
      <p:pic>
        <p:nvPicPr>
          <p:cNvPr id="319" name="Google Shape;319;p31"/>
          <p:cNvPicPr preferRelativeResize="0"/>
          <p:nvPr/>
        </p:nvPicPr>
        <p:blipFill>
          <a:blip r:embed="rId4">
            <a:alphaModFix/>
          </a:blip>
          <a:stretch>
            <a:fillRect/>
          </a:stretch>
        </p:blipFill>
        <p:spPr>
          <a:xfrm>
            <a:off x="363351" y="1062851"/>
            <a:ext cx="315450" cy="315450"/>
          </a:xfrm>
          <a:prstGeom prst="rect">
            <a:avLst/>
          </a:prstGeom>
          <a:noFill/>
          <a:ln>
            <a:noFill/>
          </a:ln>
        </p:spPr>
      </p:pic>
      <p:sp>
        <p:nvSpPr>
          <p:cNvPr id="320" name="Google Shape;320;p31"/>
          <p:cNvSpPr txBox="1"/>
          <p:nvPr/>
        </p:nvSpPr>
        <p:spPr>
          <a:xfrm>
            <a:off x="754050" y="989725"/>
            <a:ext cx="68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Finding 2: Cointegration is better at finding out-of-sector pairs!</a:t>
            </a:r>
            <a:endParaRPr sz="1800">
              <a:solidFill>
                <a:schemeClr val="dk2"/>
              </a:solidFill>
              <a:latin typeface="Roboto"/>
              <a:ea typeface="Roboto"/>
              <a:cs typeface="Roboto"/>
              <a:sym typeface="Roboto"/>
            </a:endParaRPr>
          </a:p>
        </p:txBody>
      </p:sp>
      <p:sp>
        <p:nvSpPr>
          <p:cNvPr id="321" name="Google Shape;321;p31"/>
          <p:cNvSpPr txBox="1"/>
          <p:nvPr/>
        </p:nvSpPr>
        <p:spPr>
          <a:xfrm>
            <a:off x="4379550" y="3256800"/>
            <a:ext cx="53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Roboto"/>
                <a:ea typeface="Roboto"/>
                <a:cs typeface="Roboto"/>
                <a:sym typeface="Roboto"/>
              </a:rPr>
              <a:t>&gt;</a:t>
            </a:r>
            <a:endParaRPr b="1" sz="1800">
              <a:solidFill>
                <a:schemeClr val="accen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a:p>
            <a:pPr indent="0" lvl="0" marL="0" rtl="0" algn="l">
              <a:spcBef>
                <a:spcPts val="0"/>
              </a:spcBef>
              <a:spcAft>
                <a:spcPts val="0"/>
              </a:spcAft>
              <a:buNone/>
            </a:pPr>
            <a:r>
              <a:t/>
            </a:r>
            <a:endParaRPr/>
          </a:p>
        </p:txBody>
      </p:sp>
      <p:sp>
        <p:nvSpPr>
          <p:cNvPr id="62" name="Google Shape;62;p14"/>
          <p:cNvSpPr txBox="1"/>
          <p:nvPr/>
        </p:nvSpPr>
        <p:spPr>
          <a:xfrm>
            <a:off x="2876250" y="3145525"/>
            <a:ext cx="33915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3000">
                <a:solidFill>
                  <a:srgbClr val="595959"/>
                </a:solidFill>
                <a:latin typeface="Roboto"/>
                <a:ea typeface="Roboto"/>
                <a:cs typeface="Roboto"/>
                <a:sym typeface="Roboto"/>
              </a:rPr>
              <a:t>Idea is </a:t>
            </a:r>
            <a:r>
              <a:rPr b="1" lang="en" sz="3000">
                <a:solidFill>
                  <a:srgbClr val="1155CC"/>
                </a:solidFill>
                <a:latin typeface="Roboto"/>
                <a:ea typeface="Roboto"/>
                <a:cs typeface="Roboto"/>
                <a:sym typeface="Roboto"/>
              </a:rPr>
              <a:t>simple</a:t>
            </a:r>
            <a:r>
              <a:rPr b="1" lang="en" sz="3000">
                <a:solidFill>
                  <a:srgbClr val="595959"/>
                </a:solidFill>
                <a:latin typeface="Roboto"/>
                <a:ea typeface="Roboto"/>
                <a:cs typeface="Roboto"/>
                <a:sym typeface="Roboto"/>
              </a:rPr>
              <a:t>.</a:t>
            </a:r>
            <a:endParaRPr b="1" sz="3000">
              <a:solidFill>
                <a:srgbClr val="595959"/>
              </a:solidFill>
              <a:latin typeface="Roboto"/>
              <a:ea typeface="Roboto"/>
              <a:cs typeface="Roboto"/>
              <a:sym typeface="Roboto"/>
            </a:endParaRPr>
          </a:p>
          <a:p>
            <a:pPr indent="0" lvl="0" marL="0" rtl="0" algn="ctr">
              <a:spcBef>
                <a:spcPts val="0"/>
              </a:spcBef>
              <a:spcAft>
                <a:spcPts val="0"/>
              </a:spcAft>
              <a:buNone/>
            </a:pPr>
            <a:r>
              <a:rPr b="1" lang="en" sz="3000">
                <a:solidFill>
                  <a:srgbClr val="595959"/>
                </a:solidFill>
                <a:latin typeface="Roboto"/>
                <a:ea typeface="Roboto"/>
                <a:cs typeface="Roboto"/>
                <a:sym typeface="Roboto"/>
              </a:rPr>
              <a:t>But HOW?</a:t>
            </a:r>
            <a:endParaRPr b="1" sz="3000">
              <a:solidFill>
                <a:srgbClr val="595959"/>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2757300" y="5410300"/>
            <a:ext cx="264550" cy="264550"/>
          </a:xfrm>
          <a:prstGeom prst="rect">
            <a:avLst/>
          </a:prstGeom>
          <a:noFill/>
          <a:ln>
            <a:noFill/>
          </a:ln>
        </p:spPr>
      </p:pic>
      <p:pic>
        <p:nvPicPr>
          <p:cNvPr id="64" name="Google Shape;64;p14"/>
          <p:cNvPicPr preferRelativeResize="0"/>
          <p:nvPr/>
        </p:nvPicPr>
        <p:blipFill>
          <a:blip r:embed="rId3">
            <a:alphaModFix/>
          </a:blip>
          <a:stretch>
            <a:fillRect/>
          </a:stretch>
        </p:blipFill>
        <p:spPr>
          <a:xfrm>
            <a:off x="3595875" y="5410300"/>
            <a:ext cx="264550" cy="264550"/>
          </a:xfrm>
          <a:prstGeom prst="rect">
            <a:avLst/>
          </a:prstGeom>
          <a:noFill/>
          <a:ln>
            <a:noFill/>
          </a:ln>
        </p:spPr>
      </p:pic>
      <p:pic>
        <p:nvPicPr>
          <p:cNvPr id="65" name="Google Shape;65;p14"/>
          <p:cNvPicPr preferRelativeResize="0"/>
          <p:nvPr/>
        </p:nvPicPr>
        <p:blipFill>
          <a:blip r:embed="rId4">
            <a:alphaModFix/>
          </a:blip>
          <a:stretch>
            <a:fillRect/>
          </a:stretch>
        </p:blipFill>
        <p:spPr>
          <a:xfrm>
            <a:off x="2763000" y="1197448"/>
            <a:ext cx="1011450" cy="1011450"/>
          </a:xfrm>
          <a:prstGeom prst="rect">
            <a:avLst/>
          </a:prstGeom>
          <a:noFill/>
          <a:ln>
            <a:noFill/>
          </a:ln>
        </p:spPr>
      </p:pic>
      <p:sp>
        <p:nvSpPr>
          <p:cNvPr id="66" name="Google Shape;66;p14"/>
          <p:cNvSpPr txBox="1"/>
          <p:nvPr/>
        </p:nvSpPr>
        <p:spPr>
          <a:xfrm>
            <a:off x="2522775" y="2347500"/>
            <a:ext cx="1491900" cy="6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990"/>
              <a:buFont typeface="Arial"/>
              <a:buNone/>
            </a:pPr>
            <a:r>
              <a:rPr lang="en" sz="1380">
                <a:solidFill>
                  <a:schemeClr val="dk1"/>
                </a:solidFill>
                <a:latin typeface="Roboto"/>
                <a:ea typeface="Roboto"/>
                <a:cs typeface="Roboto"/>
                <a:sym typeface="Roboto"/>
              </a:rPr>
              <a:t>Machine Learning</a:t>
            </a:r>
            <a:endParaRPr sz="700">
              <a:solidFill>
                <a:schemeClr val="dk2"/>
              </a:solidFill>
              <a:latin typeface="Roboto"/>
              <a:ea typeface="Roboto"/>
              <a:cs typeface="Roboto"/>
              <a:sym typeface="Roboto"/>
            </a:endParaRPr>
          </a:p>
        </p:txBody>
      </p:sp>
      <p:pic>
        <p:nvPicPr>
          <p:cNvPr id="67" name="Google Shape;67;p14"/>
          <p:cNvPicPr preferRelativeResize="0"/>
          <p:nvPr/>
        </p:nvPicPr>
        <p:blipFill>
          <a:blip r:embed="rId5">
            <a:alphaModFix/>
          </a:blip>
          <a:stretch>
            <a:fillRect/>
          </a:stretch>
        </p:blipFill>
        <p:spPr>
          <a:xfrm>
            <a:off x="5609775" y="1197450"/>
            <a:ext cx="1011450" cy="1011450"/>
          </a:xfrm>
          <a:prstGeom prst="rect">
            <a:avLst/>
          </a:prstGeom>
          <a:noFill/>
          <a:ln>
            <a:noFill/>
          </a:ln>
        </p:spPr>
      </p:pic>
      <p:sp>
        <p:nvSpPr>
          <p:cNvPr id="68" name="Google Shape;68;p14"/>
          <p:cNvSpPr txBox="1"/>
          <p:nvPr/>
        </p:nvSpPr>
        <p:spPr>
          <a:xfrm>
            <a:off x="5626950" y="2347500"/>
            <a:ext cx="977100" cy="6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80">
                <a:solidFill>
                  <a:schemeClr val="dk1"/>
                </a:solidFill>
                <a:latin typeface="Roboto"/>
                <a:ea typeface="Roboto"/>
                <a:cs typeface="Roboto"/>
                <a:sym typeface="Roboto"/>
              </a:rPr>
              <a:t>Pair trading</a:t>
            </a:r>
            <a:endParaRPr sz="700">
              <a:solidFill>
                <a:schemeClr val="dk2"/>
              </a:solidFill>
              <a:latin typeface="Roboto"/>
              <a:ea typeface="Roboto"/>
              <a:cs typeface="Roboto"/>
              <a:sym typeface="Roboto"/>
            </a:endParaRPr>
          </a:p>
        </p:txBody>
      </p:sp>
      <p:cxnSp>
        <p:nvCxnSpPr>
          <p:cNvPr id="69" name="Google Shape;69;p14"/>
          <p:cNvCxnSpPr/>
          <p:nvPr/>
        </p:nvCxnSpPr>
        <p:spPr>
          <a:xfrm>
            <a:off x="4209225" y="1762500"/>
            <a:ext cx="952500" cy="0"/>
          </a:xfrm>
          <a:prstGeom prst="straightConnector1">
            <a:avLst/>
          </a:prstGeom>
          <a:noFill/>
          <a:ln cap="flat" cmpd="sng" w="28575">
            <a:solidFill>
              <a:schemeClr val="accent1"/>
            </a:solidFill>
            <a:prstDash val="solid"/>
            <a:round/>
            <a:headEnd len="med" w="med" type="none"/>
            <a:tailEnd len="med" w="med" type="triangle"/>
          </a:ln>
        </p:spPr>
      </p:cxnSp>
      <p:pic>
        <p:nvPicPr>
          <p:cNvPr id="70" name="Google Shape;70;p14"/>
          <p:cNvPicPr preferRelativeResize="0"/>
          <p:nvPr/>
        </p:nvPicPr>
        <p:blipFill>
          <a:blip r:embed="rId6">
            <a:alphaModFix/>
          </a:blip>
          <a:stretch>
            <a:fillRect/>
          </a:stretch>
        </p:blipFill>
        <p:spPr>
          <a:xfrm>
            <a:off x="4471575" y="1604775"/>
            <a:ext cx="315450" cy="315450"/>
          </a:xfrm>
          <a:prstGeom prst="rect">
            <a:avLst/>
          </a:prstGeom>
          <a:noFill/>
          <a:ln>
            <a:noFill/>
          </a:ln>
        </p:spPr>
      </p:pic>
      <p:grpSp>
        <p:nvGrpSpPr>
          <p:cNvPr id="71" name="Google Shape;71;p14"/>
          <p:cNvGrpSpPr/>
          <p:nvPr/>
        </p:nvGrpSpPr>
        <p:grpSpPr>
          <a:xfrm>
            <a:off x="311700" y="76613"/>
            <a:ext cx="8457600" cy="376513"/>
            <a:chOff x="311700" y="76613"/>
            <a:chExt cx="8457600" cy="376513"/>
          </a:xfrm>
        </p:grpSpPr>
        <p:grpSp>
          <p:nvGrpSpPr>
            <p:cNvPr id="72" name="Google Shape;72;p14"/>
            <p:cNvGrpSpPr/>
            <p:nvPr/>
          </p:nvGrpSpPr>
          <p:grpSpPr>
            <a:xfrm>
              <a:off x="311700" y="76613"/>
              <a:ext cx="8457600" cy="376513"/>
              <a:chOff x="311700" y="76613"/>
              <a:chExt cx="8457600" cy="376513"/>
            </a:xfrm>
          </p:grpSpPr>
          <p:cxnSp>
            <p:nvCxnSpPr>
              <p:cNvPr id="73" name="Google Shape;73;p14"/>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74" name="Google Shape;74;p14"/>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a:t>
                </a:r>
                <a:r>
                  <a:rPr lang="en" sz="1500">
                    <a:solidFill>
                      <a:srgbClr val="434343"/>
                    </a:solidFill>
                    <a:latin typeface="Roboto"/>
                    <a:ea typeface="Roboto"/>
                    <a:cs typeface="Roboto"/>
                    <a:sym typeface="Roboto"/>
                  </a:rPr>
                  <a:t>Kinjalk</a:t>
                </a:r>
                <a:endParaRPr sz="1500">
                  <a:solidFill>
                    <a:srgbClr val="434343"/>
                  </a:solidFill>
                  <a:latin typeface="Roboto"/>
                  <a:ea typeface="Roboto"/>
                  <a:cs typeface="Roboto"/>
                  <a:sym typeface="Roboto"/>
                </a:endParaRPr>
              </a:p>
            </p:txBody>
          </p:sp>
        </p:grpSp>
        <p:pic>
          <p:nvPicPr>
            <p:cNvPr id="75" name="Google Shape;75;p14"/>
            <p:cNvPicPr preferRelativeResize="0"/>
            <p:nvPr/>
          </p:nvPicPr>
          <p:blipFill>
            <a:blip r:embed="rId7">
              <a:alphaModFix/>
            </a:blip>
            <a:stretch>
              <a:fillRect/>
            </a:stretch>
          </p:blipFill>
          <p:spPr>
            <a:xfrm>
              <a:off x="356699" y="76625"/>
              <a:ext cx="376500" cy="376500"/>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rading execution </a:t>
            </a:r>
            <a:r>
              <a:rPr lang="en" u="sng"/>
              <a:t>method</a:t>
            </a:r>
            <a:r>
              <a:rPr lang="en"/>
              <a:t> explained </a:t>
            </a:r>
            <a:endParaRPr/>
          </a:p>
          <a:p>
            <a:pPr indent="0" lvl="0" marL="0" rtl="0" algn="l">
              <a:spcBef>
                <a:spcPts val="0"/>
              </a:spcBef>
              <a:spcAft>
                <a:spcPts val="0"/>
              </a:spcAft>
              <a:buClr>
                <a:schemeClr val="dk1"/>
              </a:buClr>
              <a:buSzPct val="39285"/>
              <a:buFont typeface="Arial"/>
              <a:buNone/>
            </a:pPr>
            <a:r>
              <a:t/>
            </a:r>
            <a:endParaRPr/>
          </a:p>
        </p:txBody>
      </p:sp>
      <p:grpSp>
        <p:nvGrpSpPr>
          <p:cNvPr id="327" name="Google Shape;327;p32"/>
          <p:cNvGrpSpPr/>
          <p:nvPr/>
        </p:nvGrpSpPr>
        <p:grpSpPr>
          <a:xfrm>
            <a:off x="311700" y="76613"/>
            <a:ext cx="8457600" cy="376513"/>
            <a:chOff x="311700" y="76613"/>
            <a:chExt cx="8457600" cy="376513"/>
          </a:xfrm>
        </p:grpSpPr>
        <p:grpSp>
          <p:nvGrpSpPr>
            <p:cNvPr id="328" name="Google Shape;328;p32"/>
            <p:cNvGrpSpPr/>
            <p:nvPr/>
          </p:nvGrpSpPr>
          <p:grpSpPr>
            <a:xfrm>
              <a:off x="311700" y="76613"/>
              <a:ext cx="8457600" cy="376513"/>
              <a:chOff x="311700" y="76613"/>
              <a:chExt cx="8457600" cy="376513"/>
            </a:xfrm>
          </p:grpSpPr>
          <p:cxnSp>
            <p:nvCxnSpPr>
              <p:cNvPr id="329" name="Google Shape;329;p32"/>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330" name="Google Shape;330;p32"/>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331" name="Google Shape;331;p32"/>
            <p:cNvPicPr preferRelativeResize="0"/>
            <p:nvPr/>
          </p:nvPicPr>
          <p:blipFill>
            <a:blip r:embed="rId3">
              <a:alphaModFix/>
            </a:blip>
            <a:stretch>
              <a:fillRect/>
            </a:stretch>
          </p:blipFill>
          <p:spPr>
            <a:xfrm>
              <a:off x="356699" y="76625"/>
              <a:ext cx="376500" cy="376500"/>
            </a:xfrm>
            <a:prstGeom prst="rect">
              <a:avLst/>
            </a:prstGeom>
            <a:noFill/>
            <a:ln>
              <a:noFill/>
            </a:ln>
          </p:spPr>
        </p:pic>
      </p:grpSp>
      <p:pic>
        <p:nvPicPr>
          <p:cNvPr id="332" name="Google Shape;332;p32">
            <a:hlinkClick r:id="rId4"/>
          </p:cNvPr>
          <p:cNvPicPr preferRelativeResize="0"/>
          <p:nvPr/>
        </p:nvPicPr>
        <p:blipFill rotWithShape="1">
          <a:blip r:embed="rId5">
            <a:alphaModFix/>
          </a:blip>
          <a:srcRect b="-1801" l="41958" r="0" t="0"/>
          <a:stretch/>
        </p:blipFill>
        <p:spPr>
          <a:xfrm>
            <a:off x="-68100" y="1017725"/>
            <a:ext cx="6561898" cy="3592202"/>
          </a:xfrm>
          <a:prstGeom prst="rect">
            <a:avLst/>
          </a:prstGeom>
          <a:noFill/>
          <a:ln>
            <a:noFill/>
          </a:ln>
        </p:spPr>
      </p:pic>
      <p:graphicFrame>
        <p:nvGraphicFramePr>
          <p:cNvPr id="333" name="Google Shape;333;p32"/>
          <p:cNvGraphicFramePr/>
          <p:nvPr/>
        </p:nvGraphicFramePr>
        <p:xfrm>
          <a:off x="4260300" y="2638200"/>
          <a:ext cx="3000000" cy="3000000"/>
        </p:xfrm>
        <a:graphic>
          <a:graphicData uri="http://schemas.openxmlformats.org/drawingml/2006/table">
            <a:tbl>
              <a:tblPr>
                <a:noFill/>
                <a:tableStyleId>{4A0A0815-6E91-4C6E-8C9E-24459070003F}</a:tableStyleId>
              </a:tblPr>
              <a:tblGrid>
                <a:gridCol w="1304925"/>
                <a:gridCol w="971550"/>
                <a:gridCol w="762000"/>
                <a:gridCol w="800100"/>
                <a:gridCol w="733425"/>
              </a:tblGrid>
              <a:tr h="180975">
                <a:tc>
                  <a:txBody>
                    <a:bodyPr/>
                    <a:lstStyle/>
                    <a:p>
                      <a:pPr indent="0" lvl="0" marL="0" rtl="0" algn="l">
                        <a:spcBef>
                          <a:spcPts val="0"/>
                        </a:spcBef>
                        <a:spcAft>
                          <a:spcPts val="0"/>
                        </a:spcAft>
                        <a:buNone/>
                      </a:pPr>
                      <a:r>
                        <a:t/>
                      </a:r>
                      <a:endParaRPr/>
                    </a:p>
                  </a:txBody>
                  <a:tcPr marT="9525" marB="91425" marR="9525" marL="9525" anchor="b">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Actual (spread)</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OldSignal</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Predicted</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NewSignal</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r>
              <a:tr h="180975">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t-(lookback_period-1)</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T cap="flat" cmpd="sng" w="9525">
                      <a:solidFill>
                        <a:srgbClr val="000000"/>
                      </a:solidFill>
                      <a:prstDash val="solid"/>
                      <a:round/>
                      <a:headEnd len="sm" w="sm" type="none"/>
                      <a:tailEnd len="sm" w="sm" type="none"/>
                    </a:lnT>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T cap="flat" cmpd="sng" w="9525">
                      <a:solidFill>
                        <a:srgbClr val="000000"/>
                      </a:solidFill>
                      <a:prstDash val="solid"/>
                      <a:round/>
                      <a:headEnd len="sm" w="sm" type="none"/>
                      <a:tailEnd len="sm" w="sm" type="none"/>
                    </a:lnT>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T cap="flat" cmpd="sng" w="9525">
                      <a:solidFill>
                        <a:srgbClr val="000000"/>
                      </a:solidFill>
                      <a:prstDash val="solid"/>
                      <a:round/>
                      <a:headEnd len="sm" w="sm" type="none"/>
                      <a:tailEnd len="sm" w="sm" type="none"/>
                    </a:lnT>
                    <a:solidFill>
                      <a:srgbClr val="E6B8B7"/>
                    </a:solidFill>
                  </a:tcPr>
                </a:tc>
              </a:tr>
              <a:tr h="180975">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solidFill>
                      <a:srgbClr val="E6B8B7"/>
                    </a:solidFill>
                  </a:tcPr>
                </a:tc>
              </a:tr>
              <a:tr h="180975">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t-2</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B cap="flat" cmpd="sng" w="9525">
                      <a:solidFill>
                        <a:srgbClr val="000000"/>
                      </a:solidFill>
                      <a:prstDash val="solid"/>
                      <a:round/>
                      <a:headEnd len="sm" w="sm" type="none"/>
                      <a:tailEnd len="sm" w="sm" type="none"/>
                    </a:ln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B cap="flat" cmpd="sng" w="9525">
                      <a:solidFill>
                        <a:srgbClr val="000000"/>
                      </a:solidFill>
                      <a:prstDash val="solid"/>
                      <a:round/>
                      <a:headEnd len="sm" w="sm" type="none"/>
                      <a:tailEnd len="sm" w="sm" type="none"/>
                    </a:lnB>
                    <a:solidFill>
                      <a:srgbClr val="E6B8B7"/>
                    </a:solidFill>
                  </a:tcPr>
                </a:tc>
              </a:tr>
              <a:tr h="180975">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t-1</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r>
              <a:tr h="180975">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Today</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95B3D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0.5</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b="1" lang="en" sz="1000">
                          <a:solidFill>
                            <a:srgbClr val="FF0000"/>
                          </a:solidFill>
                          <a:latin typeface="Times New Roman"/>
                          <a:ea typeface="Times New Roman"/>
                          <a:cs typeface="Times New Roman"/>
                          <a:sym typeface="Times New Roman"/>
                        </a:rPr>
                        <a:t>2 !</a:t>
                      </a:r>
                      <a:endParaRPr b="1" sz="1000">
                        <a:solidFill>
                          <a:srgbClr val="FF0000"/>
                        </a:solidFill>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r>
              <a:tr h="180975">
                <a:tc>
                  <a:txBody>
                    <a:bodyPr/>
                    <a:lstStyle/>
                    <a:p>
                      <a:pPr indent="0" lvl="0" marL="0" rtl="0" algn="l">
                        <a:spcBef>
                          <a:spcPts val="0"/>
                        </a:spcBef>
                        <a:spcAft>
                          <a:spcPts val="0"/>
                        </a:spcAft>
                        <a:buNone/>
                      </a:pPr>
                      <a:r>
                        <a:t/>
                      </a:r>
                      <a:endParaRPr/>
                    </a:p>
                  </a:txBody>
                  <a:tcPr marT="9525" marB="91425" marR="9525" marL="95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solidFill>
                            <a:srgbClr val="FF0000"/>
                          </a:solidFill>
                          <a:latin typeface="Times New Roman"/>
                          <a:ea typeface="Times New Roman"/>
                          <a:cs typeface="Times New Roman"/>
                          <a:sym typeface="Times New Roman"/>
                        </a:rPr>
                        <a:t>0.5</a:t>
                      </a:r>
                      <a:endParaRPr sz="1000">
                        <a:solidFill>
                          <a:srgbClr val="FF0000"/>
                        </a:solidFill>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r>
              <a:tr h="180975">
                <a:tc>
                  <a:txBody>
                    <a:bodyPr/>
                    <a:lstStyle/>
                    <a:p>
                      <a:pPr indent="0" lvl="0" marL="0" rtl="0" algn="l">
                        <a:spcBef>
                          <a:spcPts val="0"/>
                        </a:spcBef>
                        <a:spcAft>
                          <a:spcPts val="0"/>
                        </a:spcAft>
                        <a:buNone/>
                      </a:pPr>
                      <a:r>
                        <a:t/>
                      </a:r>
                      <a:endParaRPr/>
                    </a:p>
                  </a:txBody>
                  <a:tcPr marT="9525" marB="91425" marR="9525" marL="9525" anchor="b">
                    <a:lnR cap="flat" cmpd="sng" w="9525">
                      <a:solidFill>
                        <a:srgbClr val="000000"/>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T cap="flat" cmpd="sng" w="9525">
                      <a:solidFill>
                        <a:srgbClr val="000000"/>
                      </a:solidFill>
                      <a:prstDash val="solid"/>
                      <a:round/>
                      <a:headEnd len="sm" w="sm" type="none"/>
                      <a:tailEnd len="sm" w="sm" type="none"/>
                    </a:lnT>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T cap="flat" cmpd="sng" w="9525">
                      <a:solidFill>
                        <a:srgbClr val="000000"/>
                      </a:solidFill>
                      <a:prstDash val="solid"/>
                      <a:round/>
                      <a:headEnd len="sm" w="sm" type="none"/>
                      <a:tailEnd len="sm" w="sm" type="none"/>
                    </a:lnT>
                    <a:solidFill>
                      <a:srgbClr val="E6B8B7"/>
                    </a:solidFill>
                  </a:tcPr>
                </a:tc>
              </a:tr>
            </a:tbl>
          </a:graphicData>
        </a:graphic>
      </p:graphicFrame>
      <p:cxnSp>
        <p:nvCxnSpPr>
          <p:cNvPr id="334" name="Google Shape;334;p32"/>
          <p:cNvCxnSpPr/>
          <p:nvPr/>
        </p:nvCxnSpPr>
        <p:spPr>
          <a:xfrm flipH="1">
            <a:off x="6375525" y="4543700"/>
            <a:ext cx="1031700" cy="286500"/>
          </a:xfrm>
          <a:prstGeom prst="straightConnector1">
            <a:avLst/>
          </a:prstGeom>
          <a:noFill/>
          <a:ln cap="flat" cmpd="sng" w="19050">
            <a:solidFill>
              <a:schemeClr val="accent1"/>
            </a:solidFill>
            <a:prstDash val="dash"/>
            <a:round/>
            <a:headEnd len="med" w="med" type="none"/>
            <a:tailEnd len="med" w="med" type="triangle"/>
          </a:ln>
        </p:spPr>
      </p:cxnSp>
      <p:cxnSp>
        <p:nvCxnSpPr>
          <p:cNvPr id="335" name="Google Shape;335;p32"/>
          <p:cNvCxnSpPr/>
          <p:nvPr/>
        </p:nvCxnSpPr>
        <p:spPr>
          <a:xfrm flipH="1">
            <a:off x="6375525" y="4257200"/>
            <a:ext cx="1031700" cy="286500"/>
          </a:xfrm>
          <a:prstGeom prst="straightConnector1">
            <a:avLst/>
          </a:prstGeom>
          <a:noFill/>
          <a:ln cap="flat" cmpd="sng" w="19050">
            <a:solidFill>
              <a:schemeClr val="accent1"/>
            </a:solidFill>
            <a:prstDash val="dash"/>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Trading execution </a:t>
            </a:r>
            <a:r>
              <a:rPr lang="en" u="sng"/>
              <a:t>method</a:t>
            </a:r>
            <a:r>
              <a:rPr lang="en"/>
              <a:t> explained (Ctn’d) </a:t>
            </a:r>
            <a:endParaRPr/>
          </a:p>
          <a:p>
            <a:pPr indent="0" lvl="0" marL="0" rtl="0" algn="l">
              <a:spcBef>
                <a:spcPts val="0"/>
              </a:spcBef>
              <a:spcAft>
                <a:spcPts val="0"/>
              </a:spcAft>
              <a:buClr>
                <a:schemeClr val="dk1"/>
              </a:buClr>
              <a:buSzPct val="39285"/>
              <a:buFont typeface="Arial"/>
              <a:buNone/>
            </a:pPr>
            <a:r>
              <a:t/>
            </a:r>
            <a:endParaRPr/>
          </a:p>
        </p:txBody>
      </p:sp>
      <p:grpSp>
        <p:nvGrpSpPr>
          <p:cNvPr id="341" name="Google Shape;341;p33"/>
          <p:cNvGrpSpPr/>
          <p:nvPr/>
        </p:nvGrpSpPr>
        <p:grpSpPr>
          <a:xfrm>
            <a:off x="311700" y="76613"/>
            <a:ext cx="8457600" cy="376513"/>
            <a:chOff x="311700" y="76613"/>
            <a:chExt cx="8457600" cy="376513"/>
          </a:xfrm>
        </p:grpSpPr>
        <p:grpSp>
          <p:nvGrpSpPr>
            <p:cNvPr id="342" name="Google Shape;342;p33"/>
            <p:cNvGrpSpPr/>
            <p:nvPr/>
          </p:nvGrpSpPr>
          <p:grpSpPr>
            <a:xfrm>
              <a:off x="311700" y="76613"/>
              <a:ext cx="8457600" cy="376513"/>
              <a:chOff x="311700" y="76613"/>
              <a:chExt cx="8457600" cy="376513"/>
            </a:xfrm>
          </p:grpSpPr>
          <p:cxnSp>
            <p:nvCxnSpPr>
              <p:cNvPr id="343" name="Google Shape;343;p33"/>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344" name="Google Shape;344;p33"/>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345" name="Google Shape;345;p33"/>
            <p:cNvPicPr preferRelativeResize="0"/>
            <p:nvPr/>
          </p:nvPicPr>
          <p:blipFill>
            <a:blip r:embed="rId3">
              <a:alphaModFix/>
            </a:blip>
            <a:stretch>
              <a:fillRect/>
            </a:stretch>
          </p:blipFill>
          <p:spPr>
            <a:xfrm>
              <a:off x="356699" y="76625"/>
              <a:ext cx="376500" cy="376500"/>
            </a:xfrm>
            <a:prstGeom prst="rect">
              <a:avLst/>
            </a:prstGeom>
            <a:noFill/>
            <a:ln>
              <a:noFill/>
            </a:ln>
          </p:spPr>
        </p:pic>
      </p:grpSp>
      <p:graphicFrame>
        <p:nvGraphicFramePr>
          <p:cNvPr id="346" name="Google Shape;346;p33"/>
          <p:cNvGraphicFramePr/>
          <p:nvPr/>
        </p:nvGraphicFramePr>
        <p:xfrm>
          <a:off x="4260300" y="2638200"/>
          <a:ext cx="3000000" cy="3000000"/>
        </p:xfrm>
        <a:graphic>
          <a:graphicData uri="http://schemas.openxmlformats.org/drawingml/2006/table">
            <a:tbl>
              <a:tblPr>
                <a:noFill/>
                <a:tableStyleId>{4A0A0815-6E91-4C6E-8C9E-24459070003F}</a:tableStyleId>
              </a:tblPr>
              <a:tblGrid>
                <a:gridCol w="1304925"/>
                <a:gridCol w="971550"/>
                <a:gridCol w="762000"/>
                <a:gridCol w="800100"/>
                <a:gridCol w="733425"/>
              </a:tblGrid>
              <a:tr h="180975">
                <a:tc>
                  <a:txBody>
                    <a:bodyPr/>
                    <a:lstStyle/>
                    <a:p>
                      <a:pPr indent="0" lvl="0" marL="0" rtl="0" algn="l">
                        <a:spcBef>
                          <a:spcPts val="0"/>
                        </a:spcBef>
                        <a:spcAft>
                          <a:spcPts val="0"/>
                        </a:spcAft>
                        <a:buNone/>
                      </a:pPr>
                      <a:r>
                        <a:t/>
                      </a:r>
                      <a:endParaRPr/>
                    </a:p>
                  </a:txBody>
                  <a:tcPr marT="9525" marB="91425" marR="9525" marL="9525" anchor="b">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zdiff{n}</a:t>
                      </a:r>
                      <a:r>
                        <a:rPr lang="en" sz="1000">
                          <a:latin typeface="Times New Roman"/>
                          <a:ea typeface="Times New Roman"/>
                          <a:cs typeface="Times New Roman"/>
                          <a:sym typeface="Times New Roman"/>
                        </a:rPr>
                        <a:t> (spread)</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OldSignal</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Predicted </a:t>
                      </a:r>
                      <a:r>
                        <a:rPr lang="en" sz="1000">
                          <a:solidFill>
                            <a:schemeClr val="dk1"/>
                          </a:solidFill>
                          <a:latin typeface="Times New Roman"/>
                          <a:ea typeface="Times New Roman"/>
                          <a:cs typeface="Times New Roman"/>
                          <a:sym typeface="Times New Roman"/>
                        </a:rPr>
                        <a:t>zdiff{n}</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NewSignal</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r>
              <a:tr h="180975">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t-(lookback_period-1)</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T cap="flat" cmpd="sng" w="9525">
                      <a:solidFill>
                        <a:srgbClr val="000000"/>
                      </a:solidFill>
                      <a:prstDash val="solid"/>
                      <a:round/>
                      <a:headEnd len="sm" w="sm" type="none"/>
                      <a:tailEnd len="sm" w="sm" type="none"/>
                    </a:lnT>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T cap="flat" cmpd="sng" w="9525">
                      <a:solidFill>
                        <a:srgbClr val="000000"/>
                      </a:solidFill>
                      <a:prstDash val="solid"/>
                      <a:round/>
                      <a:headEnd len="sm" w="sm" type="none"/>
                      <a:tailEnd len="sm" w="sm" type="none"/>
                    </a:lnT>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T cap="flat" cmpd="sng" w="9525">
                      <a:solidFill>
                        <a:srgbClr val="000000"/>
                      </a:solidFill>
                      <a:prstDash val="solid"/>
                      <a:round/>
                      <a:headEnd len="sm" w="sm" type="none"/>
                      <a:tailEnd len="sm" w="sm" type="none"/>
                    </a:lnT>
                    <a:solidFill>
                      <a:srgbClr val="E6B8B7"/>
                    </a:solidFill>
                  </a:tcPr>
                </a:tc>
              </a:tr>
              <a:tr h="180975">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solidFill>
                      <a:srgbClr val="E6B8B7"/>
                    </a:solidFill>
                  </a:tcPr>
                </a:tc>
              </a:tr>
              <a:tr h="180975">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t-2</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B cap="flat" cmpd="sng" w="9525">
                      <a:solidFill>
                        <a:srgbClr val="000000"/>
                      </a:solidFill>
                      <a:prstDash val="solid"/>
                      <a:round/>
                      <a:headEnd len="sm" w="sm" type="none"/>
                      <a:tailEnd len="sm" w="sm" type="none"/>
                    </a:ln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B cap="flat" cmpd="sng" w="9525">
                      <a:solidFill>
                        <a:srgbClr val="000000"/>
                      </a:solidFill>
                      <a:prstDash val="solid"/>
                      <a:round/>
                      <a:headEnd len="sm" w="sm" type="none"/>
                      <a:tailEnd len="sm" w="sm" type="none"/>
                    </a:lnB>
                    <a:solidFill>
                      <a:srgbClr val="E6B8B7"/>
                    </a:solidFill>
                  </a:tcPr>
                </a:tc>
              </a:tr>
              <a:tr h="180975">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t-1</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r>
              <a:tr h="180975">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Today</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95B3D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0.5</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b="1" lang="en" sz="1000">
                          <a:solidFill>
                            <a:srgbClr val="FF0000"/>
                          </a:solidFill>
                          <a:latin typeface="Times New Roman"/>
                          <a:ea typeface="Times New Roman"/>
                          <a:cs typeface="Times New Roman"/>
                          <a:sym typeface="Times New Roman"/>
                        </a:rPr>
                        <a:t>2 !</a:t>
                      </a:r>
                      <a:endParaRPr b="1" sz="1000">
                        <a:solidFill>
                          <a:srgbClr val="FF0000"/>
                        </a:solidFill>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r>
              <a:tr h="180975">
                <a:tc>
                  <a:txBody>
                    <a:bodyPr/>
                    <a:lstStyle/>
                    <a:p>
                      <a:pPr indent="0" lvl="0" marL="0" rtl="0" algn="l">
                        <a:spcBef>
                          <a:spcPts val="0"/>
                        </a:spcBef>
                        <a:spcAft>
                          <a:spcPts val="0"/>
                        </a:spcAft>
                        <a:buNone/>
                      </a:pPr>
                      <a:r>
                        <a:t/>
                      </a:r>
                      <a:endParaRPr/>
                    </a:p>
                  </a:txBody>
                  <a:tcPr marT="9525" marB="91425" marR="9525" marL="95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solidFill>
                            <a:srgbClr val="FF0000"/>
                          </a:solidFill>
                          <a:latin typeface="Times New Roman"/>
                          <a:ea typeface="Times New Roman"/>
                          <a:cs typeface="Times New Roman"/>
                          <a:sym typeface="Times New Roman"/>
                        </a:rPr>
                        <a:t>0.5</a:t>
                      </a:r>
                      <a:endParaRPr sz="1000">
                        <a:solidFill>
                          <a:srgbClr val="FF0000"/>
                        </a:solidFill>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r>
              <a:tr h="180975">
                <a:tc>
                  <a:txBody>
                    <a:bodyPr/>
                    <a:lstStyle/>
                    <a:p>
                      <a:pPr indent="0" lvl="0" marL="0" rtl="0" algn="l">
                        <a:spcBef>
                          <a:spcPts val="0"/>
                        </a:spcBef>
                        <a:spcAft>
                          <a:spcPts val="0"/>
                        </a:spcAft>
                        <a:buNone/>
                      </a:pPr>
                      <a:r>
                        <a:t/>
                      </a:r>
                      <a:endParaRPr/>
                    </a:p>
                  </a:txBody>
                  <a:tcPr marT="9525" marB="91425" marR="9525" marL="9525" anchor="b">
                    <a:lnR cap="flat" cmpd="sng" w="9525">
                      <a:solidFill>
                        <a:srgbClr val="000000"/>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solidFill>
                      <a:srgbClr val="F2F2F2"/>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T cap="flat" cmpd="sng" w="9525">
                      <a:solidFill>
                        <a:srgbClr val="000000"/>
                      </a:solidFill>
                      <a:prstDash val="solid"/>
                      <a:round/>
                      <a:headEnd len="sm" w="sm" type="none"/>
                      <a:tailEnd len="sm" w="sm" type="none"/>
                    </a:lnT>
                    <a:solidFill>
                      <a:srgbClr val="E6B8B7"/>
                    </a:solidFill>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525" marB="91425" marR="9525" marL="9525" anchor="b">
                    <a:lnT cap="flat" cmpd="sng" w="9525">
                      <a:solidFill>
                        <a:srgbClr val="000000"/>
                      </a:solidFill>
                      <a:prstDash val="solid"/>
                      <a:round/>
                      <a:headEnd len="sm" w="sm" type="none"/>
                      <a:tailEnd len="sm" w="sm" type="none"/>
                    </a:lnT>
                    <a:solidFill>
                      <a:srgbClr val="E6B8B7"/>
                    </a:solidFill>
                  </a:tcPr>
                </a:tc>
              </a:tr>
            </a:tbl>
          </a:graphicData>
        </a:graphic>
      </p:graphicFrame>
      <p:cxnSp>
        <p:nvCxnSpPr>
          <p:cNvPr id="347" name="Google Shape;347;p33"/>
          <p:cNvCxnSpPr/>
          <p:nvPr/>
        </p:nvCxnSpPr>
        <p:spPr>
          <a:xfrm flipH="1">
            <a:off x="6375525" y="4281250"/>
            <a:ext cx="1031700" cy="286500"/>
          </a:xfrm>
          <a:prstGeom prst="straightConnector1">
            <a:avLst/>
          </a:prstGeom>
          <a:noFill/>
          <a:ln cap="flat" cmpd="sng" w="19050">
            <a:solidFill>
              <a:schemeClr val="accent1"/>
            </a:solidFill>
            <a:prstDash val="dash"/>
            <a:round/>
            <a:headEnd len="med" w="med" type="none"/>
            <a:tailEnd len="med" w="med" type="triangle"/>
          </a:ln>
        </p:spPr>
      </p:cxnSp>
      <p:pic>
        <p:nvPicPr>
          <p:cNvPr id="348" name="Google Shape;348;p33">
            <a:hlinkClick r:id="rId4"/>
          </p:cNvPr>
          <p:cNvPicPr preferRelativeResize="0"/>
          <p:nvPr/>
        </p:nvPicPr>
        <p:blipFill>
          <a:blip r:embed="rId5">
            <a:alphaModFix/>
          </a:blip>
          <a:stretch>
            <a:fillRect/>
          </a:stretch>
        </p:blipFill>
        <p:spPr>
          <a:xfrm>
            <a:off x="153100" y="1017725"/>
            <a:ext cx="4911549" cy="2344724"/>
          </a:xfrm>
          <a:prstGeom prst="rect">
            <a:avLst/>
          </a:prstGeom>
          <a:noFill/>
          <a:ln>
            <a:noFill/>
          </a:ln>
        </p:spPr>
      </p:pic>
      <p:cxnSp>
        <p:nvCxnSpPr>
          <p:cNvPr id="349" name="Google Shape;349;p33"/>
          <p:cNvCxnSpPr/>
          <p:nvPr/>
        </p:nvCxnSpPr>
        <p:spPr>
          <a:xfrm flipH="1">
            <a:off x="6375525" y="4543700"/>
            <a:ext cx="1031700" cy="286500"/>
          </a:xfrm>
          <a:prstGeom prst="straightConnector1">
            <a:avLst/>
          </a:prstGeom>
          <a:noFill/>
          <a:ln cap="flat" cmpd="sng" w="19050">
            <a:solidFill>
              <a:schemeClr val="accent1"/>
            </a:solidFill>
            <a:prstDash val="dash"/>
            <a:round/>
            <a:headEnd len="med" w="med" type="none"/>
            <a:tailEnd len="med" w="med" type="triangle"/>
          </a:ln>
        </p:spPr>
      </p:cxnSp>
      <p:sp>
        <p:nvSpPr>
          <p:cNvPr id="350" name="Google Shape;350;p33"/>
          <p:cNvSpPr txBox="1"/>
          <p:nvPr/>
        </p:nvSpPr>
        <p:spPr>
          <a:xfrm>
            <a:off x="222050" y="3362450"/>
            <a:ext cx="412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 </a:t>
            </a:r>
            <a:r>
              <a:rPr lang="en" sz="800">
                <a:solidFill>
                  <a:schemeClr val="dk2"/>
                </a:solidFill>
                <a:latin typeface="Roboto"/>
                <a:ea typeface="Roboto"/>
                <a:cs typeface="Roboto"/>
                <a:sym typeface="Roboto"/>
              </a:rPr>
              <a:t>Illustration assumes that model perfectly predicts spread</a:t>
            </a:r>
            <a:endParaRPr sz="800">
              <a:solidFill>
                <a:schemeClr val="dk2"/>
              </a:solidFill>
              <a:latin typeface="Roboto"/>
              <a:ea typeface="Roboto"/>
              <a:cs typeface="Roboto"/>
              <a:sym typeface="Roboto"/>
            </a:endParaRPr>
          </a:p>
        </p:txBody>
      </p:sp>
      <p:sp>
        <p:nvSpPr>
          <p:cNvPr id="351" name="Google Shape;351;p33"/>
          <p:cNvSpPr txBox="1"/>
          <p:nvPr/>
        </p:nvSpPr>
        <p:spPr>
          <a:xfrm>
            <a:off x="6245075" y="2244575"/>
            <a:ext cx="291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352" name="Google Shape;352;p33"/>
          <p:cNvSpPr txBox="1"/>
          <p:nvPr/>
        </p:nvSpPr>
        <p:spPr>
          <a:xfrm>
            <a:off x="5431500" y="1289313"/>
            <a:ext cx="33378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Roboto"/>
                <a:ea typeface="Roboto"/>
                <a:cs typeface="Roboto"/>
                <a:sym typeface="Roboto"/>
              </a:rPr>
              <a:t>Modified Homework Model</a:t>
            </a:r>
            <a:endParaRPr>
              <a:solidFill>
                <a:schemeClr val="accent1"/>
              </a:solidFill>
              <a:latin typeface="Roboto"/>
              <a:ea typeface="Roboto"/>
              <a:cs typeface="Roboto"/>
              <a:sym typeface="Roboto"/>
            </a:endParaRPr>
          </a:p>
          <a:p>
            <a:pPr indent="0" lvl="0" marL="0" rtl="0" algn="l">
              <a:spcBef>
                <a:spcPts val="0"/>
              </a:spcBef>
              <a:spcAft>
                <a:spcPts val="0"/>
              </a:spcAft>
              <a:buNone/>
            </a:pPr>
            <a:r>
              <a:rPr b="1" lang="en">
                <a:solidFill>
                  <a:schemeClr val="dk2"/>
                </a:solidFill>
                <a:latin typeface="Roboto"/>
                <a:ea typeface="Roboto"/>
                <a:cs typeface="Roboto"/>
                <a:sym typeface="Roboto"/>
              </a:rPr>
              <a:t>Only changes:</a:t>
            </a:r>
            <a:endParaRPr b="1">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a:solidFill>
                  <a:schemeClr val="dk2"/>
                </a:solidFill>
                <a:latin typeface="Roboto"/>
                <a:ea typeface="Roboto"/>
                <a:cs typeface="Roboto"/>
                <a:sym typeface="Roboto"/>
              </a:rPr>
              <a:t>Replace </a:t>
            </a:r>
            <a:r>
              <a:rPr lang="en" sz="1200">
                <a:solidFill>
                  <a:schemeClr val="dk1"/>
                </a:solidFill>
                <a:latin typeface="Times New Roman"/>
                <a:ea typeface="Times New Roman"/>
                <a:cs typeface="Times New Roman"/>
                <a:sym typeface="Times New Roman"/>
              </a:rPr>
              <a:t>zdiff{n} </a:t>
            </a:r>
            <a:r>
              <a:rPr lang="en">
                <a:solidFill>
                  <a:schemeClr val="dk2"/>
                </a:solidFill>
                <a:latin typeface="Roboto"/>
                <a:ea typeface="Roboto"/>
                <a:cs typeface="Roboto"/>
                <a:sym typeface="Roboto"/>
              </a:rPr>
              <a:t>with</a:t>
            </a:r>
            <a:r>
              <a:rPr lang="en" sz="1200">
                <a:solidFill>
                  <a:schemeClr val="dk1"/>
                </a:solidFill>
                <a:latin typeface="Times New Roman"/>
                <a:ea typeface="Times New Roman"/>
                <a:cs typeface="Times New Roman"/>
                <a:sym typeface="Times New Roman"/>
              </a:rPr>
              <a:t> Predicted zdiff{n} </a:t>
            </a:r>
            <a:r>
              <a:rPr lang="en">
                <a:solidFill>
                  <a:schemeClr val="dk2"/>
                </a:solidFill>
                <a:latin typeface="Roboto"/>
                <a:ea typeface="Roboto"/>
                <a:cs typeface="Roboto"/>
                <a:sym typeface="Roboto"/>
              </a:rPr>
              <a:t>to generate signals</a:t>
            </a:r>
            <a:endParaRPr>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Trading execution </a:t>
            </a:r>
            <a:r>
              <a:rPr lang="en" u="sng"/>
              <a:t>method</a:t>
            </a:r>
            <a:r>
              <a:rPr lang="en"/>
              <a:t> explained (Ctn’d)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64705"/>
              <a:buFont typeface="Arial"/>
              <a:buNone/>
            </a:pPr>
            <a:r>
              <a:rPr lang="en" sz="1700"/>
              <a:t>Prediction Model using an LSTM?</a:t>
            </a:r>
            <a:endParaRPr sz="1700"/>
          </a:p>
          <a:p>
            <a:pPr indent="0" lvl="0" marL="0" rtl="0" algn="l">
              <a:spcBef>
                <a:spcPts val="0"/>
              </a:spcBef>
              <a:spcAft>
                <a:spcPts val="0"/>
              </a:spcAft>
              <a:buClr>
                <a:schemeClr val="dk1"/>
              </a:buClr>
              <a:buSzPct val="64705"/>
              <a:buFont typeface="Arial"/>
              <a:buNone/>
            </a:pPr>
            <a:r>
              <a:t/>
            </a:r>
            <a:endParaRPr sz="1700"/>
          </a:p>
          <a:p>
            <a:pPr indent="0" lvl="0" marL="0" rtl="0" algn="l">
              <a:lnSpc>
                <a:spcPct val="115000"/>
              </a:lnSpc>
              <a:spcBef>
                <a:spcPts val="0"/>
              </a:spcBef>
              <a:spcAft>
                <a:spcPts val="0"/>
              </a:spcAft>
              <a:buClr>
                <a:schemeClr val="dk1"/>
              </a:buClr>
              <a:buSzPct val="77343"/>
              <a:buFont typeface="Arial"/>
              <a:buNone/>
            </a:pPr>
            <a:r>
              <a:rPr lang="en" sz="1422">
                <a:solidFill>
                  <a:srgbClr val="0D0D0D"/>
                </a:solidFill>
              </a:rPr>
              <a:t>LSTM (Long Short Term Memory) is like a super-smart memory unit in a neural network, especially designed to understand and remember sequences of data over time. It's part of a family of models called Recurrent Neural Networks (RNNs), which are particularly good at tasks involving sequences, like time series data.</a:t>
            </a:r>
            <a:endParaRPr sz="1422">
              <a:solidFill>
                <a:srgbClr val="0D0D0D"/>
              </a:solidFill>
            </a:endParaRPr>
          </a:p>
          <a:p>
            <a:pPr indent="0" lvl="0" marL="0" rtl="0" algn="l">
              <a:lnSpc>
                <a:spcPct val="115000"/>
              </a:lnSpc>
              <a:spcBef>
                <a:spcPts val="1500"/>
              </a:spcBef>
              <a:spcAft>
                <a:spcPts val="0"/>
              </a:spcAft>
              <a:buClr>
                <a:schemeClr val="dk1"/>
              </a:buClr>
              <a:buSzPct val="77343"/>
              <a:buFont typeface="Arial"/>
              <a:buNone/>
            </a:pPr>
            <a:r>
              <a:rPr lang="en" sz="1422">
                <a:solidFill>
                  <a:srgbClr val="0D0D0D"/>
                </a:solidFill>
              </a:rPr>
              <a:t>WHY LSTM?</a:t>
            </a:r>
            <a:endParaRPr sz="1422">
              <a:solidFill>
                <a:srgbClr val="0D0D0D"/>
              </a:solidFill>
            </a:endParaRPr>
          </a:p>
          <a:p>
            <a:pPr indent="0" lvl="0" marL="0" rtl="0" algn="l">
              <a:lnSpc>
                <a:spcPct val="115000"/>
              </a:lnSpc>
              <a:spcBef>
                <a:spcPts val="1500"/>
              </a:spcBef>
              <a:spcAft>
                <a:spcPts val="0"/>
              </a:spcAft>
              <a:buClr>
                <a:schemeClr val="dk1"/>
              </a:buClr>
              <a:buSzPct val="77343"/>
              <a:buFont typeface="Arial"/>
              <a:buNone/>
            </a:pPr>
            <a:r>
              <a:rPr lang="en" sz="1422">
                <a:solidFill>
                  <a:srgbClr val="0D0D0D"/>
                </a:solidFill>
              </a:rPr>
              <a:t>Now, let's talk about why LSTM is useful for time series prediction:</a:t>
            </a:r>
            <a:endParaRPr sz="1422">
              <a:solidFill>
                <a:srgbClr val="0D0D0D"/>
              </a:solidFill>
            </a:endParaRPr>
          </a:p>
          <a:p>
            <a:pPr indent="-309879" lvl="0" marL="457200" rtl="0" algn="l">
              <a:lnSpc>
                <a:spcPct val="115000"/>
              </a:lnSpc>
              <a:spcBef>
                <a:spcPts val="1500"/>
              </a:spcBef>
              <a:spcAft>
                <a:spcPts val="0"/>
              </a:spcAft>
              <a:buClr>
                <a:srgbClr val="0D0D0D"/>
              </a:buClr>
              <a:buSzPct val="100000"/>
              <a:buAutoNum type="arabicPeriod"/>
            </a:pPr>
            <a:r>
              <a:rPr b="1" lang="en" sz="1422">
                <a:solidFill>
                  <a:srgbClr val="0D0D0D"/>
                </a:solidFill>
              </a:rPr>
              <a:t>Long-Term Dependencies</a:t>
            </a:r>
            <a:r>
              <a:rPr lang="en" sz="1422">
                <a:solidFill>
                  <a:srgbClr val="0D0D0D"/>
                </a:solidFill>
              </a:rPr>
              <a:t>: Traditional models like ARIMA struggle with capturing long-term dependencies in time series data. LSTM, with its specialized memory cells, can handle long-term dependencies more effectively.</a:t>
            </a:r>
            <a:endParaRPr sz="1422">
              <a:solidFill>
                <a:srgbClr val="0D0D0D"/>
              </a:solidFill>
            </a:endParaRPr>
          </a:p>
          <a:p>
            <a:pPr indent="-309879" lvl="0" marL="457200" rtl="0" algn="l">
              <a:lnSpc>
                <a:spcPct val="115000"/>
              </a:lnSpc>
              <a:spcBef>
                <a:spcPts val="0"/>
              </a:spcBef>
              <a:spcAft>
                <a:spcPts val="0"/>
              </a:spcAft>
              <a:buClr>
                <a:srgbClr val="0D0D0D"/>
              </a:buClr>
              <a:buSzPct val="100000"/>
              <a:buAutoNum type="arabicPeriod"/>
            </a:pPr>
            <a:r>
              <a:rPr b="1" lang="en" sz="1422">
                <a:solidFill>
                  <a:srgbClr val="0D0D0D"/>
                </a:solidFill>
              </a:rPr>
              <a:t>Non-Linear Relationships</a:t>
            </a:r>
            <a:r>
              <a:rPr lang="en" sz="1422">
                <a:solidFill>
                  <a:srgbClr val="0D0D0D"/>
                </a:solidFill>
              </a:rPr>
              <a:t>: Time series data often contains complex, non-linear relationships between variables. LSTM's ability to learn complex patterns makes it well-suited for capturing these relationships.</a:t>
            </a:r>
            <a:endParaRPr sz="1422">
              <a:solidFill>
                <a:srgbClr val="0D0D0D"/>
              </a:solidFill>
            </a:endParaRPr>
          </a:p>
          <a:p>
            <a:pPr indent="0" lvl="0" marL="0" rtl="0" algn="l">
              <a:lnSpc>
                <a:spcPct val="115000"/>
              </a:lnSpc>
              <a:spcBef>
                <a:spcPts val="0"/>
              </a:spcBef>
              <a:spcAft>
                <a:spcPts val="0"/>
              </a:spcAft>
              <a:buClr>
                <a:schemeClr val="dk1"/>
              </a:buClr>
              <a:buSzPct val="91666"/>
              <a:buFont typeface="Arial"/>
              <a:buNone/>
            </a:pPr>
            <a:r>
              <a:t/>
            </a:r>
            <a:endParaRPr sz="1200">
              <a:solidFill>
                <a:srgbClr val="0D0D0D"/>
              </a:solidFill>
            </a:endParaRPr>
          </a:p>
          <a:p>
            <a:pPr indent="0" lvl="0" marL="0" rtl="0" algn="l">
              <a:lnSpc>
                <a:spcPct val="115000"/>
              </a:lnSpc>
              <a:spcBef>
                <a:spcPts val="150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ct val="39285"/>
              <a:buFont typeface="Arial"/>
              <a:buNone/>
            </a:pPr>
            <a:r>
              <a:t/>
            </a:r>
            <a:endParaRPr/>
          </a:p>
        </p:txBody>
      </p:sp>
      <p:grpSp>
        <p:nvGrpSpPr>
          <p:cNvPr id="358" name="Google Shape;358;p34"/>
          <p:cNvGrpSpPr/>
          <p:nvPr/>
        </p:nvGrpSpPr>
        <p:grpSpPr>
          <a:xfrm>
            <a:off x="311700" y="76613"/>
            <a:ext cx="8457600" cy="376513"/>
            <a:chOff x="311700" y="76613"/>
            <a:chExt cx="8457600" cy="376513"/>
          </a:xfrm>
        </p:grpSpPr>
        <p:grpSp>
          <p:nvGrpSpPr>
            <p:cNvPr id="359" name="Google Shape;359;p34"/>
            <p:cNvGrpSpPr/>
            <p:nvPr/>
          </p:nvGrpSpPr>
          <p:grpSpPr>
            <a:xfrm>
              <a:off x="311700" y="76613"/>
              <a:ext cx="8457600" cy="376513"/>
              <a:chOff x="311700" y="76613"/>
              <a:chExt cx="8457600" cy="376513"/>
            </a:xfrm>
          </p:grpSpPr>
          <p:cxnSp>
            <p:nvCxnSpPr>
              <p:cNvPr id="360" name="Google Shape;360;p34"/>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361" name="Google Shape;361;p34"/>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362" name="Google Shape;362;p34"/>
            <p:cNvPicPr preferRelativeResize="0"/>
            <p:nvPr/>
          </p:nvPicPr>
          <p:blipFill>
            <a:blip r:embed="rId3">
              <a:alphaModFix/>
            </a:blip>
            <a:stretch>
              <a:fillRect/>
            </a:stretch>
          </p:blipFill>
          <p:spPr>
            <a:xfrm>
              <a:off x="356699" y="76625"/>
              <a:ext cx="376500" cy="376500"/>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5"/>
          <p:cNvSpPr txBox="1"/>
          <p:nvPr>
            <p:ph type="title"/>
          </p:nvPr>
        </p:nvSpPr>
        <p:spPr>
          <a:xfrm>
            <a:off x="311700" y="445025"/>
            <a:ext cx="3445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design 3: Signal generation</a:t>
            </a:r>
            <a:endParaRPr/>
          </a:p>
        </p:txBody>
      </p:sp>
      <p:grpSp>
        <p:nvGrpSpPr>
          <p:cNvPr id="368" name="Google Shape;368;p35"/>
          <p:cNvGrpSpPr/>
          <p:nvPr/>
        </p:nvGrpSpPr>
        <p:grpSpPr>
          <a:xfrm>
            <a:off x="311700" y="76613"/>
            <a:ext cx="8457600" cy="376513"/>
            <a:chOff x="311700" y="76613"/>
            <a:chExt cx="8457600" cy="376513"/>
          </a:xfrm>
        </p:grpSpPr>
        <p:grpSp>
          <p:nvGrpSpPr>
            <p:cNvPr id="369" name="Google Shape;369;p35"/>
            <p:cNvGrpSpPr/>
            <p:nvPr/>
          </p:nvGrpSpPr>
          <p:grpSpPr>
            <a:xfrm>
              <a:off x="311700" y="76613"/>
              <a:ext cx="8457600" cy="376513"/>
              <a:chOff x="311700" y="76613"/>
              <a:chExt cx="8457600" cy="376513"/>
            </a:xfrm>
          </p:grpSpPr>
          <p:cxnSp>
            <p:nvCxnSpPr>
              <p:cNvPr id="370" name="Google Shape;370;p35"/>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371" name="Google Shape;371;p35"/>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372" name="Google Shape;372;p35"/>
            <p:cNvPicPr preferRelativeResize="0"/>
            <p:nvPr/>
          </p:nvPicPr>
          <p:blipFill>
            <a:blip r:embed="rId3">
              <a:alphaModFix/>
            </a:blip>
            <a:stretch>
              <a:fillRect/>
            </a:stretch>
          </p:blipFill>
          <p:spPr>
            <a:xfrm>
              <a:off x="356699" y="76625"/>
              <a:ext cx="376500" cy="376500"/>
            </a:xfrm>
            <a:prstGeom prst="rect">
              <a:avLst/>
            </a:prstGeom>
            <a:noFill/>
            <a:ln>
              <a:noFill/>
            </a:ln>
          </p:spPr>
        </p:pic>
      </p:grpSp>
      <p:pic>
        <p:nvPicPr>
          <p:cNvPr id="373" name="Google Shape;373;p35"/>
          <p:cNvPicPr preferRelativeResize="0"/>
          <p:nvPr/>
        </p:nvPicPr>
        <p:blipFill>
          <a:blip r:embed="rId4">
            <a:alphaModFix/>
          </a:blip>
          <a:stretch>
            <a:fillRect/>
          </a:stretch>
        </p:blipFill>
        <p:spPr>
          <a:xfrm>
            <a:off x="187500" y="1654275"/>
            <a:ext cx="3974999" cy="1607076"/>
          </a:xfrm>
          <a:prstGeom prst="rect">
            <a:avLst/>
          </a:prstGeom>
          <a:noFill/>
          <a:ln>
            <a:noFill/>
          </a:ln>
        </p:spPr>
      </p:pic>
      <p:pic>
        <p:nvPicPr>
          <p:cNvPr id="374" name="Google Shape;374;p35"/>
          <p:cNvPicPr preferRelativeResize="0"/>
          <p:nvPr/>
        </p:nvPicPr>
        <p:blipFill>
          <a:blip r:embed="rId5">
            <a:alphaModFix/>
          </a:blip>
          <a:stretch>
            <a:fillRect/>
          </a:stretch>
        </p:blipFill>
        <p:spPr>
          <a:xfrm>
            <a:off x="4572000" y="76637"/>
            <a:ext cx="3974999" cy="5129677"/>
          </a:xfrm>
          <a:prstGeom prst="rect">
            <a:avLst/>
          </a:prstGeom>
          <a:noFill/>
          <a:ln>
            <a:noFill/>
          </a:ln>
        </p:spPr>
      </p:pic>
      <p:sp>
        <p:nvSpPr>
          <p:cNvPr id="375" name="Google Shape;375;p35"/>
          <p:cNvSpPr txBox="1"/>
          <p:nvPr/>
        </p:nvSpPr>
        <p:spPr>
          <a:xfrm>
            <a:off x="572150" y="3849700"/>
            <a:ext cx="543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Here, we just tested </a:t>
            </a:r>
            <a:r>
              <a:rPr lang="en" sz="1800">
                <a:solidFill>
                  <a:schemeClr val="dk2"/>
                </a:solidFill>
                <a:latin typeface="Roboto"/>
                <a:ea typeface="Roboto"/>
                <a:cs typeface="Roboto"/>
                <a:sym typeface="Roboto"/>
              </a:rPr>
              <a:t>LSTM</a:t>
            </a:r>
            <a:endParaRPr sz="1800">
              <a:solidFill>
                <a:schemeClr val="dk2"/>
              </a:solidFill>
              <a:latin typeface="Roboto"/>
              <a:ea typeface="Roboto"/>
              <a:cs typeface="Roboto"/>
              <a:sym typeface="Roboto"/>
            </a:endParaRPr>
          </a:p>
        </p:txBody>
      </p:sp>
      <p:pic>
        <p:nvPicPr>
          <p:cNvPr id="376" name="Google Shape;376;p35"/>
          <p:cNvPicPr preferRelativeResize="0"/>
          <p:nvPr/>
        </p:nvPicPr>
        <p:blipFill>
          <a:blip r:embed="rId6">
            <a:alphaModFix/>
          </a:blip>
          <a:stretch>
            <a:fillRect/>
          </a:stretch>
        </p:blipFill>
        <p:spPr>
          <a:xfrm>
            <a:off x="311701" y="3950325"/>
            <a:ext cx="260451" cy="260451"/>
          </a:xfrm>
          <a:prstGeom prst="rect">
            <a:avLst/>
          </a:prstGeom>
          <a:noFill/>
          <a:ln>
            <a:noFill/>
          </a:ln>
        </p:spPr>
      </p:pic>
      <p:cxnSp>
        <p:nvCxnSpPr>
          <p:cNvPr id="377" name="Google Shape;377;p35"/>
          <p:cNvCxnSpPr/>
          <p:nvPr/>
        </p:nvCxnSpPr>
        <p:spPr>
          <a:xfrm rot="10800000">
            <a:off x="3413000" y="4117650"/>
            <a:ext cx="1845600" cy="307500"/>
          </a:xfrm>
          <a:prstGeom prst="straightConnector1">
            <a:avLst/>
          </a:prstGeom>
          <a:noFill/>
          <a:ln cap="flat" cmpd="sng" w="19050">
            <a:solidFill>
              <a:schemeClr val="accent1"/>
            </a:solidFill>
            <a:prstDash val="dash"/>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3: </a:t>
            </a:r>
            <a:r>
              <a:rPr lang="en"/>
              <a:t>trading execution</a:t>
            </a:r>
            <a:endParaRPr/>
          </a:p>
        </p:txBody>
      </p:sp>
      <p:grpSp>
        <p:nvGrpSpPr>
          <p:cNvPr id="383" name="Google Shape;383;p36"/>
          <p:cNvGrpSpPr/>
          <p:nvPr/>
        </p:nvGrpSpPr>
        <p:grpSpPr>
          <a:xfrm>
            <a:off x="311700" y="76613"/>
            <a:ext cx="8457600" cy="376513"/>
            <a:chOff x="311700" y="76613"/>
            <a:chExt cx="8457600" cy="376513"/>
          </a:xfrm>
        </p:grpSpPr>
        <p:grpSp>
          <p:nvGrpSpPr>
            <p:cNvPr id="384" name="Google Shape;384;p36"/>
            <p:cNvGrpSpPr/>
            <p:nvPr/>
          </p:nvGrpSpPr>
          <p:grpSpPr>
            <a:xfrm>
              <a:off x="311700" y="76613"/>
              <a:ext cx="8457600" cy="376513"/>
              <a:chOff x="311700" y="76613"/>
              <a:chExt cx="8457600" cy="376513"/>
            </a:xfrm>
          </p:grpSpPr>
          <p:cxnSp>
            <p:nvCxnSpPr>
              <p:cNvPr id="385" name="Google Shape;385;p36"/>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386" name="Google Shape;386;p36"/>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387" name="Google Shape;387;p36"/>
            <p:cNvPicPr preferRelativeResize="0"/>
            <p:nvPr/>
          </p:nvPicPr>
          <p:blipFill>
            <a:blip r:embed="rId3">
              <a:alphaModFix/>
            </a:blip>
            <a:stretch>
              <a:fillRect/>
            </a:stretch>
          </p:blipFill>
          <p:spPr>
            <a:xfrm>
              <a:off x="356699" y="76625"/>
              <a:ext cx="376500" cy="376500"/>
            </a:xfrm>
            <a:prstGeom prst="rect">
              <a:avLst/>
            </a:prstGeom>
            <a:noFill/>
            <a:ln>
              <a:noFill/>
            </a:ln>
          </p:spPr>
        </p:pic>
      </p:grpSp>
      <p:pic>
        <p:nvPicPr>
          <p:cNvPr id="388" name="Google Shape;388;p36"/>
          <p:cNvPicPr preferRelativeResize="0"/>
          <p:nvPr/>
        </p:nvPicPr>
        <p:blipFill>
          <a:blip r:embed="rId4">
            <a:alphaModFix/>
          </a:blip>
          <a:stretch>
            <a:fillRect/>
          </a:stretch>
        </p:blipFill>
        <p:spPr>
          <a:xfrm>
            <a:off x="4121150" y="951850"/>
            <a:ext cx="4944793" cy="3820977"/>
          </a:xfrm>
          <a:prstGeom prst="rect">
            <a:avLst/>
          </a:prstGeom>
          <a:noFill/>
          <a:ln>
            <a:noFill/>
          </a:ln>
        </p:spPr>
      </p:pic>
      <p:pic>
        <p:nvPicPr>
          <p:cNvPr id="389" name="Google Shape;389;p36"/>
          <p:cNvPicPr preferRelativeResize="0"/>
          <p:nvPr/>
        </p:nvPicPr>
        <p:blipFill>
          <a:blip r:embed="rId5">
            <a:alphaModFix/>
          </a:blip>
          <a:stretch>
            <a:fillRect/>
          </a:stretch>
        </p:blipFill>
        <p:spPr>
          <a:xfrm>
            <a:off x="49600" y="1388638"/>
            <a:ext cx="3999900" cy="1128325"/>
          </a:xfrm>
          <a:prstGeom prst="rect">
            <a:avLst/>
          </a:prstGeom>
          <a:noFill/>
          <a:ln cap="flat" cmpd="sng" w="9525">
            <a:solidFill>
              <a:schemeClr val="accent1"/>
            </a:solidFill>
            <a:prstDash val="solid"/>
            <a:round/>
            <a:headEnd len="sm" w="sm" type="none"/>
            <a:tailEnd len="sm" w="sm" type="none"/>
          </a:ln>
        </p:spPr>
      </p:pic>
      <p:cxnSp>
        <p:nvCxnSpPr>
          <p:cNvPr id="390" name="Google Shape;390;p36"/>
          <p:cNvCxnSpPr/>
          <p:nvPr/>
        </p:nvCxnSpPr>
        <p:spPr>
          <a:xfrm flipH="1" rot="10800000">
            <a:off x="3910600" y="1772400"/>
            <a:ext cx="597600" cy="3600"/>
          </a:xfrm>
          <a:prstGeom prst="straightConnector1">
            <a:avLst/>
          </a:prstGeom>
          <a:noFill/>
          <a:ln cap="flat" cmpd="sng" w="28575">
            <a:solidFill>
              <a:schemeClr val="accent1"/>
            </a:solidFill>
            <a:prstDash val="solid"/>
            <a:round/>
            <a:headEnd len="med" w="med" type="none"/>
            <a:tailEnd len="med" w="med" type="triangle"/>
          </a:ln>
        </p:spPr>
      </p:cxnSp>
      <p:sp>
        <p:nvSpPr>
          <p:cNvPr id="391" name="Google Shape;391;p36"/>
          <p:cNvSpPr txBox="1"/>
          <p:nvPr/>
        </p:nvSpPr>
        <p:spPr>
          <a:xfrm>
            <a:off x="575450" y="2887875"/>
            <a:ext cx="3413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Finding: It works!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Drawdown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Sharpe/Sortino Ratio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392" name="Google Shape;392;p36"/>
          <p:cNvSpPr txBox="1"/>
          <p:nvPr/>
        </p:nvSpPr>
        <p:spPr>
          <a:xfrm>
            <a:off x="49600" y="881925"/>
            <a:ext cx="291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Test result based on best model: </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HDBSCAN + Correlation</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pic>
        <p:nvPicPr>
          <p:cNvPr id="393" name="Google Shape;393;p36"/>
          <p:cNvPicPr preferRelativeResize="0"/>
          <p:nvPr/>
        </p:nvPicPr>
        <p:blipFill>
          <a:blip r:embed="rId6">
            <a:alphaModFix/>
          </a:blip>
          <a:stretch>
            <a:fillRect/>
          </a:stretch>
        </p:blipFill>
        <p:spPr>
          <a:xfrm>
            <a:off x="260001" y="2937501"/>
            <a:ext cx="315450" cy="315450"/>
          </a:xfrm>
          <a:prstGeom prst="rect">
            <a:avLst/>
          </a:prstGeom>
          <a:noFill/>
          <a:ln>
            <a:noFill/>
          </a:ln>
        </p:spPr>
      </p:pic>
      <p:sp>
        <p:nvSpPr>
          <p:cNvPr id="394" name="Google Shape;394;p36"/>
          <p:cNvSpPr txBox="1"/>
          <p:nvPr/>
        </p:nvSpPr>
        <p:spPr>
          <a:xfrm>
            <a:off x="592150" y="2443650"/>
            <a:ext cx="291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M</a:t>
            </a:r>
            <a:r>
              <a:rPr lang="en" sz="1200">
                <a:solidFill>
                  <a:schemeClr val="dk2"/>
                </a:solidFill>
                <a:latin typeface="Roboto"/>
                <a:ea typeface="Roboto"/>
                <a:cs typeface="Roboto"/>
                <a:sym typeface="Roboto"/>
              </a:rPr>
              <a:t>odel based on Current Spread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
        <p:nvSpPr>
          <p:cNvPr id="395" name="Google Shape;395;p36"/>
          <p:cNvSpPr txBox="1"/>
          <p:nvPr/>
        </p:nvSpPr>
        <p:spPr>
          <a:xfrm>
            <a:off x="5285050" y="4734975"/>
            <a:ext cx="291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Model based on Predicted Spread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401" name="Google Shape;401;p37"/>
          <p:cNvSpPr txBox="1"/>
          <p:nvPr>
            <p:ph idx="1" type="body"/>
          </p:nvPr>
        </p:nvSpPr>
        <p:spPr>
          <a:xfrm>
            <a:off x="311700" y="1152475"/>
            <a:ext cx="8520600" cy="37956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SzPts val="1800"/>
              <a:buChar char="●"/>
            </a:pPr>
            <a:r>
              <a:rPr lang="en"/>
              <a:t>Purpose</a:t>
            </a:r>
            <a:endParaRPr/>
          </a:p>
          <a:p>
            <a:pPr indent="-317500" lvl="1" marL="914400" rtl="0" algn="l">
              <a:lnSpc>
                <a:spcPct val="100000"/>
              </a:lnSpc>
              <a:spcBef>
                <a:spcPts val="200"/>
              </a:spcBef>
              <a:spcAft>
                <a:spcPts val="0"/>
              </a:spcAft>
              <a:buSzPts val="1400"/>
              <a:buChar char="○"/>
            </a:pPr>
            <a:r>
              <a:rPr lang="en"/>
              <a:t>Explore ML for pairs trading</a:t>
            </a:r>
            <a:endParaRPr/>
          </a:p>
          <a:p>
            <a:pPr indent="-317500" lvl="1" marL="914400" rtl="0" algn="l">
              <a:lnSpc>
                <a:spcPct val="100000"/>
              </a:lnSpc>
              <a:spcBef>
                <a:spcPts val="200"/>
              </a:spcBef>
              <a:spcAft>
                <a:spcPts val="0"/>
              </a:spcAft>
              <a:buSzPts val="1400"/>
              <a:buChar char="○"/>
            </a:pPr>
            <a:r>
              <a:rPr lang="en"/>
              <a:t>Find best methods for profit &amp; robustness</a:t>
            </a:r>
            <a:endParaRPr/>
          </a:p>
          <a:p>
            <a:pPr indent="-342900" lvl="0" marL="457200" rtl="0" algn="l">
              <a:lnSpc>
                <a:spcPct val="100000"/>
              </a:lnSpc>
              <a:spcBef>
                <a:spcPts val="200"/>
              </a:spcBef>
              <a:spcAft>
                <a:spcPts val="0"/>
              </a:spcAft>
              <a:buSzPts val="1800"/>
              <a:buChar char="●"/>
            </a:pPr>
            <a:r>
              <a:rPr lang="en"/>
              <a:t>Data &amp; Tools</a:t>
            </a:r>
            <a:endParaRPr/>
          </a:p>
          <a:p>
            <a:pPr indent="-317500" lvl="1" marL="914400" rtl="0" algn="l">
              <a:lnSpc>
                <a:spcPct val="100000"/>
              </a:lnSpc>
              <a:spcBef>
                <a:spcPts val="200"/>
              </a:spcBef>
              <a:spcAft>
                <a:spcPts val="0"/>
              </a:spcAft>
              <a:buSzPts val="1400"/>
              <a:buChar char="○"/>
            </a:pPr>
            <a:r>
              <a:rPr lang="en"/>
              <a:t>WRDS, Python</a:t>
            </a:r>
            <a:endParaRPr/>
          </a:p>
          <a:p>
            <a:pPr indent="-342900" lvl="0" marL="457200" rtl="0" algn="l">
              <a:lnSpc>
                <a:spcPct val="100000"/>
              </a:lnSpc>
              <a:spcBef>
                <a:spcPts val="200"/>
              </a:spcBef>
              <a:spcAft>
                <a:spcPts val="0"/>
              </a:spcAft>
              <a:buSzPts val="1800"/>
              <a:buChar char="●"/>
            </a:pPr>
            <a:r>
              <a:rPr lang="en"/>
              <a:t>Approach</a:t>
            </a:r>
            <a:endParaRPr/>
          </a:p>
          <a:p>
            <a:pPr indent="-317500" lvl="1" marL="914400" rtl="0" algn="l">
              <a:lnSpc>
                <a:spcPct val="100000"/>
              </a:lnSpc>
              <a:spcBef>
                <a:spcPts val="200"/>
              </a:spcBef>
              <a:spcAft>
                <a:spcPts val="0"/>
              </a:spcAft>
              <a:buSzPts val="1400"/>
              <a:buChar char="○"/>
            </a:pPr>
            <a:r>
              <a:rPr lang="en"/>
              <a:t>Structured investigation of ML in pairs trading</a:t>
            </a:r>
            <a:endParaRPr/>
          </a:p>
          <a:p>
            <a:pPr indent="-317500" lvl="1" marL="914400" rtl="0" algn="l">
              <a:lnSpc>
                <a:spcPct val="100000"/>
              </a:lnSpc>
              <a:spcBef>
                <a:spcPts val="200"/>
              </a:spcBef>
              <a:spcAft>
                <a:spcPts val="0"/>
              </a:spcAft>
              <a:buSzPts val="1400"/>
              <a:buChar char="○"/>
            </a:pPr>
            <a:r>
              <a:rPr lang="en"/>
              <a:t>Focus on pair discovery &amp; trade execution</a:t>
            </a:r>
            <a:endParaRPr/>
          </a:p>
          <a:p>
            <a:pPr indent="-317500" lvl="1" marL="914400" rtl="0" algn="l">
              <a:lnSpc>
                <a:spcPct val="100000"/>
              </a:lnSpc>
              <a:spcBef>
                <a:spcPts val="200"/>
              </a:spcBef>
              <a:spcAft>
                <a:spcPts val="0"/>
              </a:spcAft>
              <a:buSzPts val="1400"/>
              <a:buChar char="○"/>
            </a:pPr>
            <a:r>
              <a:rPr lang="en"/>
              <a:t>Compare benchmarks vs ML</a:t>
            </a:r>
            <a:endParaRPr/>
          </a:p>
          <a:p>
            <a:pPr indent="-317500" lvl="1" marL="914400" rtl="0" algn="l">
              <a:lnSpc>
                <a:spcPct val="100000"/>
              </a:lnSpc>
              <a:spcBef>
                <a:spcPts val="200"/>
              </a:spcBef>
              <a:spcAft>
                <a:spcPts val="0"/>
              </a:spcAft>
              <a:buSzPts val="1400"/>
              <a:buChar char="○"/>
            </a:pPr>
            <a:r>
              <a:rPr lang="en"/>
              <a:t>Systematically evaluate algorithms</a:t>
            </a:r>
            <a:endParaRPr/>
          </a:p>
          <a:p>
            <a:pPr indent="-342900" lvl="0" marL="457200" rtl="0" algn="l">
              <a:lnSpc>
                <a:spcPct val="100000"/>
              </a:lnSpc>
              <a:spcBef>
                <a:spcPts val="200"/>
              </a:spcBef>
              <a:spcAft>
                <a:spcPts val="0"/>
              </a:spcAft>
              <a:buSzPts val="1800"/>
              <a:buChar char="●"/>
            </a:pPr>
            <a:r>
              <a:rPr lang="en"/>
              <a:t>Pair Discovery</a:t>
            </a:r>
            <a:endParaRPr/>
          </a:p>
          <a:p>
            <a:pPr indent="-317500" lvl="1" marL="914400" rtl="0" algn="l">
              <a:lnSpc>
                <a:spcPct val="100000"/>
              </a:lnSpc>
              <a:spcBef>
                <a:spcPts val="200"/>
              </a:spcBef>
              <a:spcAft>
                <a:spcPts val="0"/>
              </a:spcAft>
              <a:buSzPts val="1400"/>
              <a:buChar char="○"/>
            </a:pPr>
            <a:r>
              <a:rPr lang="en"/>
              <a:t>Compare expert knowledge vs ML</a:t>
            </a:r>
            <a:endParaRPr/>
          </a:p>
          <a:p>
            <a:pPr indent="-317500" lvl="1" marL="914400" rtl="0" algn="l">
              <a:lnSpc>
                <a:spcPct val="100000"/>
              </a:lnSpc>
              <a:spcBef>
                <a:spcPts val="200"/>
              </a:spcBef>
              <a:spcAft>
                <a:spcPts val="0"/>
              </a:spcAft>
              <a:buSzPts val="1400"/>
              <a:buChar char="○"/>
            </a:pPr>
            <a:r>
              <a:rPr lang="en"/>
              <a:t>Apply dimensionality reduction &amp; clustering</a:t>
            </a:r>
            <a:endParaRPr/>
          </a:p>
          <a:p>
            <a:pPr indent="-342900" lvl="0" marL="457200" rtl="0" algn="l">
              <a:lnSpc>
                <a:spcPct val="100000"/>
              </a:lnSpc>
              <a:spcBef>
                <a:spcPts val="200"/>
              </a:spcBef>
              <a:spcAft>
                <a:spcPts val="0"/>
              </a:spcAft>
              <a:buSzPts val="1800"/>
              <a:buChar char="●"/>
            </a:pPr>
            <a:r>
              <a:rPr lang="en"/>
              <a:t>Trade </a:t>
            </a:r>
            <a:r>
              <a:rPr lang="en"/>
              <a:t>Execution</a:t>
            </a:r>
            <a:endParaRPr/>
          </a:p>
          <a:p>
            <a:pPr indent="-317500" lvl="1" marL="914400" rtl="0" algn="l">
              <a:lnSpc>
                <a:spcPct val="100000"/>
              </a:lnSpc>
              <a:spcBef>
                <a:spcPts val="200"/>
              </a:spcBef>
              <a:spcAft>
                <a:spcPts val="0"/>
              </a:spcAft>
              <a:buSzPts val="1400"/>
              <a:buChar char="○"/>
            </a:pPr>
            <a:r>
              <a:rPr lang="en"/>
              <a:t>Explore threshold &amp; prediction models</a:t>
            </a:r>
            <a:endParaRPr/>
          </a:p>
          <a:p>
            <a:pPr indent="-317500" lvl="1" marL="914400" rtl="0" algn="l">
              <a:lnSpc>
                <a:spcPct val="100000"/>
              </a:lnSpc>
              <a:spcBef>
                <a:spcPts val="200"/>
              </a:spcBef>
              <a:spcAft>
                <a:spcPts val="0"/>
              </a:spcAft>
              <a:buSzPts val="1400"/>
              <a:buChar char="○"/>
            </a:pPr>
            <a:r>
              <a:rPr lang="en"/>
              <a:t>Investigate numerical &amp; categorical targets</a:t>
            </a:r>
            <a:endParaRPr/>
          </a:p>
          <a:p>
            <a:pPr indent="-317500" lvl="1" marL="914400" rtl="0" algn="l">
              <a:lnSpc>
                <a:spcPct val="100000"/>
              </a:lnSpc>
              <a:spcBef>
                <a:spcPts val="200"/>
              </a:spcBef>
              <a:spcAft>
                <a:spcPts val="200"/>
              </a:spcAft>
              <a:buSzPts val="1400"/>
              <a:buChar char="○"/>
            </a:pPr>
            <a:r>
              <a:rPr lang="en"/>
              <a:t>Evaluate ML models for each target type</a:t>
            </a:r>
            <a:endParaRPr/>
          </a:p>
        </p:txBody>
      </p:sp>
      <p:grpSp>
        <p:nvGrpSpPr>
          <p:cNvPr id="402" name="Google Shape;402;p37"/>
          <p:cNvGrpSpPr/>
          <p:nvPr/>
        </p:nvGrpSpPr>
        <p:grpSpPr>
          <a:xfrm>
            <a:off x="311700" y="76613"/>
            <a:ext cx="8457600" cy="376513"/>
            <a:chOff x="311700" y="76613"/>
            <a:chExt cx="8457600" cy="376513"/>
          </a:xfrm>
        </p:grpSpPr>
        <p:grpSp>
          <p:nvGrpSpPr>
            <p:cNvPr id="403" name="Google Shape;403;p37"/>
            <p:cNvGrpSpPr/>
            <p:nvPr/>
          </p:nvGrpSpPr>
          <p:grpSpPr>
            <a:xfrm>
              <a:off x="311700" y="76613"/>
              <a:ext cx="8457600" cy="376513"/>
              <a:chOff x="311700" y="76613"/>
              <a:chExt cx="8457600" cy="376513"/>
            </a:xfrm>
          </p:grpSpPr>
          <p:cxnSp>
            <p:nvCxnSpPr>
              <p:cNvPr id="404" name="Google Shape;404;p37"/>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405" name="Google Shape;405;p37"/>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406" name="Google Shape;406;p37"/>
            <p:cNvPicPr preferRelativeResize="0"/>
            <p:nvPr/>
          </p:nvPicPr>
          <p:blipFill>
            <a:blip r:embed="rId3">
              <a:alphaModFix/>
            </a:blip>
            <a:stretch>
              <a:fillRect/>
            </a:stretch>
          </p:blipFill>
          <p:spPr>
            <a:xfrm>
              <a:off x="356699" y="76625"/>
              <a:ext cx="376500" cy="376500"/>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Goodness Haiku</a:t>
            </a:r>
            <a:endParaRPr/>
          </a:p>
        </p:txBody>
      </p:sp>
      <p:sp>
        <p:nvSpPr>
          <p:cNvPr id="412" name="Google Shape;412;p38"/>
          <p:cNvSpPr txBox="1"/>
          <p:nvPr/>
        </p:nvSpPr>
        <p:spPr>
          <a:xfrm>
            <a:off x="311700" y="1786800"/>
            <a:ext cx="5680800" cy="15699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dk2"/>
              </a:buClr>
              <a:buSzPts val="1800"/>
              <a:buFont typeface="Roboto"/>
              <a:buAutoNum type="arabicPeriod"/>
            </a:pPr>
            <a:r>
              <a:rPr lang="en" sz="1800">
                <a:solidFill>
                  <a:schemeClr val="dk2"/>
                </a:solidFill>
                <a:latin typeface="Roboto"/>
                <a:ea typeface="Roboto"/>
                <a:cs typeface="Roboto"/>
                <a:sym typeface="Roboto"/>
              </a:rPr>
              <a:t>Comprehensive framework</a:t>
            </a:r>
            <a:endParaRPr sz="1800">
              <a:solidFill>
                <a:schemeClr val="dk2"/>
              </a:solidFill>
              <a:latin typeface="Roboto"/>
              <a:ea typeface="Roboto"/>
              <a:cs typeface="Roboto"/>
              <a:sym typeface="Roboto"/>
            </a:endParaRPr>
          </a:p>
          <a:p>
            <a:pPr indent="-342900" lvl="0" marL="457200" rtl="0" algn="l">
              <a:lnSpc>
                <a:spcPct val="200000"/>
              </a:lnSpc>
              <a:spcBef>
                <a:spcPts val="0"/>
              </a:spcBef>
              <a:spcAft>
                <a:spcPts val="0"/>
              </a:spcAft>
              <a:buClr>
                <a:schemeClr val="dk2"/>
              </a:buClr>
              <a:buSzPts val="1800"/>
              <a:buFont typeface="Roboto"/>
              <a:buAutoNum type="arabicPeriod"/>
            </a:pPr>
            <a:r>
              <a:rPr lang="en" sz="1800">
                <a:solidFill>
                  <a:schemeClr val="dk2"/>
                </a:solidFill>
                <a:latin typeface="Roboto"/>
                <a:ea typeface="Roboto"/>
                <a:cs typeface="Roboto"/>
                <a:sym typeface="Roboto"/>
              </a:rPr>
              <a:t>Rigorously explore</a:t>
            </a:r>
            <a:endParaRPr sz="1800">
              <a:solidFill>
                <a:schemeClr val="dk2"/>
              </a:solidFill>
              <a:latin typeface="Roboto"/>
              <a:ea typeface="Roboto"/>
              <a:cs typeface="Roboto"/>
              <a:sym typeface="Roboto"/>
            </a:endParaRPr>
          </a:p>
          <a:p>
            <a:pPr indent="-342900" lvl="0" marL="457200" rtl="0" algn="l">
              <a:lnSpc>
                <a:spcPct val="200000"/>
              </a:lnSpc>
              <a:spcBef>
                <a:spcPts val="0"/>
              </a:spcBef>
              <a:spcAft>
                <a:spcPts val="0"/>
              </a:spcAft>
              <a:buClr>
                <a:schemeClr val="dk2"/>
              </a:buClr>
              <a:buSzPts val="1800"/>
              <a:buFont typeface="Roboto"/>
              <a:buAutoNum type="arabicPeriod"/>
            </a:pPr>
            <a:r>
              <a:rPr lang="en" sz="1800">
                <a:solidFill>
                  <a:schemeClr val="dk2"/>
                </a:solidFill>
                <a:latin typeface="Roboto"/>
                <a:ea typeface="Roboto"/>
                <a:cs typeface="Roboto"/>
                <a:sym typeface="Roboto"/>
              </a:rPr>
              <a:t>Space for other’s work </a:t>
            </a:r>
            <a:endParaRPr sz="1800">
              <a:solidFill>
                <a:schemeClr val="dk2"/>
              </a:solidFill>
              <a:latin typeface="Roboto"/>
              <a:ea typeface="Roboto"/>
              <a:cs typeface="Roboto"/>
              <a:sym typeface="Roboto"/>
            </a:endParaRPr>
          </a:p>
        </p:txBody>
      </p:sp>
      <p:grpSp>
        <p:nvGrpSpPr>
          <p:cNvPr id="413" name="Google Shape;413;p38"/>
          <p:cNvGrpSpPr/>
          <p:nvPr/>
        </p:nvGrpSpPr>
        <p:grpSpPr>
          <a:xfrm>
            <a:off x="311700" y="76613"/>
            <a:ext cx="8457600" cy="376513"/>
            <a:chOff x="311700" y="76613"/>
            <a:chExt cx="8457600" cy="376513"/>
          </a:xfrm>
        </p:grpSpPr>
        <p:grpSp>
          <p:nvGrpSpPr>
            <p:cNvPr id="414" name="Google Shape;414;p38"/>
            <p:cNvGrpSpPr/>
            <p:nvPr/>
          </p:nvGrpSpPr>
          <p:grpSpPr>
            <a:xfrm>
              <a:off x="311700" y="76613"/>
              <a:ext cx="8457600" cy="376513"/>
              <a:chOff x="311700" y="76613"/>
              <a:chExt cx="8457600" cy="376513"/>
            </a:xfrm>
          </p:grpSpPr>
          <p:cxnSp>
            <p:nvCxnSpPr>
              <p:cNvPr id="415" name="Google Shape;415;p38"/>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416" name="Google Shape;416;p38"/>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417" name="Google Shape;417;p38"/>
            <p:cNvPicPr preferRelativeResize="0"/>
            <p:nvPr/>
          </p:nvPicPr>
          <p:blipFill>
            <a:blip r:embed="rId3">
              <a:alphaModFix/>
            </a:blip>
            <a:stretch>
              <a:fillRect/>
            </a:stretch>
          </p:blipFill>
          <p:spPr>
            <a:xfrm>
              <a:off x="356699" y="76625"/>
              <a:ext cx="376500" cy="3765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2174250" y="1559100"/>
            <a:ext cx="4795500" cy="241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t>Thank you!</a:t>
            </a:r>
            <a:endParaRPr sz="4200"/>
          </a:p>
        </p:txBody>
      </p:sp>
      <p:grpSp>
        <p:nvGrpSpPr>
          <p:cNvPr id="423" name="Google Shape;423;p39"/>
          <p:cNvGrpSpPr/>
          <p:nvPr/>
        </p:nvGrpSpPr>
        <p:grpSpPr>
          <a:xfrm>
            <a:off x="311700" y="76613"/>
            <a:ext cx="8457600" cy="376513"/>
            <a:chOff x="311700" y="76613"/>
            <a:chExt cx="8457600" cy="376513"/>
          </a:xfrm>
        </p:grpSpPr>
        <p:grpSp>
          <p:nvGrpSpPr>
            <p:cNvPr id="424" name="Google Shape;424;p39"/>
            <p:cNvGrpSpPr/>
            <p:nvPr/>
          </p:nvGrpSpPr>
          <p:grpSpPr>
            <a:xfrm>
              <a:off x="311700" y="76613"/>
              <a:ext cx="8457600" cy="376513"/>
              <a:chOff x="311700" y="76613"/>
              <a:chExt cx="8457600" cy="376513"/>
            </a:xfrm>
          </p:grpSpPr>
          <p:cxnSp>
            <p:nvCxnSpPr>
              <p:cNvPr id="425" name="Google Shape;425;p39"/>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426" name="Google Shape;426;p39"/>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427" name="Google Shape;427;p39"/>
            <p:cNvPicPr preferRelativeResize="0"/>
            <p:nvPr/>
          </p:nvPicPr>
          <p:blipFill>
            <a:blip r:embed="rId3">
              <a:alphaModFix/>
            </a:blip>
            <a:stretch>
              <a:fillRect/>
            </a:stretch>
          </p:blipFill>
          <p:spPr>
            <a:xfrm>
              <a:off x="356699" y="76625"/>
              <a:ext cx="376500" cy="37650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433" name="Google Shape;433;p40"/>
          <p:cNvSpPr txBox="1"/>
          <p:nvPr>
            <p:ph idx="1" type="body"/>
          </p:nvPr>
        </p:nvSpPr>
        <p:spPr>
          <a:xfrm>
            <a:off x="311700" y="1152475"/>
            <a:ext cx="8520600" cy="37956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SzPts val="1800"/>
              <a:buChar char="●"/>
            </a:pPr>
            <a:r>
              <a:rPr lang="en"/>
              <a:t>Purpose</a:t>
            </a:r>
            <a:endParaRPr/>
          </a:p>
          <a:p>
            <a:pPr indent="-317500" lvl="1" marL="914400" rtl="0" algn="l">
              <a:lnSpc>
                <a:spcPct val="100000"/>
              </a:lnSpc>
              <a:spcBef>
                <a:spcPts val="200"/>
              </a:spcBef>
              <a:spcAft>
                <a:spcPts val="0"/>
              </a:spcAft>
              <a:buSzPts val="1400"/>
              <a:buChar char="○"/>
            </a:pPr>
            <a:r>
              <a:rPr lang="en"/>
              <a:t>Explore ML for pairs trading</a:t>
            </a:r>
            <a:endParaRPr/>
          </a:p>
          <a:p>
            <a:pPr indent="-317500" lvl="1" marL="914400" rtl="0" algn="l">
              <a:lnSpc>
                <a:spcPct val="100000"/>
              </a:lnSpc>
              <a:spcBef>
                <a:spcPts val="200"/>
              </a:spcBef>
              <a:spcAft>
                <a:spcPts val="0"/>
              </a:spcAft>
              <a:buSzPts val="1400"/>
              <a:buChar char="○"/>
            </a:pPr>
            <a:r>
              <a:rPr lang="en"/>
              <a:t>Find best methods for profit &amp; robustness</a:t>
            </a:r>
            <a:endParaRPr/>
          </a:p>
          <a:p>
            <a:pPr indent="-342900" lvl="0" marL="457200" rtl="0" algn="l">
              <a:lnSpc>
                <a:spcPct val="100000"/>
              </a:lnSpc>
              <a:spcBef>
                <a:spcPts val="200"/>
              </a:spcBef>
              <a:spcAft>
                <a:spcPts val="0"/>
              </a:spcAft>
              <a:buSzPts val="1800"/>
              <a:buChar char="●"/>
            </a:pPr>
            <a:r>
              <a:rPr lang="en"/>
              <a:t>Data &amp; Tools</a:t>
            </a:r>
            <a:endParaRPr/>
          </a:p>
          <a:p>
            <a:pPr indent="-317500" lvl="1" marL="914400" rtl="0" algn="l">
              <a:lnSpc>
                <a:spcPct val="100000"/>
              </a:lnSpc>
              <a:spcBef>
                <a:spcPts val="200"/>
              </a:spcBef>
              <a:spcAft>
                <a:spcPts val="0"/>
              </a:spcAft>
              <a:buSzPts val="1400"/>
              <a:buChar char="○"/>
            </a:pPr>
            <a:r>
              <a:rPr lang="en"/>
              <a:t>WRDS, Python</a:t>
            </a:r>
            <a:endParaRPr/>
          </a:p>
          <a:p>
            <a:pPr indent="-342900" lvl="0" marL="457200" rtl="0" algn="l">
              <a:lnSpc>
                <a:spcPct val="100000"/>
              </a:lnSpc>
              <a:spcBef>
                <a:spcPts val="200"/>
              </a:spcBef>
              <a:spcAft>
                <a:spcPts val="0"/>
              </a:spcAft>
              <a:buSzPts val="1800"/>
              <a:buChar char="●"/>
            </a:pPr>
            <a:r>
              <a:rPr lang="en"/>
              <a:t>Approach</a:t>
            </a:r>
            <a:endParaRPr/>
          </a:p>
          <a:p>
            <a:pPr indent="-317500" lvl="1" marL="914400" rtl="0" algn="l">
              <a:lnSpc>
                <a:spcPct val="100000"/>
              </a:lnSpc>
              <a:spcBef>
                <a:spcPts val="200"/>
              </a:spcBef>
              <a:spcAft>
                <a:spcPts val="0"/>
              </a:spcAft>
              <a:buSzPts val="1400"/>
              <a:buChar char="○"/>
            </a:pPr>
            <a:r>
              <a:rPr lang="en"/>
              <a:t>Structured investigation of ML in pairs trading</a:t>
            </a:r>
            <a:endParaRPr/>
          </a:p>
          <a:p>
            <a:pPr indent="-317500" lvl="1" marL="914400" rtl="0" algn="l">
              <a:lnSpc>
                <a:spcPct val="100000"/>
              </a:lnSpc>
              <a:spcBef>
                <a:spcPts val="200"/>
              </a:spcBef>
              <a:spcAft>
                <a:spcPts val="0"/>
              </a:spcAft>
              <a:buSzPts val="1400"/>
              <a:buChar char="○"/>
            </a:pPr>
            <a:r>
              <a:rPr lang="en"/>
              <a:t>Focus on pair discovery &amp; trade execution</a:t>
            </a:r>
            <a:endParaRPr/>
          </a:p>
          <a:p>
            <a:pPr indent="-317500" lvl="1" marL="914400" rtl="0" algn="l">
              <a:lnSpc>
                <a:spcPct val="100000"/>
              </a:lnSpc>
              <a:spcBef>
                <a:spcPts val="200"/>
              </a:spcBef>
              <a:spcAft>
                <a:spcPts val="0"/>
              </a:spcAft>
              <a:buSzPts val="1400"/>
              <a:buChar char="○"/>
            </a:pPr>
            <a:r>
              <a:rPr lang="en"/>
              <a:t>Compare benchmarks vs ML</a:t>
            </a:r>
            <a:endParaRPr/>
          </a:p>
          <a:p>
            <a:pPr indent="-317500" lvl="1" marL="914400" rtl="0" algn="l">
              <a:lnSpc>
                <a:spcPct val="100000"/>
              </a:lnSpc>
              <a:spcBef>
                <a:spcPts val="200"/>
              </a:spcBef>
              <a:spcAft>
                <a:spcPts val="0"/>
              </a:spcAft>
              <a:buSzPts val="1400"/>
              <a:buChar char="○"/>
            </a:pPr>
            <a:r>
              <a:rPr lang="en"/>
              <a:t>Systematically evaluate algorithms</a:t>
            </a:r>
            <a:endParaRPr/>
          </a:p>
          <a:p>
            <a:pPr indent="-342900" lvl="0" marL="457200" rtl="0" algn="l">
              <a:lnSpc>
                <a:spcPct val="100000"/>
              </a:lnSpc>
              <a:spcBef>
                <a:spcPts val="200"/>
              </a:spcBef>
              <a:spcAft>
                <a:spcPts val="0"/>
              </a:spcAft>
              <a:buSzPts val="1800"/>
              <a:buChar char="●"/>
            </a:pPr>
            <a:r>
              <a:rPr lang="en"/>
              <a:t>Pair Discovery</a:t>
            </a:r>
            <a:endParaRPr/>
          </a:p>
          <a:p>
            <a:pPr indent="-317500" lvl="1" marL="914400" rtl="0" algn="l">
              <a:lnSpc>
                <a:spcPct val="100000"/>
              </a:lnSpc>
              <a:spcBef>
                <a:spcPts val="200"/>
              </a:spcBef>
              <a:spcAft>
                <a:spcPts val="0"/>
              </a:spcAft>
              <a:buSzPts val="1400"/>
              <a:buChar char="○"/>
            </a:pPr>
            <a:r>
              <a:rPr lang="en"/>
              <a:t>Compare expert knowledge vs ML</a:t>
            </a:r>
            <a:endParaRPr/>
          </a:p>
          <a:p>
            <a:pPr indent="-317500" lvl="1" marL="914400" rtl="0" algn="l">
              <a:lnSpc>
                <a:spcPct val="100000"/>
              </a:lnSpc>
              <a:spcBef>
                <a:spcPts val="200"/>
              </a:spcBef>
              <a:spcAft>
                <a:spcPts val="0"/>
              </a:spcAft>
              <a:buSzPts val="1400"/>
              <a:buChar char="○"/>
            </a:pPr>
            <a:r>
              <a:rPr lang="en"/>
              <a:t>Apply dimensionality reduction &amp; clustering</a:t>
            </a:r>
            <a:endParaRPr/>
          </a:p>
          <a:p>
            <a:pPr indent="-342900" lvl="0" marL="457200" rtl="0" algn="l">
              <a:lnSpc>
                <a:spcPct val="100000"/>
              </a:lnSpc>
              <a:spcBef>
                <a:spcPts val="200"/>
              </a:spcBef>
              <a:spcAft>
                <a:spcPts val="0"/>
              </a:spcAft>
              <a:buSzPts val="1800"/>
              <a:buChar char="●"/>
            </a:pPr>
            <a:r>
              <a:rPr lang="en"/>
              <a:t>Trade Execution</a:t>
            </a:r>
            <a:endParaRPr/>
          </a:p>
          <a:p>
            <a:pPr indent="-317500" lvl="1" marL="914400" rtl="0" algn="l">
              <a:lnSpc>
                <a:spcPct val="100000"/>
              </a:lnSpc>
              <a:spcBef>
                <a:spcPts val="200"/>
              </a:spcBef>
              <a:spcAft>
                <a:spcPts val="0"/>
              </a:spcAft>
              <a:buSzPts val="1400"/>
              <a:buChar char="○"/>
            </a:pPr>
            <a:r>
              <a:rPr lang="en"/>
              <a:t>Explore threshold &amp; prediction models</a:t>
            </a:r>
            <a:endParaRPr/>
          </a:p>
          <a:p>
            <a:pPr indent="-317500" lvl="1" marL="914400" rtl="0" algn="l">
              <a:lnSpc>
                <a:spcPct val="100000"/>
              </a:lnSpc>
              <a:spcBef>
                <a:spcPts val="200"/>
              </a:spcBef>
              <a:spcAft>
                <a:spcPts val="0"/>
              </a:spcAft>
              <a:buSzPts val="1400"/>
              <a:buChar char="○"/>
            </a:pPr>
            <a:r>
              <a:rPr lang="en"/>
              <a:t>Investigate numerical &amp; categorical targets</a:t>
            </a:r>
            <a:endParaRPr/>
          </a:p>
          <a:p>
            <a:pPr indent="-317500" lvl="1" marL="914400" rtl="0" algn="l">
              <a:lnSpc>
                <a:spcPct val="100000"/>
              </a:lnSpc>
              <a:spcBef>
                <a:spcPts val="200"/>
              </a:spcBef>
              <a:spcAft>
                <a:spcPts val="200"/>
              </a:spcAft>
              <a:buSzPts val="1400"/>
              <a:buChar char="○"/>
            </a:pPr>
            <a:r>
              <a:rPr lang="en"/>
              <a:t>Evaluate ML models for each target type</a:t>
            </a:r>
            <a:endParaRPr/>
          </a:p>
        </p:txBody>
      </p:sp>
      <p:grpSp>
        <p:nvGrpSpPr>
          <p:cNvPr id="434" name="Google Shape;434;p40"/>
          <p:cNvGrpSpPr/>
          <p:nvPr/>
        </p:nvGrpSpPr>
        <p:grpSpPr>
          <a:xfrm>
            <a:off x="311700" y="76613"/>
            <a:ext cx="8457600" cy="376513"/>
            <a:chOff x="311700" y="76613"/>
            <a:chExt cx="8457600" cy="376513"/>
          </a:xfrm>
        </p:grpSpPr>
        <p:grpSp>
          <p:nvGrpSpPr>
            <p:cNvPr id="435" name="Google Shape;435;p40"/>
            <p:cNvGrpSpPr/>
            <p:nvPr/>
          </p:nvGrpSpPr>
          <p:grpSpPr>
            <a:xfrm>
              <a:off x="311700" y="76613"/>
              <a:ext cx="8457600" cy="376513"/>
              <a:chOff x="311700" y="76613"/>
              <a:chExt cx="8457600" cy="376513"/>
            </a:xfrm>
          </p:grpSpPr>
          <p:cxnSp>
            <p:nvCxnSpPr>
              <p:cNvPr id="436" name="Google Shape;436;p40"/>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437" name="Google Shape;437;p40"/>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438" name="Google Shape;438;p40"/>
            <p:cNvPicPr preferRelativeResize="0"/>
            <p:nvPr/>
          </p:nvPicPr>
          <p:blipFill>
            <a:blip r:embed="rId3">
              <a:alphaModFix/>
            </a:blip>
            <a:stretch>
              <a:fillRect/>
            </a:stretch>
          </p:blipFill>
          <p:spPr>
            <a:xfrm>
              <a:off x="356699" y="76625"/>
              <a:ext cx="376500" cy="376500"/>
            </a:xfrm>
            <a:prstGeom prst="rect">
              <a:avLst/>
            </a:prstGeom>
            <a:noFill/>
            <a:ln>
              <a:noFill/>
            </a:ln>
          </p:spPr>
        </p:pic>
      </p:grpSp>
      <p:sp>
        <p:nvSpPr>
          <p:cNvPr id="439" name="Google Shape;439;p40"/>
          <p:cNvSpPr txBox="1"/>
          <p:nvPr>
            <p:ph type="title"/>
          </p:nvPr>
        </p:nvSpPr>
        <p:spPr>
          <a:xfrm>
            <a:off x="4298325" y="739950"/>
            <a:ext cx="4795500" cy="241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t>Thank you!</a:t>
            </a:r>
            <a:endParaRPr sz="4200"/>
          </a:p>
          <a:p>
            <a:pPr indent="0" lvl="0" marL="0" rtl="0" algn="ctr">
              <a:spcBef>
                <a:spcPts val="0"/>
              </a:spcBef>
              <a:spcAft>
                <a:spcPts val="0"/>
              </a:spcAft>
              <a:buNone/>
            </a:pPr>
            <a:r>
              <a:rPr lang="en" sz="4200"/>
              <a:t>and Question?</a:t>
            </a:r>
            <a:endParaRPr sz="4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3" name="Shape 443"/>
        <p:cNvGrpSpPr/>
        <p:nvPr/>
      </p:nvGrpSpPr>
      <p:grpSpPr>
        <a:xfrm>
          <a:off x="0" y="0"/>
          <a:ext cx="0" cy="0"/>
          <a:chOff x="0" y="0"/>
          <a:chExt cx="0" cy="0"/>
        </a:xfrm>
      </p:grpSpPr>
      <p:sp>
        <p:nvSpPr>
          <p:cNvPr id="444" name="Google Shape;444;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Pairs Trading Framework: A Machine Learning Approach</a:t>
            </a:r>
            <a:endParaRPr sz="2220"/>
          </a:p>
        </p:txBody>
      </p:sp>
      <p:sp>
        <p:nvSpPr>
          <p:cNvPr id="445" name="Google Shape;445;p41"/>
          <p:cNvSpPr txBox="1"/>
          <p:nvPr>
            <p:ph idx="1" type="body"/>
          </p:nvPr>
        </p:nvSpPr>
        <p:spPr>
          <a:xfrm>
            <a:off x="1808625" y="1060125"/>
            <a:ext cx="12801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200">
                <a:solidFill>
                  <a:schemeClr val="dk1"/>
                </a:solidFill>
              </a:rPr>
              <a:t>Pair Selection</a:t>
            </a:r>
            <a:endParaRPr b="1" sz="1200">
              <a:solidFill>
                <a:schemeClr val="dk1"/>
              </a:solidFill>
            </a:endParaRPr>
          </a:p>
        </p:txBody>
      </p:sp>
      <p:sp>
        <p:nvSpPr>
          <p:cNvPr id="446" name="Google Shape;446;p41"/>
          <p:cNvSpPr txBox="1"/>
          <p:nvPr>
            <p:ph idx="1" type="body"/>
          </p:nvPr>
        </p:nvSpPr>
        <p:spPr>
          <a:xfrm>
            <a:off x="5942876" y="1060125"/>
            <a:ext cx="15699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200">
                <a:solidFill>
                  <a:schemeClr val="dk1"/>
                </a:solidFill>
              </a:rPr>
              <a:t>Trading Execution</a:t>
            </a:r>
            <a:endParaRPr b="1" sz="1200">
              <a:solidFill>
                <a:schemeClr val="dk1"/>
              </a:solidFill>
            </a:endParaRPr>
          </a:p>
        </p:txBody>
      </p:sp>
      <p:sp>
        <p:nvSpPr>
          <p:cNvPr id="447" name="Google Shape;447;p41"/>
          <p:cNvSpPr txBox="1"/>
          <p:nvPr/>
        </p:nvSpPr>
        <p:spPr>
          <a:xfrm>
            <a:off x="259150" y="2135925"/>
            <a:ext cx="848100" cy="1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448" name="Google Shape;448;p41"/>
          <p:cNvSpPr txBox="1"/>
          <p:nvPr/>
        </p:nvSpPr>
        <p:spPr>
          <a:xfrm>
            <a:off x="353450" y="1486250"/>
            <a:ext cx="3697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29261B"/>
                </a:solidFill>
                <a:highlight>
                  <a:srgbClr val="F0EEE5"/>
                </a:highlight>
              </a:rPr>
              <a:t>Trade Execution Philosophy</a:t>
            </a:r>
            <a:endParaRPr sz="800"/>
          </a:p>
        </p:txBody>
      </p:sp>
      <p:grpSp>
        <p:nvGrpSpPr>
          <p:cNvPr id="449" name="Google Shape;449;p41"/>
          <p:cNvGrpSpPr/>
          <p:nvPr/>
        </p:nvGrpSpPr>
        <p:grpSpPr>
          <a:xfrm>
            <a:off x="311700" y="52863"/>
            <a:ext cx="8457600" cy="400263"/>
            <a:chOff x="311700" y="52863"/>
            <a:chExt cx="8457600" cy="400263"/>
          </a:xfrm>
        </p:grpSpPr>
        <p:grpSp>
          <p:nvGrpSpPr>
            <p:cNvPr id="450" name="Google Shape;450;p41"/>
            <p:cNvGrpSpPr/>
            <p:nvPr/>
          </p:nvGrpSpPr>
          <p:grpSpPr>
            <a:xfrm>
              <a:off x="311700" y="52863"/>
              <a:ext cx="8457600" cy="400263"/>
              <a:chOff x="311700" y="52863"/>
              <a:chExt cx="8457600" cy="400263"/>
            </a:xfrm>
          </p:grpSpPr>
          <p:cxnSp>
            <p:nvCxnSpPr>
              <p:cNvPr id="451" name="Google Shape;451;p41"/>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452" name="Google Shape;452;p41"/>
              <p:cNvSpPr txBox="1"/>
              <p:nvPr/>
            </p:nvSpPr>
            <p:spPr>
              <a:xfrm>
                <a:off x="694100" y="5286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79">
                    <a:solidFill>
                      <a:schemeClr val="dk1"/>
                    </a:solidFill>
                  </a:rPr>
                  <a:t>Pair-a-dice</a:t>
                </a:r>
                <a:endParaRPr sz="800">
                  <a:solidFill>
                    <a:schemeClr val="dk2"/>
                  </a:solidFill>
                </a:endParaRPr>
              </a:p>
            </p:txBody>
          </p:sp>
        </p:grpSp>
        <p:pic>
          <p:nvPicPr>
            <p:cNvPr id="453" name="Google Shape;453;p41"/>
            <p:cNvPicPr preferRelativeResize="0"/>
            <p:nvPr/>
          </p:nvPicPr>
          <p:blipFill>
            <a:blip r:embed="rId3">
              <a:alphaModFix/>
            </a:blip>
            <a:stretch>
              <a:fillRect/>
            </a:stretch>
          </p:blipFill>
          <p:spPr>
            <a:xfrm>
              <a:off x="354475" y="101067"/>
              <a:ext cx="303875" cy="30387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onceptual framework: foundation for project</a:t>
            </a:r>
            <a:endParaRPr/>
          </a:p>
          <a:p>
            <a:pPr indent="0" lvl="0" marL="0" rtl="0" algn="l">
              <a:spcBef>
                <a:spcPts val="0"/>
              </a:spcBef>
              <a:spcAft>
                <a:spcPts val="0"/>
              </a:spcAft>
              <a:buNone/>
            </a:pPr>
            <a:r>
              <a:t/>
            </a:r>
            <a:endParaRPr/>
          </a:p>
        </p:txBody>
      </p:sp>
      <p:sp>
        <p:nvSpPr>
          <p:cNvPr id="81" name="Google Shape;81;p15"/>
          <p:cNvSpPr txBox="1"/>
          <p:nvPr/>
        </p:nvSpPr>
        <p:spPr>
          <a:xfrm>
            <a:off x="1501050" y="4076575"/>
            <a:ext cx="661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595959"/>
                </a:solidFill>
              </a:rPr>
              <a:t>Thinking top-down, on which step of pair trading can we improve with machine learning?</a:t>
            </a:r>
            <a:endParaRPr b="1" sz="1100">
              <a:solidFill>
                <a:srgbClr val="595959"/>
              </a:solidFill>
            </a:endParaRPr>
          </a:p>
        </p:txBody>
      </p:sp>
      <p:pic>
        <p:nvPicPr>
          <p:cNvPr id="82" name="Google Shape;82;p15"/>
          <p:cNvPicPr preferRelativeResize="0"/>
          <p:nvPr/>
        </p:nvPicPr>
        <p:blipFill>
          <a:blip r:embed="rId3">
            <a:alphaModFix/>
          </a:blip>
          <a:stretch>
            <a:fillRect/>
          </a:stretch>
        </p:blipFill>
        <p:spPr>
          <a:xfrm>
            <a:off x="2757300" y="5410300"/>
            <a:ext cx="264550" cy="264550"/>
          </a:xfrm>
          <a:prstGeom prst="rect">
            <a:avLst/>
          </a:prstGeom>
          <a:noFill/>
          <a:ln>
            <a:noFill/>
          </a:ln>
        </p:spPr>
      </p:pic>
      <p:pic>
        <p:nvPicPr>
          <p:cNvPr id="83" name="Google Shape;83;p15"/>
          <p:cNvPicPr preferRelativeResize="0"/>
          <p:nvPr/>
        </p:nvPicPr>
        <p:blipFill>
          <a:blip r:embed="rId3">
            <a:alphaModFix/>
          </a:blip>
          <a:stretch>
            <a:fillRect/>
          </a:stretch>
        </p:blipFill>
        <p:spPr>
          <a:xfrm>
            <a:off x="3595875" y="5410300"/>
            <a:ext cx="264550" cy="264550"/>
          </a:xfrm>
          <a:prstGeom prst="rect">
            <a:avLst/>
          </a:prstGeom>
          <a:noFill/>
          <a:ln>
            <a:noFill/>
          </a:ln>
        </p:spPr>
      </p:pic>
      <p:pic>
        <p:nvPicPr>
          <p:cNvPr id="84" name="Google Shape;84;p15"/>
          <p:cNvPicPr preferRelativeResize="0"/>
          <p:nvPr/>
        </p:nvPicPr>
        <p:blipFill>
          <a:blip r:embed="rId4">
            <a:alphaModFix/>
          </a:blip>
          <a:stretch>
            <a:fillRect/>
          </a:stretch>
        </p:blipFill>
        <p:spPr>
          <a:xfrm>
            <a:off x="1231826" y="4472526"/>
            <a:ext cx="315450" cy="315450"/>
          </a:xfrm>
          <a:prstGeom prst="rect">
            <a:avLst/>
          </a:prstGeom>
          <a:noFill/>
          <a:ln>
            <a:noFill/>
          </a:ln>
        </p:spPr>
      </p:pic>
      <p:sp>
        <p:nvSpPr>
          <p:cNvPr id="85" name="Google Shape;85;p15"/>
          <p:cNvSpPr txBox="1"/>
          <p:nvPr/>
        </p:nvSpPr>
        <p:spPr>
          <a:xfrm>
            <a:off x="1547275" y="4453225"/>
            <a:ext cx="572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155CC"/>
                </a:solidFill>
              </a:rPr>
              <a:t>Theoretically ALL! But we choose </a:t>
            </a:r>
            <a:r>
              <a:rPr b="1" lang="en" sz="1200" u="sng">
                <a:solidFill>
                  <a:srgbClr val="1155CC"/>
                </a:solidFill>
              </a:rPr>
              <a:t>a few</a:t>
            </a:r>
            <a:r>
              <a:rPr b="1" lang="en" sz="1200">
                <a:solidFill>
                  <a:srgbClr val="1155CC"/>
                </a:solidFill>
              </a:rPr>
              <a:t> to explore. </a:t>
            </a:r>
            <a:endParaRPr b="1" sz="1200">
              <a:solidFill>
                <a:srgbClr val="1155CC"/>
              </a:solidFill>
            </a:endParaRPr>
          </a:p>
        </p:txBody>
      </p:sp>
      <p:sp>
        <p:nvSpPr>
          <p:cNvPr id="86" name="Google Shape;86;p15"/>
          <p:cNvSpPr txBox="1"/>
          <p:nvPr/>
        </p:nvSpPr>
        <p:spPr>
          <a:xfrm>
            <a:off x="6924300" y="1947813"/>
            <a:ext cx="750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1155CC"/>
                </a:solidFill>
              </a:rPr>
              <a:t>Not Yet</a:t>
            </a:r>
            <a:endParaRPr b="1" sz="700">
              <a:solidFill>
                <a:srgbClr val="1155CC"/>
              </a:solidFill>
            </a:endParaRPr>
          </a:p>
        </p:txBody>
      </p:sp>
      <p:sp>
        <p:nvSpPr>
          <p:cNvPr id="87" name="Google Shape;87;p15"/>
          <p:cNvSpPr txBox="1"/>
          <p:nvPr/>
        </p:nvSpPr>
        <p:spPr>
          <a:xfrm>
            <a:off x="8696225" y="1947813"/>
            <a:ext cx="750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1155CC"/>
                </a:solidFill>
              </a:rPr>
              <a:t>Not Yet</a:t>
            </a:r>
            <a:endParaRPr b="1" sz="700">
              <a:solidFill>
                <a:srgbClr val="1155CC"/>
              </a:solidFill>
            </a:endParaRPr>
          </a:p>
        </p:txBody>
      </p:sp>
      <p:pic>
        <p:nvPicPr>
          <p:cNvPr id="88" name="Google Shape;88;p15"/>
          <p:cNvPicPr preferRelativeResize="0"/>
          <p:nvPr/>
        </p:nvPicPr>
        <p:blipFill>
          <a:blip r:embed="rId5">
            <a:alphaModFix/>
          </a:blip>
          <a:stretch>
            <a:fillRect/>
          </a:stretch>
        </p:blipFill>
        <p:spPr>
          <a:xfrm>
            <a:off x="1231825" y="4095863"/>
            <a:ext cx="315450" cy="315450"/>
          </a:xfrm>
          <a:prstGeom prst="rect">
            <a:avLst/>
          </a:prstGeom>
          <a:noFill/>
          <a:ln>
            <a:noFill/>
          </a:ln>
        </p:spPr>
      </p:pic>
      <p:grpSp>
        <p:nvGrpSpPr>
          <p:cNvPr id="89" name="Google Shape;89;p15"/>
          <p:cNvGrpSpPr/>
          <p:nvPr/>
        </p:nvGrpSpPr>
        <p:grpSpPr>
          <a:xfrm>
            <a:off x="311700" y="76613"/>
            <a:ext cx="8457600" cy="376513"/>
            <a:chOff x="311700" y="76613"/>
            <a:chExt cx="8457600" cy="376513"/>
          </a:xfrm>
        </p:grpSpPr>
        <p:grpSp>
          <p:nvGrpSpPr>
            <p:cNvPr id="90" name="Google Shape;90;p15"/>
            <p:cNvGrpSpPr/>
            <p:nvPr/>
          </p:nvGrpSpPr>
          <p:grpSpPr>
            <a:xfrm>
              <a:off x="311700" y="76613"/>
              <a:ext cx="8457600" cy="376513"/>
              <a:chOff x="311700" y="76613"/>
              <a:chExt cx="8457600" cy="376513"/>
            </a:xfrm>
          </p:grpSpPr>
          <p:cxnSp>
            <p:nvCxnSpPr>
              <p:cNvPr id="91" name="Google Shape;91;p15"/>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92" name="Google Shape;92;p15"/>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93" name="Google Shape;93;p15"/>
            <p:cNvPicPr preferRelativeResize="0"/>
            <p:nvPr/>
          </p:nvPicPr>
          <p:blipFill>
            <a:blip r:embed="rId6">
              <a:alphaModFix/>
            </a:blip>
            <a:stretch>
              <a:fillRect/>
            </a:stretch>
          </p:blipFill>
          <p:spPr>
            <a:xfrm>
              <a:off x="356699" y="76625"/>
              <a:ext cx="376500" cy="376500"/>
            </a:xfrm>
            <a:prstGeom prst="rect">
              <a:avLst/>
            </a:prstGeom>
            <a:noFill/>
            <a:ln>
              <a:noFill/>
            </a:ln>
          </p:spPr>
        </p:pic>
      </p:grpSp>
      <p:pic>
        <p:nvPicPr>
          <p:cNvPr id="94" name="Google Shape;94;p15">
            <a:hlinkClick r:id="rId7"/>
          </p:cNvPr>
          <p:cNvPicPr preferRelativeResize="0"/>
          <p:nvPr/>
        </p:nvPicPr>
        <p:blipFill>
          <a:blip r:embed="rId8">
            <a:alphaModFix/>
          </a:blip>
          <a:stretch>
            <a:fillRect/>
          </a:stretch>
        </p:blipFill>
        <p:spPr>
          <a:xfrm>
            <a:off x="18888" y="1211750"/>
            <a:ext cx="9106189" cy="2842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Overall Experiment Design</a:t>
            </a:r>
            <a:endParaRPr>
              <a:latin typeface="Roboto"/>
              <a:ea typeface="Roboto"/>
              <a:cs typeface="Roboto"/>
              <a:sym typeface="Roboto"/>
            </a:endParaRPr>
          </a:p>
        </p:txBody>
      </p:sp>
      <p:sp>
        <p:nvSpPr>
          <p:cNvPr id="100" name="Google Shape;100;p16"/>
          <p:cNvSpPr txBox="1"/>
          <p:nvPr/>
        </p:nvSpPr>
        <p:spPr>
          <a:xfrm>
            <a:off x="1709100" y="4507850"/>
            <a:ext cx="5725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1155CC"/>
                </a:solidFill>
              </a:rPr>
              <a:t>C</a:t>
            </a:r>
            <a:r>
              <a:rPr b="1" lang="en" sz="1200">
                <a:solidFill>
                  <a:srgbClr val="1155CC"/>
                </a:solidFill>
              </a:rPr>
              <a:t>loser </a:t>
            </a:r>
            <a:r>
              <a:rPr b="1" lang="en" sz="1200">
                <a:solidFill>
                  <a:srgbClr val="1155CC"/>
                </a:solidFill>
              </a:rPr>
              <a:t>look later!</a:t>
            </a:r>
            <a:endParaRPr b="1" sz="1200">
              <a:solidFill>
                <a:srgbClr val="1155CC"/>
              </a:solidFill>
            </a:endParaRPr>
          </a:p>
        </p:txBody>
      </p:sp>
      <p:grpSp>
        <p:nvGrpSpPr>
          <p:cNvPr id="101" name="Google Shape;101;p16"/>
          <p:cNvGrpSpPr/>
          <p:nvPr/>
        </p:nvGrpSpPr>
        <p:grpSpPr>
          <a:xfrm>
            <a:off x="311700" y="76613"/>
            <a:ext cx="8457600" cy="376513"/>
            <a:chOff x="311700" y="76613"/>
            <a:chExt cx="8457600" cy="376513"/>
          </a:xfrm>
        </p:grpSpPr>
        <p:grpSp>
          <p:nvGrpSpPr>
            <p:cNvPr id="102" name="Google Shape;102;p16"/>
            <p:cNvGrpSpPr/>
            <p:nvPr/>
          </p:nvGrpSpPr>
          <p:grpSpPr>
            <a:xfrm>
              <a:off x="311700" y="76613"/>
              <a:ext cx="8457600" cy="376513"/>
              <a:chOff x="311700" y="76613"/>
              <a:chExt cx="8457600" cy="376513"/>
            </a:xfrm>
          </p:grpSpPr>
          <p:cxnSp>
            <p:nvCxnSpPr>
              <p:cNvPr id="103" name="Google Shape;103;p16"/>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104" name="Google Shape;104;p16"/>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105" name="Google Shape;105;p16"/>
            <p:cNvPicPr preferRelativeResize="0"/>
            <p:nvPr/>
          </p:nvPicPr>
          <p:blipFill>
            <a:blip r:embed="rId3">
              <a:alphaModFix/>
            </a:blip>
            <a:stretch>
              <a:fillRect/>
            </a:stretch>
          </p:blipFill>
          <p:spPr>
            <a:xfrm>
              <a:off x="356699" y="76625"/>
              <a:ext cx="376500" cy="376500"/>
            </a:xfrm>
            <a:prstGeom prst="rect">
              <a:avLst/>
            </a:prstGeom>
            <a:noFill/>
            <a:ln>
              <a:noFill/>
            </a:ln>
          </p:spPr>
        </p:pic>
      </p:grpSp>
      <p:pic>
        <p:nvPicPr>
          <p:cNvPr id="106" name="Google Shape;106;p16">
            <a:hlinkClick r:id="rId4"/>
          </p:cNvPr>
          <p:cNvPicPr preferRelativeResize="0"/>
          <p:nvPr/>
        </p:nvPicPr>
        <p:blipFill>
          <a:blip r:embed="rId5">
            <a:alphaModFix/>
          </a:blip>
          <a:stretch>
            <a:fillRect/>
          </a:stretch>
        </p:blipFill>
        <p:spPr>
          <a:xfrm>
            <a:off x="155850" y="1118716"/>
            <a:ext cx="8832217" cy="32881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Data Source &amp; Tools</a:t>
            </a:r>
            <a:endParaRPr>
              <a:latin typeface="Roboto"/>
              <a:ea typeface="Roboto"/>
              <a:cs typeface="Roboto"/>
              <a:sym typeface="Roboto"/>
            </a:endParaRPr>
          </a:p>
        </p:txBody>
      </p:sp>
      <p:sp>
        <p:nvSpPr>
          <p:cNvPr id="112" name="Google Shape;112;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b="1" lang="en" sz="1800">
                <a:solidFill>
                  <a:schemeClr val="accent1"/>
                </a:solidFill>
                <a:latin typeface="Roboto"/>
                <a:ea typeface="Roboto"/>
                <a:cs typeface="Roboto"/>
                <a:sym typeface="Roboto"/>
              </a:rPr>
              <a:t>Data</a:t>
            </a:r>
            <a:endParaRPr b="1" sz="1800">
              <a:solidFill>
                <a:schemeClr val="accent1"/>
              </a:solidFill>
              <a:latin typeface="Roboto"/>
              <a:ea typeface="Roboto"/>
              <a:cs typeface="Roboto"/>
              <a:sym typeface="Roboto"/>
            </a:endParaRPr>
          </a:p>
          <a:p>
            <a:pPr indent="0" lvl="0" marL="0" rtl="0" algn="l">
              <a:lnSpc>
                <a:spcPct val="100000"/>
              </a:lnSpc>
              <a:spcBef>
                <a:spcPts val="0"/>
              </a:spcBef>
              <a:spcAft>
                <a:spcPts val="0"/>
              </a:spcAft>
              <a:buClr>
                <a:schemeClr val="dk1"/>
              </a:buClr>
              <a:buSzPct val="61111"/>
              <a:buFont typeface="Arial"/>
              <a:buNone/>
            </a:pPr>
            <a:r>
              <a:t/>
            </a:r>
            <a:endParaRPr b="1" sz="1800">
              <a:solidFill>
                <a:schemeClr val="accent1"/>
              </a:solidFill>
            </a:endParaRPr>
          </a:p>
          <a:p>
            <a:pPr indent="-334327" lvl="0" marL="457200" rtl="0" algn="l">
              <a:lnSpc>
                <a:spcPct val="100000"/>
              </a:lnSpc>
              <a:spcBef>
                <a:spcPts val="0"/>
              </a:spcBef>
              <a:spcAft>
                <a:spcPts val="0"/>
              </a:spcAft>
              <a:buClr>
                <a:schemeClr val="dk1"/>
              </a:buClr>
              <a:buSzPct val="100000"/>
              <a:buFont typeface="Roboto"/>
              <a:buChar char="●"/>
            </a:pPr>
            <a:r>
              <a:rPr lang="en" sz="1800">
                <a:solidFill>
                  <a:schemeClr val="dk1"/>
                </a:solidFill>
                <a:latin typeface="Roboto"/>
                <a:ea typeface="Roboto"/>
                <a:cs typeface="Roboto"/>
                <a:sym typeface="Roboto"/>
              </a:rPr>
              <a:t>WRDS (CRSP &amp; Compustat)</a:t>
            </a:r>
            <a:endParaRPr sz="1800">
              <a:solidFill>
                <a:schemeClr val="dk1"/>
              </a:solidFill>
              <a:latin typeface="Roboto"/>
              <a:ea typeface="Roboto"/>
              <a:cs typeface="Roboto"/>
              <a:sym typeface="Roboto"/>
            </a:endParaRPr>
          </a:p>
          <a:p>
            <a:pPr indent="-334327" lvl="0" marL="457200" rtl="0" algn="l">
              <a:lnSpc>
                <a:spcPct val="100000"/>
              </a:lnSpc>
              <a:spcBef>
                <a:spcPts val="0"/>
              </a:spcBef>
              <a:spcAft>
                <a:spcPts val="0"/>
              </a:spcAft>
              <a:buClr>
                <a:schemeClr val="dk1"/>
              </a:buClr>
              <a:buSzPct val="100000"/>
              <a:buFont typeface="Roboto"/>
              <a:buChar char="●"/>
            </a:pPr>
            <a:r>
              <a:rPr b="1" lang="en" sz="1800">
                <a:solidFill>
                  <a:schemeClr val="dk1"/>
                </a:solidFill>
              </a:rPr>
              <a:t>Daily</a:t>
            </a:r>
            <a:r>
              <a:rPr lang="en" sz="1800">
                <a:solidFill>
                  <a:schemeClr val="dk1"/>
                </a:solidFill>
                <a:latin typeface="Roboto"/>
                <a:ea typeface="Roboto"/>
                <a:cs typeface="Roboto"/>
                <a:sym typeface="Roboto"/>
              </a:rPr>
              <a:t> prices, </a:t>
            </a:r>
            <a:r>
              <a:rPr b="1" lang="en" sz="1800">
                <a:solidFill>
                  <a:schemeClr val="dk1"/>
                </a:solidFill>
              </a:rPr>
              <a:t>Monthly</a:t>
            </a:r>
            <a:r>
              <a:rPr lang="en" sz="1800">
                <a:solidFill>
                  <a:schemeClr val="dk1"/>
                </a:solidFill>
                <a:latin typeface="Roboto"/>
                <a:ea typeface="Roboto"/>
                <a:cs typeface="Roboto"/>
                <a:sym typeface="Roboto"/>
              </a:rPr>
              <a:t> fundamental ratios</a:t>
            </a:r>
            <a:endParaRPr sz="1800">
              <a:solidFill>
                <a:schemeClr val="dk1"/>
              </a:solidFill>
              <a:latin typeface="Roboto"/>
              <a:ea typeface="Roboto"/>
              <a:cs typeface="Roboto"/>
              <a:sym typeface="Roboto"/>
            </a:endParaRPr>
          </a:p>
          <a:p>
            <a:pPr indent="-334327" lvl="0" marL="457200" rtl="0" algn="l">
              <a:lnSpc>
                <a:spcPct val="100000"/>
              </a:lnSpc>
              <a:spcBef>
                <a:spcPts val="0"/>
              </a:spcBef>
              <a:spcAft>
                <a:spcPts val="0"/>
              </a:spcAft>
              <a:buClr>
                <a:schemeClr val="dk1"/>
              </a:buClr>
              <a:buSzPct val="100000"/>
              <a:buFont typeface="Roboto"/>
              <a:buChar char="●"/>
            </a:pPr>
            <a:r>
              <a:rPr lang="en" sz="1800">
                <a:solidFill>
                  <a:schemeClr val="dk1"/>
                </a:solidFill>
                <a:latin typeface="Roboto"/>
                <a:ea typeface="Roboto"/>
                <a:cs typeface="Roboto"/>
                <a:sym typeface="Roboto"/>
              </a:rPr>
              <a:t>Jan 1, 2016 - Dec 31, 202</a:t>
            </a:r>
            <a:r>
              <a:rPr lang="en" sz="1800">
                <a:solidFill>
                  <a:schemeClr val="dk1"/>
                </a:solidFill>
              </a:rPr>
              <a:t>0</a:t>
            </a:r>
            <a:endParaRPr sz="1800">
              <a:solidFill>
                <a:schemeClr val="dk1"/>
              </a:solidFill>
              <a:latin typeface="Roboto"/>
              <a:ea typeface="Roboto"/>
              <a:cs typeface="Roboto"/>
              <a:sym typeface="Roboto"/>
            </a:endParaRPr>
          </a:p>
          <a:p>
            <a:pPr indent="-334327" lvl="1" marL="914400" rtl="0" algn="l">
              <a:lnSpc>
                <a:spcPct val="100000"/>
              </a:lnSpc>
              <a:spcBef>
                <a:spcPts val="0"/>
              </a:spcBef>
              <a:spcAft>
                <a:spcPts val="0"/>
              </a:spcAft>
              <a:buClr>
                <a:schemeClr val="dk1"/>
              </a:buClr>
              <a:buSzPct val="100000"/>
              <a:buFont typeface="Roboto"/>
              <a:buChar char="○"/>
            </a:pPr>
            <a:r>
              <a:rPr lang="en" sz="1800">
                <a:solidFill>
                  <a:schemeClr val="dk1"/>
                </a:solidFill>
                <a:latin typeface="Roboto"/>
                <a:ea typeface="Roboto"/>
                <a:cs typeface="Roboto"/>
                <a:sym typeface="Roboto"/>
              </a:rPr>
              <a:t>Train &amp; </a:t>
            </a:r>
            <a:r>
              <a:rPr lang="en" sz="1800">
                <a:solidFill>
                  <a:schemeClr val="dk1"/>
                </a:solidFill>
              </a:rPr>
              <a:t>V</a:t>
            </a:r>
            <a:r>
              <a:rPr lang="en" sz="1800">
                <a:solidFill>
                  <a:schemeClr val="dk1"/>
                </a:solidFill>
                <a:latin typeface="Roboto"/>
                <a:ea typeface="Roboto"/>
                <a:cs typeface="Roboto"/>
                <a:sym typeface="Roboto"/>
              </a:rPr>
              <a:t>alidation/Test will be specified for each experiment </a:t>
            </a:r>
            <a:endParaRPr sz="18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 sz="1800">
                <a:solidFill>
                  <a:schemeClr val="accent1"/>
                </a:solidFill>
                <a:latin typeface="Roboto"/>
                <a:ea typeface="Roboto"/>
                <a:cs typeface="Roboto"/>
                <a:sym typeface="Roboto"/>
              </a:rPr>
              <a:t>Environment</a:t>
            </a:r>
            <a:endParaRPr b="1" sz="1800">
              <a:solidFill>
                <a:schemeClr val="accent1"/>
              </a:solidFill>
              <a:latin typeface="Roboto"/>
              <a:ea typeface="Roboto"/>
              <a:cs typeface="Roboto"/>
              <a:sym typeface="Roboto"/>
            </a:endParaRPr>
          </a:p>
          <a:p>
            <a:pPr indent="0" lvl="0" marL="0" rtl="0" algn="l">
              <a:lnSpc>
                <a:spcPct val="100000"/>
              </a:lnSpc>
              <a:spcBef>
                <a:spcPts val="0"/>
              </a:spcBef>
              <a:spcAft>
                <a:spcPts val="0"/>
              </a:spcAft>
              <a:buClr>
                <a:schemeClr val="dk1"/>
              </a:buClr>
              <a:buSzPct val="61111"/>
              <a:buFont typeface="Arial"/>
              <a:buNone/>
            </a:pPr>
            <a:r>
              <a:t/>
            </a:r>
            <a:endParaRPr b="1" sz="1800">
              <a:solidFill>
                <a:schemeClr val="accent1"/>
              </a:solidFill>
            </a:endParaRPr>
          </a:p>
          <a:p>
            <a:pPr indent="-334327" lvl="0" marL="457200" rtl="0" algn="l">
              <a:lnSpc>
                <a:spcPct val="100000"/>
              </a:lnSpc>
              <a:spcBef>
                <a:spcPts val="0"/>
              </a:spcBef>
              <a:spcAft>
                <a:spcPts val="0"/>
              </a:spcAft>
              <a:buClr>
                <a:schemeClr val="dk1"/>
              </a:buClr>
              <a:buSzPct val="100000"/>
              <a:buFont typeface="Roboto"/>
              <a:buChar char="●"/>
            </a:pPr>
            <a:r>
              <a:rPr lang="en" sz="1800">
                <a:solidFill>
                  <a:schemeClr val="dk1"/>
                </a:solidFill>
                <a:latin typeface="Roboto"/>
                <a:ea typeface="Roboto"/>
                <a:cs typeface="Roboto"/>
                <a:sym typeface="Roboto"/>
              </a:rPr>
              <a:t>Google Colab</a:t>
            </a:r>
            <a:endParaRPr sz="1800">
              <a:solidFill>
                <a:schemeClr val="dk1"/>
              </a:solidFill>
              <a:latin typeface="Roboto"/>
              <a:ea typeface="Roboto"/>
              <a:cs typeface="Roboto"/>
              <a:sym typeface="Roboto"/>
            </a:endParaRPr>
          </a:p>
          <a:p>
            <a:pPr indent="-334327" lvl="0" marL="457200" rtl="0" algn="l">
              <a:lnSpc>
                <a:spcPct val="100000"/>
              </a:lnSpc>
              <a:spcBef>
                <a:spcPts val="0"/>
              </a:spcBef>
              <a:spcAft>
                <a:spcPts val="0"/>
              </a:spcAft>
              <a:buClr>
                <a:schemeClr val="dk1"/>
              </a:buClr>
              <a:buSzPct val="100000"/>
              <a:buFont typeface="Roboto"/>
              <a:buChar char="●"/>
            </a:pPr>
            <a:r>
              <a:rPr lang="en" sz="1800">
                <a:solidFill>
                  <a:schemeClr val="dk1"/>
                </a:solidFill>
                <a:latin typeface="Roboto"/>
                <a:ea typeface="Roboto"/>
                <a:cs typeface="Roboto"/>
                <a:sym typeface="Roboto"/>
              </a:rPr>
              <a:t>Intel Xeon CPU @ 2.20GHz (2 cores), 13 GB RAM</a:t>
            </a:r>
            <a:endParaRPr>
              <a:latin typeface="Roboto"/>
              <a:ea typeface="Roboto"/>
              <a:cs typeface="Roboto"/>
              <a:sym typeface="Roboto"/>
            </a:endParaRPr>
          </a:p>
        </p:txBody>
      </p:sp>
      <p:sp>
        <p:nvSpPr>
          <p:cNvPr id="113" name="Google Shape;113;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650">
                <a:solidFill>
                  <a:schemeClr val="accent1"/>
                </a:solidFill>
                <a:latin typeface="Roboto"/>
                <a:ea typeface="Roboto"/>
                <a:cs typeface="Roboto"/>
                <a:sym typeface="Roboto"/>
              </a:rPr>
              <a:t>Tools</a:t>
            </a:r>
            <a:endParaRPr b="1" sz="1650">
              <a:solidFill>
                <a:schemeClr val="accent1"/>
              </a:solidFill>
              <a:latin typeface="Roboto"/>
              <a:ea typeface="Roboto"/>
              <a:cs typeface="Roboto"/>
              <a:sym typeface="Roboto"/>
            </a:endParaRPr>
          </a:p>
          <a:p>
            <a:pPr indent="-333375" lvl="0" marL="457200" rtl="0" algn="l">
              <a:lnSpc>
                <a:spcPct val="105000"/>
              </a:lnSpc>
              <a:spcBef>
                <a:spcPts val="1200"/>
              </a:spcBef>
              <a:spcAft>
                <a:spcPts val="0"/>
              </a:spcAft>
              <a:buSzPts val="1650"/>
              <a:buFont typeface="Roboto"/>
              <a:buChar char="●"/>
            </a:pPr>
            <a:r>
              <a:rPr lang="en" sz="1650"/>
              <a:t>Mostly </a:t>
            </a:r>
            <a:r>
              <a:rPr lang="en" sz="1650">
                <a:latin typeface="Roboto"/>
                <a:ea typeface="Roboto"/>
                <a:cs typeface="Roboto"/>
                <a:sym typeface="Roboto"/>
              </a:rPr>
              <a:t>Python</a:t>
            </a:r>
            <a:endParaRPr sz="1650">
              <a:latin typeface="Roboto"/>
              <a:ea typeface="Roboto"/>
              <a:cs typeface="Roboto"/>
              <a:sym typeface="Roboto"/>
            </a:endParaRPr>
          </a:p>
          <a:p>
            <a:pPr indent="-333375" lvl="0" marL="457200" rtl="0" algn="l">
              <a:lnSpc>
                <a:spcPct val="105000"/>
              </a:lnSpc>
              <a:spcBef>
                <a:spcPts val="0"/>
              </a:spcBef>
              <a:spcAft>
                <a:spcPts val="0"/>
              </a:spcAft>
              <a:buSzPts val="1650"/>
              <a:buFont typeface="Roboto"/>
              <a:buChar char="●"/>
            </a:pPr>
            <a:r>
              <a:rPr lang="en" sz="1650">
                <a:latin typeface="Roboto"/>
                <a:ea typeface="Roboto"/>
                <a:cs typeface="Roboto"/>
                <a:sym typeface="Roboto"/>
              </a:rPr>
              <a:t>Data: </a:t>
            </a:r>
            <a:r>
              <a:rPr lang="en" sz="1650">
                <a:latin typeface="Roboto"/>
                <a:ea typeface="Roboto"/>
                <a:cs typeface="Roboto"/>
                <a:sym typeface="Roboto"/>
              </a:rPr>
              <a:t>pandas, NumPy, statsmodels</a:t>
            </a:r>
            <a:endParaRPr sz="1650">
              <a:latin typeface="Roboto"/>
              <a:ea typeface="Roboto"/>
              <a:cs typeface="Roboto"/>
              <a:sym typeface="Roboto"/>
            </a:endParaRPr>
          </a:p>
          <a:p>
            <a:pPr indent="-333375" lvl="0" marL="457200" rtl="0" algn="l">
              <a:lnSpc>
                <a:spcPct val="105000"/>
              </a:lnSpc>
              <a:spcBef>
                <a:spcPts val="0"/>
              </a:spcBef>
              <a:spcAft>
                <a:spcPts val="0"/>
              </a:spcAft>
              <a:buSzPts val="1650"/>
              <a:buFont typeface="Roboto"/>
              <a:buChar char="●"/>
            </a:pPr>
            <a:r>
              <a:rPr lang="en" sz="1650">
                <a:latin typeface="Roboto"/>
                <a:ea typeface="Roboto"/>
                <a:cs typeface="Roboto"/>
                <a:sym typeface="Roboto"/>
              </a:rPr>
              <a:t>ML: sklearn</a:t>
            </a:r>
            <a:endParaRPr sz="1650">
              <a:latin typeface="Roboto"/>
              <a:ea typeface="Roboto"/>
              <a:cs typeface="Roboto"/>
              <a:sym typeface="Roboto"/>
            </a:endParaRPr>
          </a:p>
          <a:p>
            <a:pPr indent="-333375" lvl="0" marL="457200" rtl="0" algn="l">
              <a:lnSpc>
                <a:spcPct val="105000"/>
              </a:lnSpc>
              <a:spcBef>
                <a:spcPts val="0"/>
              </a:spcBef>
              <a:spcAft>
                <a:spcPts val="0"/>
              </a:spcAft>
              <a:buSzPts val="1650"/>
              <a:buFont typeface="Roboto"/>
              <a:buChar char="●"/>
            </a:pPr>
            <a:r>
              <a:rPr lang="en" sz="1650">
                <a:latin typeface="Roboto"/>
                <a:ea typeface="Roboto"/>
                <a:cs typeface="Roboto"/>
                <a:sym typeface="Roboto"/>
              </a:rPr>
              <a:t>DL: TensorFlow, Keras, PyTorch</a:t>
            </a:r>
            <a:endParaRPr sz="1650">
              <a:latin typeface="Roboto"/>
              <a:ea typeface="Roboto"/>
              <a:cs typeface="Roboto"/>
              <a:sym typeface="Roboto"/>
            </a:endParaRPr>
          </a:p>
          <a:p>
            <a:pPr indent="-333375" lvl="0" marL="457200" rtl="0" algn="l">
              <a:lnSpc>
                <a:spcPct val="105000"/>
              </a:lnSpc>
              <a:spcBef>
                <a:spcPts val="0"/>
              </a:spcBef>
              <a:spcAft>
                <a:spcPts val="0"/>
              </a:spcAft>
              <a:buSzPts val="1650"/>
              <a:buFont typeface="Roboto"/>
              <a:buChar char="●"/>
            </a:pPr>
            <a:r>
              <a:rPr lang="en" sz="1650">
                <a:latin typeface="Roboto"/>
                <a:ea typeface="Roboto"/>
                <a:cs typeface="Roboto"/>
                <a:sym typeface="Roboto"/>
              </a:rPr>
              <a:t>Optimization: BoTorch</a:t>
            </a:r>
            <a:endParaRPr sz="1650">
              <a:latin typeface="Roboto"/>
              <a:ea typeface="Roboto"/>
              <a:cs typeface="Roboto"/>
              <a:sym typeface="Roboto"/>
            </a:endParaRPr>
          </a:p>
          <a:p>
            <a:pPr indent="-333375" lvl="0" marL="457200" rtl="0" algn="l">
              <a:lnSpc>
                <a:spcPct val="105000"/>
              </a:lnSpc>
              <a:spcBef>
                <a:spcPts val="0"/>
              </a:spcBef>
              <a:spcAft>
                <a:spcPts val="0"/>
              </a:spcAft>
              <a:buSzPts val="1650"/>
              <a:buFont typeface="Roboto"/>
              <a:buChar char="●"/>
            </a:pPr>
            <a:r>
              <a:rPr lang="en" sz="1650">
                <a:latin typeface="Roboto"/>
                <a:ea typeface="Roboto"/>
                <a:cs typeface="Roboto"/>
                <a:sym typeface="Roboto"/>
              </a:rPr>
              <a:t>Visualization: Matplotlib, Seaborn</a:t>
            </a:r>
            <a:endParaRPr sz="1650">
              <a:latin typeface="Roboto"/>
              <a:ea typeface="Roboto"/>
              <a:cs typeface="Roboto"/>
              <a:sym typeface="Roboto"/>
            </a:endParaRPr>
          </a:p>
          <a:p>
            <a:pPr indent="0" lvl="0" marL="0" rtl="0" algn="l">
              <a:lnSpc>
                <a:spcPct val="105000"/>
              </a:lnSpc>
              <a:spcBef>
                <a:spcPts val="1200"/>
              </a:spcBef>
              <a:spcAft>
                <a:spcPts val="1200"/>
              </a:spcAft>
              <a:buNone/>
            </a:pPr>
            <a:r>
              <a:t/>
            </a:r>
            <a:endParaRPr sz="1650">
              <a:latin typeface="Roboto"/>
              <a:ea typeface="Roboto"/>
              <a:cs typeface="Roboto"/>
              <a:sym typeface="Roboto"/>
            </a:endParaRPr>
          </a:p>
        </p:txBody>
      </p:sp>
      <p:grpSp>
        <p:nvGrpSpPr>
          <p:cNvPr id="114" name="Google Shape;114;p17"/>
          <p:cNvGrpSpPr/>
          <p:nvPr/>
        </p:nvGrpSpPr>
        <p:grpSpPr>
          <a:xfrm>
            <a:off x="311700" y="76613"/>
            <a:ext cx="8457600" cy="376513"/>
            <a:chOff x="311700" y="76613"/>
            <a:chExt cx="8457600" cy="376513"/>
          </a:xfrm>
        </p:grpSpPr>
        <p:grpSp>
          <p:nvGrpSpPr>
            <p:cNvPr id="115" name="Google Shape;115;p17"/>
            <p:cNvGrpSpPr/>
            <p:nvPr/>
          </p:nvGrpSpPr>
          <p:grpSpPr>
            <a:xfrm>
              <a:off x="311700" y="76613"/>
              <a:ext cx="8457600" cy="376513"/>
              <a:chOff x="311700" y="76613"/>
              <a:chExt cx="8457600" cy="376513"/>
            </a:xfrm>
          </p:grpSpPr>
          <p:cxnSp>
            <p:nvCxnSpPr>
              <p:cNvPr id="116" name="Google Shape;116;p17"/>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117" name="Google Shape;117;p17"/>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118" name="Google Shape;118;p17"/>
            <p:cNvPicPr preferRelativeResize="0"/>
            <p:nvPr/>
          </p:nvPicPr>
          <p:blipFill>
            <a:blip r:embed="rId3">
              <a:alphaModFix/>
            </a:blip>
            <a:stretch>
              <a:fillRect/>
            </a:stretch>
          </p:blipFill>
          <p:spPr>
            <a:xfrm>
              <a:off x="356699" y="76625"/>
              <a:ext cx="376500" cy="3765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 discovery </a:t>
            </a:r>
            <a:r>
              <a:rPr lang="en" u="sng"/>
              <a:t>method</a:t>
            </a:r>
            <a:r>
              <a:rPr lang="en"/>
              <a:t> explained </a:t>
            </a:r>
            <a:endParaRPr/>
          </a:p>
        </p:txBody>
      </p:sp>
      <p:sp>
        <p:nvSpPr>
          <p:cNvPr id="124" name="Google Shape;124;p18"/>
          <p:cNvSpPr txBox="1"/>
          <p:nvPr/>
        </p:nvSpPr>
        <p:spPr>
          <a:xfrm>
            <a:off x="2889300" y="1017725"/>
            <a:ext cx="6122700" cy="3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accent1"/>
                </a:solidFill>
                <a:latin typeface="Roboto"/>
                <a:ea typeface="Roboto"/>
                <a:cs typeface="Roboto"/>
                <a:sym typeface="Roboto"/>
              </a:rPr>
              <a:t>Define</a:t>
            </a:r>
            <a:r>
              <a:rPr lang="en" sz="1600">
                <a:solidFill>
                  <a:schemeClr val="dk2"/>
                </a:solidFill>
                <a:latin typeface="Roboto"/>
                <a:ea typeface="Roboto"/>
                <a:cs typeface="Roboto"/>
                <a:sym typeface="Roboto"/>
              </a:rPr>
              <a:t> E</a:t>
            </a:r>
            <a:r>
              <a:rPr lang="en" sz="1600">
                <a:solidFill>
                  <a:schemeClr val="dk2"/>
                </a:solidFill>
                <a:latin typeface="Roboto"/>
                <a:ea typeface="Roboto"/>
                <a:cs typeface="Roboto"/>
                <a:sym typeface="Roboto"/>
              </a:rPr>
              <a:t>xpert knowledge</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Airbus vs Boeing; find pair in the same sector</a:t>
            </a:r>
            <a:endParaRPr sz="16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solidFill>
                  <a:schemeClr val="accent1"/>
                </a:solidFill>
                <a:latin typeface="Roboto"/>
                <a:ea typeface="Roboto"/>
                <a:cs typeface="Roboto"/>
                <a:sym typeface="Roboto"/>
              </a:rPr>
              <a:t>Why not</a:t>
            </a:r>
            <a:r>
              <a:rPr lang="en" sz="1600">
                <a:solidFill>
                  <a:schemeClr val="dk2"/>
                </a:solidFill>
                <a:latin typeface="Roboto"/>
                <a:ea typeface="Roboto"/>
                <a:cs typeface="Roboto"/>
                <a:sym typeface="Roboto"/>
              </a:rPr>
              <a:t> expert knowledge?</a:t>
            </a:r>
            <a:endParaRPr sz="16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solidFill>
                  <a:schemeClr val="accent1"/>
                </a:solidFill>
                <a:latin typeface="Roboto"/>
                <a:ea typeface="Roboto"/>
                <a:cs typeface="Roboto"/>
                <a:sym typeface="Roboto"/>
              </a:rPr>
              <a:t>Why not</a:t>
            </a:r>
            <a:r>
              <a:rPr lang="en" sz="1600">
                <a:solidFill>
                  <a:schemeClr val="dk2"/>
                </a:solidFill>
                <a:latin typeface="Roboto"/>
                <a:ea typeface="Roboto"/>
                <a:cs typeface="Roboto"/>
                <a:sym typeface="Roboto"/>
              </a:rPr>
              <a:t> just find pair in the same sector?</a:t>
            </a:r>
            <a:endParaRPr sz="16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2"/>
                </a:solidFill>
                <a:latin typeface="Roboto"/>
                <a:ea typeface="Roboto"/>
                <a:cs typeface="Roboto"/>
                <a:sym typeface="Roboto"/>
              </a:rPr>
              <a:t>  Not so obvious: fewer people trade, more room for arbitrage </a:t>
            </a:r>
            <a:endParaRPr sz="16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solidFill>
                  <a:schemeClr val="accent1"/>
                </a:solidFill>
                <a:latin typeface="Roboto"/>
                <a:ea typeface="Roboto"/>
                <a:cs typeface="Roboto"/>
                <a:sym typeface="Roboto"/>
              </a:rPr>
              <a:t>Why not</a:t>
            </a:r>
            <a:r>
              <a:rPr lang="en" sz="1600">
                <a:solidFill>
                  <a:schemeClr val="dk2"/>
                </a:solidFill>
                <a:latin typeface="Roboto"/>
                <a:ea typeface="Roboto"/>
                <a:cs typeface="Roboto"/>
                <a:sym typeface="Roboto"/>
              </a:rPr>
              <a:t> just exhaust every possible pair?</a:t>
            </a:r>
            <a:endParaRPr sz="16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600">
                <a:solidFill>
                  <a:schemeClr val="dk2"/>
                </a:solidFill>
                <a:latin typeface="Roboto"/>
                <a:ea typeface="Roboto"/>
                <a:cs typeface="Roboto"/>
                <a:sym typeface="Roboto"/>
              </a:rPr>
              <a:t>  Resource constraint &amp; Multiple comparisons problem</a:t>
            </a:r>
            <a:endParaRPr sz="16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600">
                <a:solidFill>
                  <a:schemeClr val="accent1"/>
                </a:solidFill>
                <a:latin typeface="Roboto"/>
                <a:ea typeface="Roboto"/>
                <a:cs typeface="Roboto"/>
                <a:sym typeface="Roboto"/>
              </a:rPr>
              <a:t>Why</a:t>
            </a:r>
            <a:r>
              <a:rPr lang="en" sz="1600">
                <a:solidFill>
                  <a:schemeClr val="dk2"/>
                </a:solidFill>
                <a:latin typeface="Roboto"/>
                <a:ea typeface="Roboto"/>
                <a:cs typeface="Roboto"/>
                <a:sym typeface="Roboto"/>
              </a:rPr>
              <a:t> dimensionality reduction?</a:t>
            </a:r>
            <a:endParaRPr sz="16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2"/>
                </a:solidFill>
                <a:latin typeface="Roboto"/>
                <a:ea typeface="Roboto"/>
                <a:cs typeface="Roboto"/>
                <a:sym typeface="Roboto"/>
              </a:rPr>
              <a:t>  Thousands of records, not practical to use all </a:t>
            </a:r>
            <a:endParaRPr sz="1600">
              <a:solidFill>
                <a:schemeClr val="dk2"/>
              </a:solidFill>
              <a:latin typeface="Roboto"/>
              <a:ea typeface="Roboto"/>
              <a:cs typeface="Roboto"/>
              <a:sym typeface="Roboto"/>
            </a:endParaRPr>
          </a:p>
        </p:txBody>
      </p:sp>
      <p:grpSp>
        <p:nvGrpSpPr>
          <p:cNvPr id="125" name="Google Shape;125;p18"/>
          <p:cNvGrpSpPr/>
          <p:nvPr/>
        </p:nvGrpSpPr>
        <p:grpSpPr>
          <a:xfrm>
            <a:off x="311700" y="76613"/>
            <a:ext cx="8457600" cy="376513"/>
            <a:chOff x="311700" y="76613"/>
            <a:chExt cx="8457600" cy="376513"/>
          </a:xfrm>
        </p:grpSpPr>
        <p:grpSp>
          <p:nvGrpSpPr>
            <p:cNvPr id="126" name="Google Shape;126;p18"/>
            <p:cNvGrpSpPr/>
            <p:nvPr/>
          </p:nvGrpSpPr>
          <p:grpSpPr>
            <a:xfrm>
              <a:off x="311700" y="76613"/>
              <a:ext cx="8457600" cy="376513"/>
              <a:chOff x="311700" y="76613"/>
              <a:chExt cx="8457600" cy="376513"/>
            </a:xfrm>
          </p:grpSpPr>
          <p:cxnSp>
            <p:nvCxnSpPr>
              <p:cNvPr id="127" name="Google Shape;127;p18"/>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128" name="Google Shape;128;p18"/>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129" name="Google Shape;129;p18"/>
            <p:cNvPicPr preferRelativeResize="0"/>
            <p:nvPr/>
          </p:nvPicPr>
          <p:blipFill>
            <a:blip r:embed="rId3">
              <a:alphaModFix/>
            </a:blip>
            <a:stretch>
              <a:fillRect/>
            </a:stretch>
          </p:blipFill>
          <p:spPr>
            <a:xfrm>
              <a:off x="356699" y="76625"/>
              <a:ext cx="376500" cy="376500"/>
            </a:xfrm>
            <a:prstGeom prst="rect">
              <a:avLst/>
            </a:prstGeom>
            <a:noFill/>
            <a:ln>
              <a:noFill/>
            </a:ln>
          </p:spPr>
        </p:pic>
      </p:grpSp>
      <p:pic>
        <p:nvPicPr>
          <p:cNvPr id="130" name="Google Shape;130;p18"/>
          <p:cNvPicPr preferRelativeResize="0"/>
          <p:nvPr/>
        </p:nvPicPr>
        <p:blipFill>
          <a:blip r:embed="rId4">
            <a:alphaModFix/>
          </a:blip>
          <a:stretch>
            <a:fillRect/>
          </a:stretch>
        </p:blipFill>
        <p:spPr>
          <a:xfrm>
            <a:off x="2664550" y="1901888"/>
            <a:ext cx="315450" cy="315450"/>
          </a:xfrm>
          <a:prstGeom prst="rect">
            <a:avLst/>
          </a:prstGeom>
          <a:noFill/>
          <a:ln>
            <a:noFill/>
          </a:ln>
        </p:spPr>
      </p:pic>
      <p:pic>
        <p:nvPicPr>
          <p:cNvPr id="131" name="Google Shape;131;p18">
            <a:hlinkClick r:id="rId5"/>
          </p:cNvPr>
          <p:cNvPicPr preferRelativeResize="0"/>
          <p:nvPr/>
        </p:nvPicPr>
        <p:blipFill rotWithShape="1">
          <a:blip r:embed="rId6">
            <a:alphaModFix/>
          </a:blip>
          <a:srcRect b="2893" l="0" r="80233" t="0"/>
          <a:stretch/>
        </p:blipFill>
        <p:spPr>
          <a:xfrm>
            <a:off x="143275" y="1047150"/>
            <a:ext cx="2485776" cy="3811524"/>
          </a:xfrm>
          <a:prstGeom prst="rect">
            <a:avLst/>
          </a:prstGeom>
          <a:noFill/>
          <a:ln>
            <a:noFill/>
          </a:ln>
        </p:spPr>
      </p:pic>
      <p:pic>
        <p:nvPicPr>
          <p:cNvPr id="132" name="Google Shape;132;p18"/>
          <p:cNvPicPr preferRelativeResize="0"/>
          <p:nvPr/>
        </p:nvPicPr>
        <p:blipFill>
          <a:blip r:embed="rId7">
            <a:alphaModFix/>
          </a:blip>
          <a:stretch>
            <a:fillRect/>
          </a:stretch>
        </p:blipFill>
        <p:spPr>
          <a:xfrm>
            <a:off x="2740751" y="2453063"/>
            <a:ext cx="315450" cy="315450"/>
          </a:xfrm>
          <a:prstGeom prst="rect">
            <a:avLst/>
          </a:prstGeom>
          <a:noFill/>
          <a:ln>
            <a:noFill/>
          </a:ln>
        </p:spPr>
      </p:pic>
      <p:cxnSp>
        <p:nvCxnSpPr>
          <p:cNvPr id="133" name="Google Shape;133;p18"/>
          <p:cNvCxnSpPr/>
          <p:nvPr/>
        </p:nvCxnSpPr>
        <p:spPr>
          <a:xfrm>
            <a:off x="2801000" y="1690625"/>
            <a:ext cx="5716500" cy="7200"/>
          </a:xfrm>
          <a:prstGeom prst="straightConnector1">
            <a:avLst/>
          </a:prstGeom>
          <a:noFill/>
          <a:ln cap="flat" cmpd="sng" w="9525">
            <a:solidFill>
              <a:srgbClr val="595959"/>
            </a:solidFill>
            <a:prstDash val="dash"/>
            <a:round/>
            <a:headEnd len="med" w="med" type="none"/>
            <a:tailEnd len="med" w="med" type="none"/>
          </a:ln>
        </p:spPr>
      </p:cxnSp>
      <p:cxnSp>
        <p:nvCxnSpPr>
          <p:cNvPr id="134" name="Google Shape;134;p18"/>
          <p:cNvCxnSpPr/>
          <p:nvPr/>
        </p:nvCxnSpPr>
        <p:spPr>
          <a:xfrm>
            <a:off x="2801000" y="2882788"/>
            <a:ext cx="5716500" cy="7200"/>
          </a:xfrm>
          <a:prstGeom prst="straightConnector1">
            <a:avLst/>
          </a:prstGeom>
          <a:noFill/>
          <a:ln cap="flat" cmpd="sng" w="9525">
            <a:solidFill>
              <a:srgbClr val="595959"/>
            </a:solidFill>
            <a:prstDash val="dash"/>
            <a:round/>
            <a:headEnd len="med" w="med" type="none"/>
            <a:tailEnd len="med" w="med" type="none"/>
          </a:ln>
        </p:spPr>
      </p:cxnSp>
      <p:pic>
        <p:nvPicPr>
          <p:cNvPr id="135" name="Google Shape;135;p18"/>
          <p:cNvPicPr preferRelativeResize="0"/>
          <p:nvPr/>
        </p:nvPicPr>
        <p:blipFill>
          <a:blip r:embed="rId4">
            <a:alphaModFix/>
          </a:blip>
          <a:stretch>
            <a:fillRect/>
          </a:stretch>
        </p:blipFill>
        <p:spPr>
          <a:xfrm>
            <a:off x="2664550" y="3004238"/>
            <a:ext cx="315450" cy="315450"/>
          </a:xfrm>
          <a:prstGeom prst="rect">
            <a:avLst/>
          </a:prstGeom>
          <a:noFill/>
          <a:ln>
            <a:noFill/>
          </a:ln>
        </p:spPr>
      </p:pic>
      <p:pic>
        <p:nvPicPr>
          <p:cNvPr id="136" name="Google Shape;136;p18"/>
          <p:cNvPicPr preferRelativeResize="0"/>
          <p:nvPr/>
        </p:nvPicPr>
        <p:blipFill>
          <a:blip r:embed="rId7">
            <a:alphaModFix/>
          </a:blip>
          <a:stretch>
            <a:fillRect/>
          </a:stretch>
        </p:blipFill>
        <p:spPr>
          <a:xfrm>
            <a:off x="2740751" y="3419938"/>
            <a:ext cx="315450" cy="315450"/>
          </a:xfrm>
          <a:prstGeom prst="rect">
            <a:avLst/>
          </a:prstGeom>
          <a:noFill/>
          <a:ln>
            <a:noFill/>
          </a:ln>
        </p:spPr>
      </p:pic>
      <p:cxnSp>
        <p:nvCxnSpPr>
          <p:cNvPr id="137" name="Google Shape;137;p18"/>
          <p:cNvCxnSpPr/>
          <p:nvPr/>
        </p:nvCxnSpPr>
        <p:spPr>
          <a:xfrm>
            <a:off x="2801000" y="3818263"/>
            <a:ext cx="5716500" cy="7200"/>
          </a:xfrm>
          <a:prstGeom prst="straightConnector1">
            <a:avLst/>
          </a:prstGeom>
          <a:noFill/>
          <a:ln cap="flat" cmpd="sng" w="9525">
            <a:solidFill>
              <a:srgbClr val="595959"/>
            </a:solidFill>
            <a:prstDash val="dash"/>
            <a:round/>
            <a:headEnd len="med" w="med" type="none"/>
            <a:tailEnd len="med" w="med" type="none"/>
          </a:ln>
        </p:spPr>
      </p:cxnSp>
      <p:pic>
        <p:nvPicPr>
          <p:cNvPr id="138" name="Google Shape;138;p18"/>
          <p:cNvPicPr preferRelativeResize="0"/>
          <p:nvPr/>
        </p:nvPicPr>
        <p:blipFill>
          <a:blip r:embed="rId4">
            <a:alphaModFix/>
          </a:blip>
          <a:stretch>
            <a:fillRect/>
          </a:stretch>
        </p:blipFill>
        <p:spPr>
          <a:xfrm>
            <a:off x="2664550" y="3908338"/>
            <a:ext cx="315450" cy="315450"/>
          </a:xfrm>
          <a:prstGeom prst="rect">
            <a:avLst/>
          </a:prstGeom>
          <a:noFill/>
          <a:ln>
            <a:noFill/>
          </a:ln>
        </p:spPr>
      </p:pic>
      <p:pic>
        <p:nvPicPr>
          <p:cNvPr id="139" name="Google Shape;139;p18"/>
          <p:cNvPicPr preferRelativeResize="0"/>
          <p:nvPr/>
        </p:nvPicPr>
        <p:blipFill>
          <a:blip r:embed="rId7">
            <a:alphaModFix/>
          </a:blip>
          <a:stretch>
            <a:fillRect/>
          </a:stretch>
        </p:blipFill>
        <p:spPr>
          <a:xfrm>
            <a:off x="2740751" y="4396713"/>
            <a:ext cx="315450" cy="31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comparisons problem</a:t>
            </a:r>
            <a:endParaRPr/>
          </a:p>
        </p:txBody>
      </p:sp>
      <p:pic>
        <p:nvPicPr>
          <p:cNvPr id="145" name="Google Shape;145;p19"/>
          <p:cNvPicPr preferRelativeResize="0"/>
          <p:nvPr/>
        </p:nvPicPr>
        <p:blipFill>
          <a:blip r:embed="rId3">
            <a:alphaModFix/>
          </a:blip>
          <a:stretch>
            <a:fillRect/>
          </a:stretch>
        </p:blipFill>
        <p:spPr>
          <a:xfrm>
            <a:off x="234850" y="1017725"/>
            <a:ext cx="6926362" cy="3820975"/>
          </a:xfrm>
          <a:prstGeom prst="rect">
            <a:avLst/>
          </a:prstGeom>
          <a:noFill/>
          <a:ln>
            <a:noFill/>
          </a:ln>
        </p:spPr>
      </p:pic>
      <p:grpSp>
        <p:nvGrpSpPr>
          <p:cNvPr id="146" name="Google Shape;146;p19"/>
          <p:cNvGrpSpPr/>
          <p:nvPr/>
        </p:nvGrpSpPr>
        <p:grpSpPr>
          <a:xfrm>
            <a:off x="311700" y="76613"/>
            <a:ext cx="8457600" cy="376513"/>
            <a:chOff x="311700" y="76613"/>
            <a:chExt cx="8457600" cy="376513"/>
          </a:xfrm>
        </p:grpSpPr>
        <p:grpSp>
          <p:nvGrpSpPr>
            <p:cNvPr id="147" name="Google Shape;147;p19"/>
            <p:cNvGrpSpPr/>
            <p:nvPr/>
          </p:nvGrpSpPr>
          <p:grpSpPr>
            <a:xfrm>
              <a:off x="311700" y="76613"/>
              <a:ext cx="8457600" cy="376513"/>
              <a:chOff x="311700" y="76613"/>
              <a:chExt cx="8457600" cy="376513"/>
            </a:xfrm>
          </p:grpSpPr>
          <p:cxnSp>
            <p:nvCxnSpPr>
              <p:cNvPr id="148" name="Google Shape;148;p19"/>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149" name="Google Shape;149;p19"/>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150" name="Google Shape;150;p19"/>
            <p:cNvPicPr preferRelativeResize="0"/>
            <p:nvPr/>
          </p:nvPicPr>
          <p:blipFill>
            <a:blip r:embed="rId4">
              <a:alphaModFix/>
            </a:blip>
            <a:stretch>
              <a:fillRect/>
            </a:stretch>
          </p:blipFill>
          <p:spPr>
            <a:xfrm>
              <a:off x="356699" y="76625"/>
              <a:ext cx="376500" cy="376500"/>
            </a:xfrm>
            <a:prstGeom prst="rect">
              <a:avLst/>
            </a:prstGeom>
            <a:noFill/>
            <a:ln>
              <a:noFill/>
            </a:ln>
          </p:spPr>
        </p:pic>
      </p:grpSp>
      <p:sp>
        <p:nvSpPr>
          <p:cNvPr id="151" name="Google Shape;151;p19"/>
          <p:cNvSpPr txBox="1"/>
          <p:nvPr/>
        </p:nvSpPr>
        <p:spPr>
          <a:xfrm>
            <a:off x="445800" y="4788025"/>
            <a:ext cx="412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 Illustration drawn by Hiroki Oura</a:t>
            </a:r>
            <a:endParaRPr sz="800">
              <a:solidFill>
                <a:schemeClr val="dk2"/>
              </a:solidFill>
              <a:latin typeface="Roboto"/>
              <a:ea typeface="Roboto"/>
              <a:cs typeface="Roboto"/>
              <a:sym typeface="Roboto"/>
            </a:endParaRPr>
          </a:p>
        </p:txBody>
      </p:sp>
      <p:sp>
        <p:nvSpPr>
          <p:cNvPr id="152" name="Google Shape;152;p19"/>
          <p:cNvSpPr txBox="1"/>
          <p:nvPr/>
        </p:nvSpPr>
        <p:spPr>
          <a:xfrm>
            <a:off x="7113525" y="1566063"/>
            <a:ext cx="1912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Simple math!</a:t>
            </a:r>
            <a:endParaRPr b="1"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(FP = False Positive)</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b="1" lang="en" sz="1500">
                <a:solidFill>
                  <a:schemeClr val="accent1"/>
                </a:solidFill>
                <a:latin typeface="Roboto"/>
                <a:ea typeface="Roboto"/>
                <a:cs typeface="Roboto"/>
                <a:sym typeface="Roboto"/>
              </a:rPr>
              <a:t>Assume</a:t>
            </a:r>
            <a:endParaRPr b="1" sz="1500">
              <a:solidFill>
                <a:schemeClr val="accent1"/>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FP Rate: 5%</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1000 pairs</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b="1" lang="en" sz="1500">
                <a:solidFill>
                  <a:schemeClr val="accent1"/>
                </a:solidFill>
                <a:latin typeface="Roboto"/>
                <a:ea typeface="Roboto"/>
                <a:cs typeface="Roboto"/>
                <a:sym typeface="Roboto"/>
              </a:rPr>
              <a:t>Remind</a:t>
            </a:r>
            <a:endParaRPr b="1" sz="1500">
              <a:solidFill>
                <a:schemeClr val="accent1"/>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FP Rate =</a:t>
            </a:r>
            <a:r>
              <a:rPr lang="en" sz="1500">
                <a:solidFill>
                  <a:schemeClr val="dk2"/>
                </a:solidFill>
                <a:latin typeface="Roboto"/>
                <a:ea typeface="Roboto"/>
                <a:cs typeface="Roboto"/>
                <a:sym typeface="Roboto"/>
              </a:rPr>
              <a:t>FP/FP+TN</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b="1" lang="en" sz="1500">
                <a:solidFill>
                  <a:schemeClr val="accent1"/>
                </a:solidFill>
                <a:latin typeface="Roboto"/>
                <a:ea typeface="Roboto"/>
                <a:cs typeface="Roboto"/>
                <a:sym typeface="Roboto"/>
              </a:rPr>
              <a:t>Math</a:t>
            </a:r>
            <a:endParaRPr b="1" sz="1500">
              <a:solidFill>
                <a:schemeClr val="accent1"/>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FP Pair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a:t>
            </a:r>
            <a:r>
              <a:rPr lang="en" sz="1500">
                <a:solidFill>
                  <a:schemeClr val="dk2"/>
                </a:solidFill>
                <a:latin typeface="Roboto"/>
                <a:ea typeface="Roboto"/>
                <a:cs typeface="Roboto"/>
                <a:sym typeface="Roboto"/>
              </a:rPr>
              <a:t>~1000*5%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a:t>
            </a:r>
            <a:r>
              <a:rPr b="1" lang="en" sz="1500">
                <a:solidFill>
                  <a:schemeClr val="dk2"/>
                </a:solidFill>
                <a:latin typeface="Roboto"/>
                <a:ea typeface="Roboto"/>
                <a:cs typeface="Roboto"/>
                <a:sym typeface="Roboto"/>
              </a:rPr>
              <a:t>50 !</a:t>
            </a:r>
            <a:endParaRPr b="1" sz="15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ML models</a:t>
            </a:r>
            <a:r>
              <a:rPr lang="en"/>
              <a:t> in </a:t>
            </a:r>
            <a:r>
              <a:rPr lang="en"/>
              <a:t>Pair discovery explained </a:t>
            </a:r>
            <a:endParaRPr/>
          </a:p>
        </p:txBody>
      </p:sp>
      <p:sp>
        <p:nvSpPr>
          <p:cNvPr id="158" name="Google Shape;158;p20"/>
          <p:cNvSpPr txBox="1"/>
          <p:nvPr/>
        </p:nvSpPr>
        <p:spPr>
          <a:xfrm>
            <a:off x="361500" y="1179175"/>
            <a:ext cx="8665500" cy="37785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b="1" lang="en" sz="1550">
                <a:solidFill>
                  <a:srgbClr val="0D0D0D"/>
                </a:solidFill>
                <a:latin typeface="Roboto"/>
                <a:ea typeface="Roboto"/>
                <a:cs typeface="Roboto"/>
                <a:sym typeface="Roboto"/>
              </a:rPr>
              <a:t>Step 1: Dimensionality Reduction using PCA (Principal Component Analysis)</a:t>
            </a:r>
            <a:endParaRPr b="1" sz="155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rPr b="1" lang="en" sz="1100">
                <a:solidFill>
                  <a:srgbClr val="0D0D0D"/>
                </a:solidFill>
                <a:latin typeface="Roboto"/>
                <a:ea typeface="Roboto"/>
                <a:cs typeface="Roboto"/>
                <a:sym typeface="Roboto"/>
              </a:rPr>
              <a:t>Purpose</a:t>
            </a:r>
            <a:r>
              <a:rPr lang="en" sz="1100">
                <a:solidFill>
                  <a:srgbClr val="0D0D0D"/>
                </a:solidFill>
                <a:latin typeface="Roboto"/>
                <a:ea typeface="Roboto"/>
                <a:cs typeface="Roboto"/>
                <a:sym typeface="Roboto"/>
              </a:rPr>
              <a:t>:</a:t>
            </a:r>
            <a:endParaRPr sz="1100">
              <a:solidFill>
                <a:srgbClr val="0D0D0D"/>
              </a:solidFill>
              <a:latin typeface="Roboto"/>
              <a:ea typeface="Roboto"/>
              <a:cs typeface="Roboto"/>
              <a:sym typeface="Roboto"/>
            </a:endParaRPr>
          </a:p>
          <a:p>
            <a:pPr indent="-298450" lvl="0" marL="457200" rtl="0" algn="l">
              <a:lnSpc>
                <a:spcPct val="115000"/>
              </a:lnSpc>
              <a:spcBef>
                <a:spcPts val="1500"/>
              </a:spcBef>
              <a:spcAft>
                <a:spcPts val="0"/>
              </a:spcAft>
              <a:buClr>
                <a:srgbClr val="0D0D0D"/>
              </a:buClr>
              <a:buSzPts val="1100"/>
              <a:buFont typeface="Roboto"/>
              <a:buChar char="●"/>
            </a:pPr>
            <a:r>
              <a:rPr b="1" lang="en" sz="1100">
                <a:solidFill>
                  <a:srgbClr val="0D0D0D"/>
                </a:solidFill>
                <a:latin typeface="Roboto"/>
                <a:ea typeface="Roboto"/>
                <a:cs typeface="Roboto"/>
                <a:sym typeface="Roboto"/>
              </a:rPr>
              <a:t>Reduce Complexity</a:t>
            </a:r>
            <a:r>
              <a:rPr lang="en" sz="1100">
                <a:solidFill>
                  <a:srgbClr val="0D0D0D"/>
                </a:solidFill>
                <a:latin typeface="Roboto"/>
                <a:ea typeface="Roboto"/>
                <a:cs typeface="Roboto"/>
                <a:sym typeface="Roboto"/>
              </a:rPr>
              <a:t>: Financial datasets often contain numerous variables, which can lead to high dimensionality. PCA helps in reducing the dimensionality of the dataset while retaining the variance (information) that is most important.</a:t>
            </a:r>
            <a:endParaRPr sz="1100">
              <a:solidFill>
                <a:srgbClr val="0D0D0D"/>
              </a:solidFill>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b="1" lang="en" sz="1100">
                <a:solidFill>
                  <a:srgbClr val="0D0D0D"/>
                </a:solidFill>
                <a:latin typeface="Roboto"/>
                <a:ea typeface="Roboto"/>
                <a:cs typeface="Roboto"/>
                <a:sym typeface="Roboto"/>
              </a:rPr>
              <a:t>Noise Reduction</a:t>
            </a:r>
            <a:r>
              <a:rPr lang="en" sz="1100">
                <a:solidFill>
                  <a:srgbClr val="0D0D0D"/>
                </a:solidFill>
                <a:latin typeface="Roboto"/>
                <a:ea typeface="Roboto"/>
                <a:cs typeface="Roboto"/>
                <a:sym typeface="Roboto"/>
              </a:rPr>
              <a:t>: By focusing on principal components with the highest variance, PCA can help filter out noise and less significant variables.</a:t>
            </a:r>
            <a:endParaRPr sz="1100">
              <a:solidFill>
                <a:srgbClr val="0D0D0D"/>
              </a:solidFill>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b="1" lang="en" sz="1100">
                <a:solidFill>
                  <a:srgbClr val="0D0D0D"/>
                </a:solidFill>
                <a:latin typeface="Roboto"/>
                <a:ea typeface="Roboto"/>
                <a:cs typeface="Roboto"/>
                <a:sym typeface="Roboto"/>
              </a:rPr>
              <a:t>Improved Visualization and Insight</a:t>
            </a:r>
            <a:r>
              <a:rPr lang="en" sz="1100">
                <a:solidFill>
                  <a:srgbClr val="0D0D0D"/>
                </a:solidFill>
                <a:latin typeface="Roboto"/>
                <a:ea typeface="Roboto"/>
                <a:cs typeface="Roboto"/>
                <a:sym typeface="Roboto"/>
              </a:rPr>
              <a:t>: Reduced dimensions can be visualized more easily and can offer clearer insights into the structure of the data.</a:t>
            </a:r>
            <a:endParaRPr sz="11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rPr b="1" lang="en" sz="1100">
                <a:solidFill>
                  <a:srgbClr val="0D0D0D"/>
                </a:solidFill>
                <a:latin typeface="Roboto"/>
                <a:ea typeface="Roboto"/>
                <a:cs typeface="Roboto"/>
                <a:sym typeface="Roboto"/>
              </a:rPr>
              <a:t>How It Works</a:t>
            </a:r>
            <a:r>
              <a:rPr lang="en" sz="1100">
                <a:solidFill>
                  <a:srgbClr val="0D0D0D"/>
                </a:solidFill>
                <a:latin typeface="Roboto"/>
                <a:ea typeface="Roboto"/>
                <a:cs typeface="Roboto"/>
                <a:sym typeface="Roboto"/>
              </a:rPr>
              <a:t>:</a:t>
            </a:r>
            <a:endParaRPr sz="1100">
              <a:solidFill>
                <a:srgbClr val="0D0D0D"/>
              </a:solidFill>
              <a:latin typeface="Roboto"/>
              <a:ea typeface="Roboto"/>
              <a:cs typeface="Roboto"/>
              <a:sym typeface="Roboto"/>
            </a:endParaRPr>
          </a:p>
          <a:p>
            <a:pPr indent="-298450" lvl="0" marL="457200" rtl="0" algn="l">
              <a:lnSpc>
                <a:spcPct val="115000"/>
              </a:lnSpc>
              <a:spcBef>
                <a:spcPts val="1500"/>
              </a:spcBef>
              <a:spcAft>
                <a:spcPts val="0"/>
              </a:spcAft>
              <a:buClr>
                <a:srgbClr val="0D0D0D"/>
              </a:buClr>
              <a:buSzPts val="1100"/>
              <a:buFont typeface="Roboto"/>
              <a:buChar char="●"/>
            </a:pPr>
            <a:r>
              <a:rPr b="1" lang="en" sz="1100">
                <a:solidFill>
                  <a:srgbClr val="0D0D0D"/>
                </a:solidFill>
                <a:latin typeface="Roboto"/>
                <a:ea typeface="Roboto"/>
                <a:cs typeface="Roboto"/>
                <a:sym typeface="Roboto"/>
              </a:rPr>
              <a:t>Mathematical Formulation</a:t>
            </a:r>
            <a:r>
              <a:rPr lang="en" sz="1100">
                <a:solidFill>
                  <a:srgbClr val="0D0D0D"/>
                </a:solidFill>
                <a:latin typeface="Roboto"/>
                <a:ea typeface="Roboto"/>
                <a:cs typeface="Roboto"/>
                <a:sym typeface="Roboto"/>
              </a:rPr>
              <a:t>:</a:t>
            </a:r>
            <a:endParaRPr sz="1100">
              <a:solidFill>
                <a:srgbClr val="0D0D0D"/>
              </a:solidFill>
              <a:latin typeface="Roboto"/>
              <a:ea typeface="Roboto"/>
              <a:cs typeface="Roboto"/>
              <a:sym typeface="Roboto"/>
            </a:endParaRPr>
          </a:p>
          <a:p>
            <a:pPr indent="-298450" lvl="0" marL="457200" rtl="0" algn="l">
              <a:lnSpc>
                <a:spcPct val="120000"/>
              </a:lnSpc>
              <a:spcBef>
                <a:spcPts val="0"/>
              </a:spcBef>
              <a:spcAft>
                <a:spcPts val="0"/>
              </a:spcAft>
              <a:buClr>
                <a:srgbClr val="0D0D0D"/>
              </a:buClr>
              <a:buSzPts val="1100"/>
              <a:buFont typeface="Roboto"/>
              <a:buChar char="●"/>
            </a:pPr>
            <a:r>
              <a:rPr lang="en" sz="1350">
                <a:solidFill>
                  <a:srgbClr val="0D0D0D"/>
                </a:solidFill>
                <a:latin typeface="Times New Roman"/>
                <a:ea typeface="Times New Roman"/>
                <a:cs typeface="Times New Roman"/>
                <a:sym typeface="Times New Roman"/>
              </a:rPr>
              <a:t>Y=XW</a:t>
            </a:r>
            <a:endParaRPr sz="1350">
              <a:solidFill>
                <a:srgbClr val="0D0D0D"/>
              </a:solidFill>
              <a:latin typeface="Times New Roman"/>
              <a:ea typeface="Times New Roman"/>
              <a:cs typeface="Times New Roman"/>
              <a:sym typeface="Times New Roman"/>
            </a:endParaRPr>
          </a:p>
          <a:p>
            <a:pPr indent="0" lvl="0" marL="457200" rtl="0" algn="l">
              <a:lnSpc>
                <a:spcPct val="115000"/>
              </a:lnSpc>
              <a:spcBef>
                <a:spcPts val="2400"/>
              </a:spcBef>
              <a:spcAft>
                <a:spcPts val="0"/>
              </a:spcAft>
              <a:buNone/>
            </a:pPr>
            <a:r>
              <a:t/>
            </a:r>
            <a:endParaRPr sz="1200">
              <a:solidFill>
                <a:srgbClr val="0D0D0D"/>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b="1" sz="1800">
              <a:solidFill>
                <a:schemeClr val="dk2"/>
              </a:solidFill>
            </a:endParaRPr>
          </a:p>
        </p:txBody>
      </p:sp>
      <p:grpSp>
        <p:nvGrpSpPr>
          <p:cNvPr id="159" name="Google Shape;159;p20"/>
          <p:cNvGrpSpPr/>
          <p:nvPr/>
        </p:nvGrpSpPr>
        <p:grpSpPr>
          <a:xfrm>
            <a:off x="311700" y="76613"/>
            <a:ext cx="8457600" cy="376513"/>
            <a:chOff x="311700" y="76613"/>
            <a:chExt cx="8457600" cy="376513"/>
          </a:xfrm>
        </p:grpSpPr>
        <p:grpSp>
          <p:nvGrpSpPr>
            <p:cNvPr id="160" name="Google Shape;160;p20"/>
            <p:cNvGrpSpPr/>
            <p:nvPr/>
          </p:nvGrpSpPr>
          <p:grpSpPr>
            <a:xfrm>
              <a:off x="311700" y="76613"/>
              <a:ext cx="8457600" cy="376513"/>
              <a:chOff x="311700" y="76613"/>
              <a:chExt cx="8457600" cy="376513"/>
            </a:xfrm>
          </p:grpSpPr>
          <p:cxnSp>
            <p:nvCxnSpPr>
              <p:cNvPr id="161" name="Google Shape;161;p20"/>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162" name="Google Shape;162;p20"/>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163" name="Google Shape;163;p20"/>
            <p:cNvPicPr preferRelativeResize="0"/>
            <p:nvPr/>
          </p:nvPicPr>
          <p:blipFill>
            <a:blip r:embed="rId3">
              <a:alphaModFix/>
            </a:blip>
            <a:stretch>
              <a:fillRect/>
            </a:stretch>
          </p:blipFill>
          <p:spPr>
            <a:xfrm>
              <a:off x="356699" y="76625"/>
              <a:ext cx="376500" cy="3765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21"/>
          <p:cNvGrpSpPr/>
          <p:nvPr/>
        </p:nvGrpSpPr>
        <p:grpSpPr>
          <a:xfrm>
            <a:off x="311700" y="76613"/>
            <a:ext cx="8457600" cy="376513"/>
            <a:chOff x="311700" y="76613"/>
            <a:chExt cx="8457600" cy="376513"/>
          </a:xfrm>
        </p:grpSpPr>
        <p:grpSp>
          <p:nvGrpSpPr>
            <p:cNvPr id="169" name="Google Shape;169;p21"/>
            <p:cNvGrpSpPr/>
            <p:nvPr/>
          </p:nvGrpSpPr>
          <p:grpSpPr>
            <a:xfrm>
              <a:off x="311700" y="76613"/>
              <a:ext cx="8457600" cy="376513"/>
              <a:chOff x="311700" y="76613"/>
              <a:chExt cx="8457600" cy="376513"/>
            </a:xfrm>
          </p:grpSpPr>
          <p:cxnSp>
            <p:nvCxnSpPr>
              <p:cNvPr id="170" name="Google Shape;170;p21"/>
              <p:cNvCxnSpPr/>
              <p:nvPr/>
            </p:nvCxnSpPr>
            <p:spPr>
              <a:xfrm flipH="1" rot="10800000">
                <a:off x="311700" y="442925"/>
                <a:ext cx="8457600" cy="10200"/>
              </a:xfrm>
              <a:prstGeom prst="straightConnector1">
                <a:avLst/>
              </a:prstGeom>
              <a:noFill/>
              <a:ln cap="flat" cmpd="sng" w="19050">
                <a:solidFill>
                  <a:schemeClr val="dk2"/>
                </a:solidFill>
                <a:prstDash val="solid"/>
                <a:round/>
                <a:headEnd len="med" w="med" type="none"/>
                <a:tailEnd len="med" w="med" type="none"/>
              </a:ln>
            </p:spPr>
          </p:cxnSp>
          <p:sp>
            <p:nvSpPr>
              <p:cNvPr id="171" name="Google Shape;171;p21"/>
              <p:cNvSpPr txBox="1"/>
              <p:nvPr/>
            </p:nvSpPr>
            <p:spPr>
              <a:xfrm>
                <a:off x="726550" y="76613"/>
                <a:ext cx="44379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Pair-a-dice</a:t>
                </a:r>
                <a:r>
                  <a:rPr lang="en" sz="1500">
                    <a:solidFill>
                      <a:srgbClr val="434343"/>
                    </a:solidFill>
                    <a:latin typeface="Roboto"/>
                    <a:ea typeface="Roboto"/>
                    <a:cs typeface="Roboto"/>
                    <a:sym typeface="Roboto"/>
                  </a:rPr>
                  <a:t> by Caleb &amp; Kinjalk</a:t>
                </a:r>
                <a:endParaRPr sz="1500">
                  <a:solidFill>
                    <a:srgbClr val="434343"/>
                  </a:solidFill>
                  <a:latin typeface="Roboto"/>
                  <a:ea typeface="Roboto"/>
                  <a:cs typeface="Roboto"/>
                  <a:sym typeface="Roboto"/>
                </a:endParaRPr>
              </a:p>
            </p:txBody>
          </p:sp>
        </p:grpSp>
        <p:pic>
          <p:nvPicPr>
            <p:cNvPr id="172" name="Google Shape;172;p21"/>
            <p:cNvPicPr preferRelativeResize="0"/>
            <p:nvPr/>
          </p:nvPicPr>
          <p:blipFill>
            <a:blip r:embed="rId3">
              <a:alphaModFix/>
            </a:blip>
            <a:stretch>
              <a:fillRect/>
            </a:stretch>
          </p:blipFill>
          <p:spPr>
            <a:xfrm>
              <a:off x="356699" y="76625"/>
              <a:ext cx="376500" cy="376500"/>
            </a:xfrm>
            <a:prstGeom prst="rect">
              <a:avLst/>
            </a:prstGeom>
            <a:noFill/>
            <a:ln>
              <a:noFill/>
            </a:ln>
          </p:spPr>
        </p:pic>
      </p:grpSp>
      <p:sp>
        <p:nvSpPr>
          <p:cNvPr id="173" name="Google Shape;173;p21"/>
          <p:cNvSpPr txBox="1"/>
          <p:nvPr>
            <p:ph idx="1" type="body"/>
          </p:nvPr>
        </p:nvSpPr>
        <p:spPr>
          <a:xfrm>
            <a:off x="311700" y="532775"/>
            <a:ext cx="8520600" cy="43629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4800">
                <a:solidFill>
                  <a:srgbClr val="0D0D0D"/>
                </a:solidFill>
              </a:rPr>
              <a:t>Where:</a:t>
            </a:r>
            <a:endParaRPr sz="4800">
              <a:solidFill>
                <a:srgbClr val="0D0D0D"/>
              </a:solidFill>
              <a:latin typeface="Times New Roman"/>
              <a:ea typeface="Times New Roman"/>
              <a:cs typeface="Times New Roman"/>
              <a:sym typeface="Times New Roman"/>
            </a:endParaRPr>
          </a:p>
          <a:p>
            <a:pPr indent="-304800" lvl="1" marL="914400" rtl="0" algn="l">
              <a:spcBef>
                <a:spcPts val="1200"/>
              </a:spcBef>
              <a:spcAft>
                <a:spcPts val="0"/>
              </a:spcAft>
              <a:buClr>
                <a:srgbClr val="0D0D0D"/>
              </a:buClr>
              <a:buSzPct val="100000"/>
              <a:buChar char="●"/>
            </a:pPr>
            <a:r>
              <a:rPr b="1" lang="en" sz="4800">
                <a:solidFill>
                  <a:srgbClr val="0D0D0D"/>
                </a:solidFill>
                <a:latin typeface="Times New Roman"/>
                <a:ea typeface="Times New Roman"/>
                <a:cs typeface="Times New Roman"/>
                <a:sym typeface="Times New Roman"/>
              </a:rPr>
              <a:t>X</a:t>
            </a:r>
            <a:r>
              <a:rPr lang="en" sz="4800">
                <a:solidFill>
                  <a:srgbClr val="0D0D0D"/>
                </a:solidFill>
              </a:rPr>
              <a:t> is the data matrix,</a:t>
            </a:r>
            <a:endParaRPr sz="4800">
              <a:solidFill>
                <a:srgbClr val="0D0D0D"/>
              </a:solidFill>
              <a:latin typeface="Times New Roman"/>
              <a:ea typeface="Times New Roman"/>
              <a:cs typeface="Times New Roman"/>
              <a:sym typeface="Times New Roman"/>
            </a:endParaRPr>
          </a:p>
          <a:p>
            <a:pPr indent="-304800" lvl="1" marL="914400" rtl="0" algn="l">
              <a:spcBef>
                <a:spcPts val="0"/>
              </a:spcBef>
              <a:spcAft>
                <a:spcPts val="0"/>
              </a:spcAft>
              <a:buClr>
                <a:srgbClr val="0D0D0D"/>
              </a:buClr>
              <a:buSzPct val="100000"/>
              <a:buChar char="●"/>
            </a:pPr>
            <a:r>
              <a:rPr b="1" lang="en" sz="4800">
                <a:solidFill>
                  <a:srgbClr val="0D0D0D"/>
                </a:solidFill>
                <a:latin typeface="Times New Roman"/>
                <a:ea typeface="Times New Roman"/>
                <a:cs typeface="Times New Roman"/>
                <a:sym typeface="Times New Roman"/>
              </a:rPr>
              <a:t>W</a:t>
            </a:r>
            <a:r>
              <a:rPr lang="en" sz="4800">
                <a:solidFill>
                  <a:srgbClr val="0D0D0D"/>
                </a:solidFill>
              </a:rPr>
              <a:t> is the matrix of eigenvectors (principal components),</a:t>
            </a:r>
            <a:endParaRPr sz="4800">
              <a:solidFill>
                <a:srgbClr val="0D0D0D"/>
              </a:solidFill>
              <a:latin typeface="Times New Roman"/>
              <a:ea typeface="Times New Roman"/>
              <a:cs typeface="Times New Roman"/>
              <a:sym typeface="Times New Roman"/>
            </a:endParaRPr>
          </a:p>
          <a:p>
            <a:pPr indent="-304800" lvl="1" marL="914400" rtl="0" algn="l">
              <a:spcBef>
                <a:spcPts val="0"/>
              </a:spcBef>
              <a:spcAft>
                <a:spcPts val="0"/>
              </a:spcAft>
              <a:buClr>
                <a:srgbClr val="0D0D0D"/>
              </a:buClr>
              <a:buSzPct val="100000"/>
              <a:buChar char="●"/>
            </a:pPr>
            <a:r>
              <a:rPr b="1" lang="en" sz="4800">
                <a:solidFill>
                  <a:srgbClr val="0D0D0D"/>
                </a:solidFill>
                <a:latin typeface="Times New Roman"/>
                <a:ea typeface="Times New Roman"/>
                <a:cs typeface="Times New Roman"/>
                <a:sym typeface="Times New Roman"/>
              </a:rPr>
              <a:t>Y</a:t>
            </a:r>
            <a:r>
              <a:rPr lang="en" sz="4800">
                <a:solidFill>
                  <a:srgbClr val="0D0D0D"/>
                </a:solidFill>
              </a:rPr>
              <a:t> is the matrix of transformed features (principal components scores).</a:t>
            </a:r>
            <a:endParaRPr sz="4800">
              <a:solidFill>
                <a:srgbClr val="0D0D0D"/>
              </a:solidFill>
            </a:endParaRPr>
          </a:p>
          <a:p>
            <a:pPr indent="0" lvl="0" marL="0" rtl="0" algn="l">
              <a:spcBef>
                <a:spcPts val="1500"/>
              </a:spcBef>
              <a:spcAft>
                <a:spcPts val="0"/>
              </a:spcAft>
              <a:buClr>
                <a:schemeClr val="dk1"/>
              </a:buClr>
              <a:buSzPts val="275"/>
              <a:buFont typeface="Arial"/>
              <a:buNone/>
            </a:pPr>
            <a:r>
              <a:rPr b="1" lang="en" sz="4800">
                <a:solidFill>
                  <a:srgbClr val="0D0D0D"/>
                </a:solidFill>
              </a:rPr>
              <a:t>Rationale</a:t>
            </a:r>
            <a:r>
              <a:rPr lang="en" sz="4800">
                <a:solidFill>
                  <a:srgbClr val="0D0D0D"/>
                </a:solidFill>
              </a:rPr>
              <a:t>:</a:t>
            </a:r>
            <a:endParaRPr sz="4800">
              <a:solidFill>
                <a:srgbClr val="0D0D0D"/>
              </a:solidFill>
            </a:endParaRPr>
          </a:p>
          <a:p>
            <a:pPr indent="-304800" lvl="0" marL="457200" rtl="0" algn="l">
              <a:spcBef>
                <a:spcPts val="1500"/>
              </a:spcBef>
              <a:spcAft>
                <a:spcPts val="0"/>
              </a:spcAft>
              <a:buClr>
                <a:srgbClr val="0D0D0D"/>
              </a:buClr>
              <a:buSzPct val="100000"/>
              <a:buChar char="●"/>
            </a:pPr>
            <a:r>
              <a:rPr lang="en" sz="4800">
                <a:solidFill>
                  <a:srgbClr val="0D0D0D"/>
                </a:solidFill>
              </a:rPr>
              <a:t>PCA transforms the data into a new coordinate system where the greatest variances by some scalar projection of the data come to lie on the first few principal axes. This is particularly useful in financial data where many features might be correlated.</a:t>
            </a:r>
            <a:endParaRPr sz="4800">
              <a:solidFill>
                <a:srgbClr val="0D0D0D"/>
              </a:solidFill>
            </a:endParaRPr>
          </a:p>
          <a:p>
            <a:pPr indent="0" lvl="0" marL="0" rtl="0" algn="l">
              <a:lnSpc>
                <a:spcPct val="160000"/>
              </a:lnSpc>
              <a:spcBef>
                <a:spcPts val="1200"/>
              </a:spcBef>
              <a:spcAft>
                <a:spcPts val="0"/>
              </a:spcAft>
              <a:buNone/>
            </a:pPr>
            <a:r>
              <a:rPr b="1" lang="en" sz="4800">
                <a:solidFill>
                  <a:srgbClr val="0D0D0D"/>
                </a:solidFill>
              </a:rPr>
              <a:t>Step 2: Clustering with DBSCAN and HDBSCAN</a:t>
            </a:r>
            <a:endParaRPr b="1" sz="4800">
              <a:solidFill>
                <a:srgbClr val="0D0D0D"/>
              </a:solidFill>
            </a:endParaRPr>
          </a:p>
          <a:p>
            <a:pPr indent="0" lvl="0" marL="0" rtl="0" algn="l">
              <a:spcBef>
                <a:spcPts val="0"/>
              </a:spcBef>
              <a:spcAft>
                <a:spcPts val="0"/>
              </a:spcAft>
              <a:buNone/>
            </a:pPr>
            <a:r>
              <a:rPr b="1" lang="en" sz="4800">
                <a:solidFill>
                  <a:srgbClr val="0D0D0D"/>
                </a:solidFill>
              </a:rPr>
              <a:t>Purpose</a:t>
            </a:r>
            <a:r>
              <a:rPr lang="en" sz="4800">
                <a:solidFill>
                  <a:srgbClr val="0D0D0D"/>
                </a:solidFill>
              </a:rPr>
              <a:t>:</a:t>
            </a:r>
            <a:endParaRPr sz="4800">
              <a:solidFill>
                <a:srgbClr val="0D0D0D"/>
              </a:solidFill>
            </a:endParaRPr>
          </a:p>
          <a:p>
            <a:pPr indent="-304800" lvl="0" marL="457200" rtl="0" algn="l">
              <a:spcBef>
                <a:spcPts val="1500"/>
              </a:spcBef>
              <a:spcAft>
                <a:spcPts val="0"/>
              </a:spcAft>
              <a:buClr>
                <a:srgbClr val="0D0D0D"/>
              </a:buClr>
              <a:buSzPct val="100000"/>
              <a:buChar char="●"/>
            </a:pPr>
            <a:r>
              <a:rPr b="1" lang="en" sz="4800">
                <a:solidFill>
                  <a:srgbClr val="0D0D0D"/>
                </a:solidFill>
              </a:rPr>
              <a:t>Discover Natural Groupings</a:t>
            </a:r>
            <a:r>
              <a:rPr lang="en" sz="4800">
                <a:solidFill>
                  <a:srgbClr val="0D0D0D"/>
                </a:solidFill>
              </a:rPr>
              <a:t>: Clustering helps in identifying natural groupings among data points. In your case, it helps find groups of companies with similar stock price movements or financial characteristics.</a:t>
            </a:r>
            <a:endParaRPr sz="4800">
              <a:solidFill>
                <a:srgbClr val="0D0D0D"/>
              </a:solidFill>
            </a:endParaRPr>
          </a:p>
          <a:p>
            <a:pPr indent="-304800" lvl="0" marL="457200" rtl="0" algn="l">
              <a:spcBef>
                <a:spcPts val="0"/>
              </a:spcBef>
              <a:spcAft>
                <a:spcPts val="0"/>
              </a:spcAft>
              <a:buClr>
                <a:srgbClr val="0D0D0D"/>
              </a:buClr>
              <a:buSzPct val="100000"/>
              <a:buChar char="●"/>
            </a:pPr>
            <a:r>
              <a:rPr b="1" lang="en" sz="4800">
                <a:solidFill>
                  <a:srgbClr val="0D0D0D"/>
                </a:solidFill>
              </a:rPr>
              <a:t>Foundation for Pairs Trading</a:t>
            </a:r>
            <a:r>
              <a:rPr lang="en" sz="4800">
                <a:solidFill>
                  <a:srgbClr val="0D0D0D"/>
                </a:solidFill>
              </a:rPr>
              <a:t>: By clustering companies based on features derived from their historical prices or derived financial metrics, you can identify groups of companies that are likely to move in similar patterns.</a:t>
            </a:r>
            <a:endParaRPr sz="4800">
              <a:solidFill>
                <a:srgbClr val="0D0D0D"/>
              </a:solidFill>
            </a:endParaRPr>
          </a:p>
          <a:p>
            <a:pPr indent="0" lvl="0" marL="0" rtl="0" algn="l">
              <a:spcBef>
                <a:spcPts val="1200"/>
              </a:spcBef>
              <a:spcAft>
                <a:spcPts val="1200"/>
              </a:spcAft>
              <a:buNone/>
            </a:pPr>
            <a:r>
              <a:t/>
            </a:r>
            <a:endParaRPr sz="5200">
              <a:solidFill>
                <a:srgbClr val="0D0D0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