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  <p:sldMasterId id="2147483671" r:id="rId2"/>
  </p:sldMasterIdLst>
  <p:notesMasterIdLst>
    <p:notesMasterId r:id="rId11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9144000" cy="5143500" type="screen16x9"/>
  <p:notesSz cx="6858000" cy="9144000"/>
  <p:embeddedFontLst>
    <p:embeddedFont>
      <p:font typeface="Spectral" charset="0"/>
      <p:regular r:id="rId12"/>
      <p:bold r:id="rId13"/>
      <p:italic r:id="rId14"/>
      <p:boldItalic r:id="rId15"/>
    </p:embeddedFont>
    <p:embeddedFont>
      <p:font typeface="Calibri" pitchFamily="34" charset="0"/>
      <p:regular r:id="rId16"/>
      <p:bold r:id="rId17"/>
      <p:italic r:id="rId18"/>
      <p:boldItalic r:id="rId19"/>
    </p:embeddedFont>
    <p:embeddedFont>
      <p:font typeface="Pinyon Script" charset="0"/>
      <p:regular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1" d="100"/>
          <a:sy n="121" d="100"/>
        </p:scale>
        <p:origin x="-346" y="-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font" Target="fonts/font4.fntdata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font" Target="fonts/font8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3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9428554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3d36feb4d1_2_7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13d36feb4d1_2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3d36feb4d1_2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g13d36feb4d1_2_8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- </a:t>
            </a:r>
            <a:endParaRPr/>
          </a:p>
        </p:txBody>
      </p:sp>
      <p:sp>
        <p:nvSpPr>
          <p:cNvPr id="141" name="Google Shape;141;g13d36feb4d1_2_8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3d36feb4d1_2_1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g13d36feb4d1_2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3d36feb4d1_2_1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g13d36feb4d1_2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3d36feb4d1_2_13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g13d36feb4d1_2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3d36feb4d1_2_14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g13d36feb4d1_2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3d36feb4d1_2_15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g13d36feb4d1_2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3d36feb4d1_2_18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g13d36feb4d1_2_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5350073" y="1467445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1349573" y="-447080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/>
          <p:nvPr/>
        </p:nvSpPr>
        <p:spPr>
          <a:xfrm>
            <a:off x="206712" y="2440948"/>
            <a:ext cx="8693942" cy="1811013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50800" dist="38100" dir="8100000" algn="tr" rotWithShape="0">
              <a:srgbClr val="000000">
                <a:alpha val="40000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25"/>
          <p:cNvSpPr/>
          <p:nvPr/>
        </p:nvSpPr>
        <p:spPr>
          <a:xfrm>
            <a:off x="1" y="78784"/>
            <a:ext cx="126999" cy="361898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25"/>
          <p:cNvSpPr txBox="1"/>
          <p:nvPr/>
        </p:nvSpPr>
        <p:spPr>
          <a:xfrm>
            <a:off x="286424" y="40441"/>
            <a:ext cx="7051637" cy="438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[Samsung PRISM] </a:t>
            </a:r>
            <a:r>
              <a:rPr lang="en-GB" sz="2400" b="1">
                <a:solidFill>
                  <a:schemeClr val="dk1"/>
                </a:solidFill>
              </a:rPr>
              <a:t>End</a:t>
            </a:r>
            <a:r>
              <a:rPr lang="en-GB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Review Report</a:t>
            </a:r>
            <a:endParaRPr sz="24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25"/>
          <p:cNvSpPr/>
          <p:nvPr/>
        </p:nvSpPr>
        <p:spPr>
          <a:xfrm>
            <a:off x="178475" y="78784"/>
            <a:ext cx="56475" cy="361898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25"/>
          <p:cNvSpPr/>
          <p:nvPr/>
        </p:nvSpPr>
        <p:spPr>
          <a:xfrm>
            <a:off x="271448" y="2507275"/>
            <a:ext cx="937500" cy="3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Team</a:t>
            </a:r>
            <a:endParaRPr sz="15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25"/>
          <p:cNvSpPr/>
          <p:nvPr/>
        </p:nvSpPr>
        <p:spPr>
          <a:xfrm>
            <a:off x="354183" y="2802932"/>
            <a:ext cx="8169281" cy="13849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17780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E4094"/>
              </a:buClr>
              <a:buSzPts val="1400"/>
              <a:buFont typeface="Arial"/>
              <a:buAutoNum type="arabicPeriod"/>
            </a:pPr>
            <a:r>
              <a:rPr lang="en-GB" sz="1400">
                <a:solidFill>
                  <a:srgbClr val="0E4094"/>
                </a:solidFill>
                <a:latin typeface="Arial"/>
                <a:ea typeface="Arial"/>
                <a:cs typeface="Arial"/>
                <a:sym typeface="Arial"/>
              </a:rPr>
              <a:t>College Professor(s): </a:t>
            </a:r>
            <a:r>
              <a:rPr lang="en-GB" sz="1400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S.Kayalvizhi, Dr. K. Ferents Koni Jiavana</a:t>
            </a:r>
            <a:endParaRPr sz="1400" i="1">
              <a:solidFill>
                <a:srgbClr val="2F549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780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E4094"/>
              </a:buClr>
              <a:buSzPts val="1400"/>
              <a:buFont typeface="Arial"/>
              <a:buAutoNum type="arabicPeriod"/>
            </a:pPr>
            <a:r>
              <a:rPr lang="en-GB" sz="1400">
                <a:solidFill>
                  <a:srgbClr val="0E4094"/>
                </a:solidFill>
                <a:latin typeface="Arial"/>
                <a:ea typeface="Arial"/>
                <a:cs typeface="Arial"/>
                <a:sym typeface="Arial"/>
              </a:rPr>
              <a:t>Students:</a:t>
            </a:r>
            <a:endParaRPr sz="1100"/>
          </a:p>
          <a:p>
            <a:pPr marL="520700" marR="0" lvl="1" indent="-184150" algn="l" rtl="0"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1100"/>
              <a:buFont typeface="Arial"/>
              <a:buAutoNum type="arabicPeriod"/>
            </a:pPr>
            <a:r>
              <a:rPr lang="en-GB" sz="1100" b="0" i="0" u="none" strike="noStrike" cap="none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RESHESH KUMAR PATHAK</a:t>
            </a:r>
            <a:endParaRPr sz="1100" b="0" i="0" u="none" strike="noStrike" cap="none">
              <a:solidFill>
                <a:srgbClr val="2F549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20700" marR="0" lvl="1" indent="-184150" algn="l" rtl="0"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1100"/>
              <a:buFont typeface="Arial"/>
              <a:buAutoNum type="arabicPeriod"/>
            </a:pPr>
            <a:r>
              <a:rPr lang="en-GB" sz="1100" b="0" i="0" u="none" strike="noStrike" cap="none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KAUSTUV MOHANTY</a:t>
            </a:r>
            <a:endParaRPr sz="1100" b="0" i="0" u="none" strike="noStrike" cap="none">
              <a:solidFill>
                <a:srgbClr val="2F549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20700" marR="0" lvl="1" indent="-184150" algn="l" rtl="0"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1100"/>
              <a:buFont typeface="Arial"/>
              <a:buAutoNum type="arabicPeriod"/>
            </a:pPr>
            <a:r>
              <a:rPr lang="en-GB" sz="1100" b="0" i="0" u="none" strike="noStrike" cap="none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KINJALK SRIVASTAVA</a:t>
            </a:r>
            <a:endParaRPr sz="1100"/>
          </a:p>
          <a:p>
            <a:pPr marL="520700" marR="0" lvl="1" indent="-184150" algn="l" rtl="0"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1100"/>
              <a:buFont typeface="Arial"/>
              <a:buAutoNum type="arabicPeriod"/>
            </a:pPr>
            <a:r>
              <a:rPr lang="en-GB" sz="1100" b="0" i="0" u="none" strike="noStrike" cap="none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SUKRATI MADARIYA</a:t>
            </a:r>
            <a:endParaRPr sz="1100" b="0" i="0" u="none" strike="noStrike" cap="none">
              <a:solidFill>
                <a:srgbClr val="2F549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780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E4094"/>
              </a:buClr>
              <a:buSzPts val="1400"/>
              <a:buFont typeface="Arial"/>
              <a:buAutoNum type="arabicPeriod"/>
            </a:pPr>
            <a:r>
              <a:rPr lang="en-GB" sz="1400">
                <a:solidFill>
                  <a:srgbClr val="0E4094"/>
                </a:solidFill>
                <a:latin typeface="Arial"/>
                <a:ea typeface="Arial"/>
                <a:cs typeface="Arial"/>
                <a:sym typeface="Arial"/>
              </a:rPr>
              <a:t>Department: ECE</a:t>
            </a:r>
            <a:endParaRPr sz="1400">
              <a:solidFill>
                <a:srgbClr val="0E409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25"/>
          <p:cNvSpPr txBox="1"/>
          <p:nvPr/>
        </p:nvSpPr>
        <p:spPr>
          <a:xfrm>
            <a:off x="6888622" y="4744500"/>
            <a:ext cx="2184000" cy="3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Date: </a:t>
            </a:r>
            <a:r>
              <a:rPr lang="en-GB" sz="1500">
                <a:solidFill>
                  <a:schemeClr val="dk1"/>
                </a:solidFill>
              </a:rPr>
              <a:t>17 October</a:t>
            </a:r>
            <a:r>
              <a:rPr lang="en-GB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2022</a:t>
            </a:r>
            <a:endParaRPr sz="15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6" name="Google Shape;136;p25"/>
          <p:cNvPicPr preferRelativeResize="0"/>
          <p:nvPr/>
        </p:nvPicPr>
        <p:blipFill rotWithShape="1">
          <a:blip r:embed="rId3">
            <a:alphaModFix/>
          </a:blip>
          <a:srcRect l="4529" t="20267" r="4174" b="26841"/>
          <a:stretch/>
        </p:blipFill>
        <p:spPr>
          <a:xfrm>
            <a:off x="8206561" y="78784"/>
            <a:ext cx="937438" cy="356183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5"/>
          <p:cNvSpPr txBox="1"/>
          <p:nvPr/>
        </p:nvSpPr>
        <p:spPr>
          <a:xfrm>
            <a:off x="1056102" y="1708349"/>
            <a:ext cx="7051637" cy="530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 b="1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[5G MAC control decoders]</a:t>
            </a:r>
            <a:endParaRPr sz="3000" b="1" i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2" cy="5129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7"/>
          <p:cNvSpPr/>
          <p:nvPr/>
        </p:nvSpPr>
        <p:spPr>
          <a:xfrm>
            <a:off x="1" y="78784"/>
            <a:ext cx="126999" cy="361898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27"/>
          <p:cNvSpPr txBox="1"/>
          <p:nvPr/>
        </p:nvSpPr>
        <p:spPr>
          <a:xfrm>
            <a:off x="286424" y="40441"/>
            <a:ext cx="7051637" cy="438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Approach / Solution</a:t>
            </a:r>
            <a:endParaRPr sz="24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27"/>
          <p:cNvSpPr/>
          <p:nvPr/>
        </p:nvSpPr>
        <p:spPr>
          <a:xfrm>
            <a:off x="178475" y="78784"/>
            <a:ext cx="56475" cy="361898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27"/>
          <p:cNvSpPr txBox="1"/>
          <p:nvPr/>
        </p:nvSpPr>
        <p:spPr>
          <a:xfrm>
            <a:off x="1" y="604886"/>
            <a:ext cx="9143999" cy="438581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215900" marR="0" lvl="0" indent="-215900" algn="just" rtl="0">
              <a:spcBef>
                <a:spcPts val="0"/>
              </a:spcBef>
              <a:spcAft>
                <a:spcPts val="0"/>
              </a:spcAft>
              <a:buClr>
                <a:srgbClr val="0E4094"/>
              </a:buClr>
              <a:buSzPts val="1200"/>
              <a:buFont typeface="Arial"/>
              <a:buChar char="•"/>
            </a:pPr>
            <a:r>
              <a:rPr lang="en-GB" sz="1200" b="1" u="sng">
                <a:solidFill>
                  <a:srgbClr val="0E4094"/>
                </a:solidFill>
                <a:latin typeface="Calibri"/>
                <a:ea typeface="Calibri"/>
                <a:cs typeface="Calibri"/>
                <a:sym typeface="Calibri"/>
              </a:rPr>
              <a:t>Concept Diagram </a:t>
            </a:r>
            <a:r>
              <a:rPr lang="en-GB" sz="1200">
                <a:solidFill>
                  <a:srgbClr val="0E4094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endParaRPr sz="1100"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E4094"/>
                </a:solidFill>
                <a:latin typeface="Calibri"/>
                <a:ea typeface="Calibri"/>
                <a:cs typeface="Calibri"/>
                <a:sym typeface="Calibri"/>
              </a:rPr>
              <a:t>      ( Clear detailed schematic / block diagram /  flow chart depicting the proposed concept / solution  )</a:t>
            </a:r>
            <a:endParaRPr sz="1100"/>
          </a:p>
        </p:txBody>
      </p:sp>
      <p:pic>
        <p:nvPicPr>
          <p:cNvPr id="152" name="Google Shape;152;p27"/>
          <p:cNvPicPr preferRelativeResize="0"/>
          <p:nvPr/>
        </p:nvPicPr>
        <p:blipFill rotWithShape="1">
          <a:blip r:embed="rId3">
            <a:alphaModFix/>
          </a:blip>
          <a:srcRect l="4529" t="20267" r="4174" b="26841"/>
          <a:stretch/>
        </p:blipFill>
        <p:spPr>
          <a:xfrm>
            <a:off x="8206561" y="78784"/>
            <a:ext cx="937438" cy="3561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011367"/>
            <a:ext cx="8839200" cy="214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7"/>
          <p:cNvSpPr/>
          <p:nvPr/>
        </p:nvSpPr>
        <p:spPr>
          <a:xfrm>
            <a:off x="6633475" y="2786075"/>
            <a:ext cx="357300" cy="122400"/>
          </a:xfrm>
          <a:prstGeom prst="rect">
            <a:avLst/>
          </a:prstGeom>
          <a:solidFill>
            <a:srgbClr val="F1C232"/>
          </a:solidFill>
          <a:ln w="9525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00"/>
              <a:t>10 11</a:t>
            </a:r>
            <a:endParaRPr sz="300"/>
          </a:p>
        </p:txBody>
      </p:sp>
      <p:sp>
        <p:nvSpPr>
          <p:cNvPr id="155" name="Google Shape;155;p27"/>
          <p:cNvSpPr/>
          <p:nvPr/>
        </p:nvSpPr>
        <p:spPr>
          <a:xfrm>
            <a:off x="6633475" y="3520825"/>
            <a:ext cx="357300" cy="714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00">
                <a:solidFill>
                  <a:schemeClr val="lt1"/>
                </a:solidFill>
              </a:rPr>
              <a:t>00 01</a:t>
            </a:r>
            <a:endParaRPr sz="5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8"/>
          <p:cNvSpPr/>
          <p:nvPr/>
        </p:nvSpPr>
        <p:spPr>
          <a:xfrm>
            <a:off x="1" y="78784"/>
            <a:ext cx="126999" cy="361898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28"/>
          <p:cNvSpPr txBox="1"/>
          <p:nvPr/>
        </p:nvSpPr>
        <p:spPr>
          <a:xfrm>
            <a:off x="286424" y="40441"/>
            <a:ext cx="7051637" cy="438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Dataset(s) Analysis / Description</a:t>
            </a:r>
            <a:endParaRPr sz="24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28"/>
          <p:cNvSpPr/>
          <p:nvPr/>
        </p:nvSpPr>
        <p:spPr>
          <a:xfrm>
            <a:off x="178475" y="78784"/>
            <a:ext cx="56475" cy="361898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28"/>
          <p:cNvSpPr txBox="1"/>
          <p:nvPr/>
        </p:nvSpPr>
        <p:spPr>
          <a:xfrm>
            <a:off x="0" y="604886"/>
            <a:ext cx="9143999" cy="39241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215900" marR="0" lvl="0" indent="-215900" algn="just" rtl="0">
              <a:spcBef>
                <a:spcPts val="0"/>
              </a:spcBef>
              <a:spcAft>
                <a:spcPts val="0"/>
              </a:spcAft>
              <a:buClr>
                <a:srgbClr val="0E4094"/>
              </a:buClr>
              <a:buSzPts val="1200"/>
              <a:buFont typeface="Arial"/>
              <a:buChar char="•"/>
            </a:pPr>
            <a:r>
              <a:rPr lang="en-GB" sz="1200" b="1" u="sng">
                <a:solidFill>
                  <a:srgbClr val="0E4094"/>
                </a:solidFill>
                <a:latin typeface="Calibri"/>
                <a:ea typeface="Calibri"/>
                <a:cs typeface="Calibri"/>
                <a:sym typeface="Calibri"/>
              </a:rPr>
              <a:t>Dataset Capture / Preparation / Generation </a:t>
            </a:r>
            <a:r>
              <a:rPr lang="en-GB" sz="1200">
                <a:solidFill>
                  <a:srgbClr val="0E4094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endParaRPr sz="1100"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0E4094"/>
                </a:solidFill>
                <a:latin typeface="Calibri"/>
                <a:ea typeface="Calibri"/>
                <a:cs typeface="Calibri"/>
                <a:sym typeface="Calibri"/>
              </a:rPr>
              <a:t>      (Discuss the dataset generation process or if downloaded data provide details of what data &amp; from where it was obtained etc… - 2 to 3 bullets only)</a:t>
            </a:r>
            <a:endParaRPr sz="1100"/>
          </a:p>
        </p:txBody>
      </p:sp>
      <p:sp>
        <p:nvSpPr>
          <p:cNvPr id="164" name="Google Shape;164;p28"/>
          <p:cNvSpPr txBox="1"/>
          <p:nvPr/>
        </p:nvSpPr>
        <p:spPr>
          <a:xfrm>
            <a:off x="1" y="2121647"/>
            <a:ext cx="9143999" cy="438581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215900" marR="0" lvl="0" indent="-215900" algn="just" rtl="0">
              <a:spcBef>
                <a:spcPts val="0"/>
              </a:spcBef>
              <a:spcAft>
                <a:spcPts val="0"/>
              </a:spcAft>
              <a:buClr>
                <a:srgbClr val="0E4094"/>
              </a:buClr>
              <a:buSzPts val="1200"/>
              <a:buFont typeface="Arial"/>
              <a:buChar char="•"/>
            </a:pPr>
            <a:r>
              <a:rPr lang="en-GB" sz="1200" b="1" u="sng">
                <a:solidFill>
                  <a:srgbClr val="0E4094"/>
                </a:solidFill>
                <a:latin typeface="Calibri"/>
                <a:ea typeface="Calibri"/>
                <a:cs typeface="Calibri"/>
                <a:sym typeface="Calibri"/>
              </a:rPr>
              <a:t>Dataset Understanding / Analysis </a:t>
            </a:r>
            <a:r>
              <a:rPr lang="en-GB" sz="1200">
                <a:solidFill>
                  <a:srgbClr val="0E4094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endParaRPr sz="1100"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E4094"/>
                </a:solidFill>
                <a:latin typeface="Calibri"/>
                <a:ea typeface="Calibri"/>
                <a:cs typeface="Calibri"/>
                <a:sym typeface="Calibri"/>
              </a:rPr>
              <a:t>      </a:t>
            </a:r>
            <a:r>
              <a:rPr lang="en-GB" sz="900">
                <a:solidFill>
                  <a:srgbClr val="0E4094"/>
                </a:solidFill>
                <a:latin typeface="Calibri"/>
                <a:ea typeface="Calibri"/>
                <a:cs typeface="Calibri"/>
                <a:sym typeface="Calibri"/>
              </a:rPr>
              <a:t>(Provide 2 to 3 bullets about what is your understanding of the data / opinion about the data)</a:t>
            </a:r>
            <a:endParaRPr sz="1100"/>
          </a:p>
        </p:txBody>
      </p:sp>
      <p:sp>
        <p:nvSpPr>
          <p:cNvPr id="165" name="Google Shape;165;p28"/>
          <p:cNvSpPr txBox="1"/>
          <p:nvPr/>
        </p:nvSpPr>
        <p:spPr>
          <a:xfrm>
            <a:off x="0" y="3638407"/>
            <a:ext cx="9143999" cy="392415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215900" marR="0" lvl="0" indent="-215900" algn="just" rtl="0">
              <a:spcBef>
                <a:spcPts val="0"/>
              </a:spcBef>
              <a:spcAft>
                <a:spcPts val="0"/>
              </a:spcAft>
              <a:buClr>
                <a:srgbClr val="0E4094"/>
              </a:buClr>
              <a:buSzPts val="1200"/>
              <a:buFont typeface="Arial"/>
              <a:buChar char="•"/>
            </a:pPr>
            <a:r>
              <a:rPr lang="en-GB" sz="1200" b="1" u="sng">
                <a:solidFill>
                  <a:srgbClr val="0E4094"/>
                </a:solidFill>
                <a:latin typeface="Calibri"/>
                <a:ea typeface="Calibri"/>
                <a:cs typeface="Calibri"/>
                <a:sym typeface="Calibri"/>
              </a:rPr>
              <a:t>Dataset Pre-Processing / Related Challenges (if any) </a:t>
            </a:r>
            <a:r>
              <a:rPr lang="en-GB" sz="1200">
                <a:solidFill>
                  <a:srgbClr val="0E4094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endParaRPr sz="1100"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0E4094"/>
                </a:solidFill>
                <a:latin typeface="Calibri"/>
                <a:ea typeface="Calibri"/>
                <a:cs typeface="Calibri"/>
                <a:sym typeface="Calibri"/>
              </a:rPr>
              <a:t>      (List out the challenges you  fore see in data handling wrt problem definition – 2 to 3 bullets only)</a:t>
            </a:r>
            <a:endParaRPr sz="1100"/>
          </a:p>
        </p:txBody>
      </p:sp>
      <p:pic>
        <p:nvPicPr>
          <p:cNvPr id="166" name="Google Shape;166;p28"/>
          <p:cNvPicPr preferRelativeResize="0"/>
          <p:nvPr/>
        </p:nvPicPr>
        <p:blipFill rotWithShape="1">
          <a:blip r:embed="rId3">
            <a:alphaModFix/>
          </a:blip>
          <a:srcRect l="4529" t="20267" r="4174" b="26841"/>
          <a:stretch/>
        </p:blipFill>
        <p:spPr>
          <a:xfrm>
            <a:off x="8206561" y="78784"/>
            <a:ext cx="937438" cy="356183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8"/>
          <p:cNvSpPr txBox="1"/>
          <p:nvPr/>
        </p:nvSpPr>
        <p:spPr>
          <a:xfrm>
            <a:off x="314700" y="1123150"/>
            <a:ext cx="68388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SzPts val="900"/>
              <a:buFont typeface="Spectral"/>
              <a:buChar char="●"/>
            </a:pPr>
            <a:r>
              <a:rPr lang="en-GB" sz="900">
                <a:latin typeface="Spectral"/>
                <a:ea typeface="Spectral"/>
                <a:cs typeface="Spectral"/>
                <a:sym typeface="Spectral"/>
              </a:rPr>
              <a:t>Get hexadecimal values and bandwidth  from user</a:t>
            </a:r>
            <a:endParaRPr sz="900">
              <a:latin typeface="Spectral"/>
              <a:ea typeface="Spectral"/>
              <a:cs typeface="Spectral"/>
              <a:sym typeface="Spectral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SzPts val="900"/>
              <a:buFont typeface="Spectral"/>
              <a:buChar char="●"/>
            </a:pPr>
            <a:r>
              <a:rPr lang="en-GB" sz="900">
                <a:latin typeface="Spectral"/>
                <a:ea typeface="Spectral"/>
                <a:cs typeface="Spectral"/>
                <a:sym typeface="Spectral"/>
              </a:rPr>
              <a:t>Convert the hexadecimal value into binary.</a:t>
            </a:r>
            <a:endParaRPr sz="900">
              <a:latin typeface="Spectral"/>
              <a:ea typeface="Spectral"/>
              <a:cs typeface="Spectral"/>
              <a:sym typeface="Spectral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SzPts val="900"/>
              <a:buFont typeface="Spectral"/>
              <a:buChar char="●"/>
            </a:pPr>
            <a:r>
              <a:rPr lang="en-GB" sz="900">
                <a:latin typeface="Spectral"/>
                <a:ea typeface="Spectral"/>
                <a:cs typeface="Spectral"/>
                <a:sym typeface="Spectral"/>
              </a:rPr>
              <a:t>Flip the sequence of the binary value and decode.</a:t>
            </a:r>
            <a:endParaRPr sz="900"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68" name="Google Shape;168;p28"/>
          <p:cNvSpPr txBox="1"/>
          <p:nvPr/>
        </p:nvSpPr>
        <p:spPr>
          <a:xfrm>
            <a:off x="314700" y="2837713"/>
            <a:ext cx="7898400" cy="6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Spectral"/>
              <a:buChar char="●"/>
            </a:pPr>
            <a:r>
              <a:rPr lang="en-GB" sz="1100">
                <a:latin typeface="Spectral"/>
                <a:ea typeface="Spectral"/>
                <a:cs typeface="Spectral"/>
                <a:sym typeface="Spectral"/>
              </a:rPr>
              <a:t>Data provided has to be converted into binary </a:t>
            </a:r>
            <a:endParaRPr sz="1100">
              <a:latin typeface="Spectral"/>
              <a:ea typeface="Spectral"/>
              <a:cs typeface="Spectral"/>
              <a:sym typeface="Spectral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Spectral"/>
              <a:buChar char="●"/>
            </a:pPr>
            <a:r>
              <a:rPr lang="en-GB" sz="1100">
                <a:latin typeface="Spectral"/>
                <a:ea typeface="Spectral"/>
                <a:cs typeface="Spectral"/>
                <a:sym typeface="Spectral"/>
              </a:rPr>
              <a:t>The parameters of the DCI formats has to be decoded from the binary values </a:t>
            </a:r>
            <a:r>
              <a:rPr lang="en-GB" sz="11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using specific bit lengths</a:t>
            </a:r>
            <a:endParaRPr sz="110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Spectral"/>
              <a:buChar char="●"/>
            </a:pPr>
            <a:r>
              <a:rPr lang="en-GB" sz="11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Get the output values of each parameters as per bit lengths. </a:t>
            </a:r>
            <a:endParaRPr sz="1100"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69" name="Google Shape;169;p28"/>
          <p:cNvSpPr txBox="1"/>
          <p:nvPr/>
        </p:nvSpPr>
        <p:spPr>
          <a:xfrm>
            <a:off x="513775" y="4193425"/>
            <a:ext cx="79176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Font typeface="Spectral"/>
              <a:buChar char="●"/>
            </a:pPr>
            <a:r>
              <a:rPr lang="en-GB" sz="1000">
                <a:latin typeface="Spectral"/>
                <a:ea typeface="Spectral"/>
                <a:cs typeface="Spectral"/>
                <a:sym typeface="Spectral"/>
              </a:rPr>
              <a:t>Many parameters required / had dependency on higher RRC layers </a:t>
            </a:r>
            <a:endParaRPr sz="1000">
              <a:latin typeface="Spectral"/>
              <a:ea typeface="Spectral"/>
              <a:cs typeface="Spectral"/>
              <a:sym typeface="Spectral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Font typeface="Spectral"/>
              <a:buChar char="●"/>
            </a:pPr>
            <a:r>
              <a:rPr lang="en-GB" sz="1000">
                <a:latin typeface="Spectral"/>
                <a:ea typeface="Spectral"/>
                <a:cs typeface="Spectral"/>
                <a:sym typeface="Spectral"/>
              </a:rPr>
              <a:t>Conversion of hexadecimal to binary and reading of bit order</a:t>
            </a:r>
            <a:endParaRPr sz="1000">
              <a:latin typeface="Spectral"/>
              <a:ea typeface="Spectral"/>
              <a:cs typeface="Spectral"/>
              <a:sym typeface="Spectral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Font typeface="Spectral"/>
              <a:buChar char="●"/>
            </a:pPr>
            <a:r>
              <a:rPr lang="en-GB" sz="1000">
                <a:latin typeface="Spectral"/>
                <a:ea typeface="Spectral"/>
                <a:cs typeface="Spectral"/>
                <a:sym typeface="Spectral"/>
              </a:rPr>
              <a:t>Conversion of bandwidth to RB to calculate parameters</a:t>
            </a:r>
            <a:endParaRPr sz="1000"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9"/>
          <p:cNvSpPr/>
          <p:nvPr/>
        </p:nvSpPr>
        <p:spPr>
          <a:xfrm>
            <a:off x="1" y="78784"/>
            <a:ext cx="126999" cy="361898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29"/>
          <p:cNvSpPr txBox="1"/>
          <p:nvPr/>
        </p:nvSpPr>
        <p:spPr>
          <a:xfrm>
            <a:off x="286424" y="-9"/>
            <a:ext cx="7051500" cy="8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Experimental Results / Simulations / Observations</a:t>
            </a:r>
            <a:endParaRPr sz="24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29"/>
          <p:cNvSpPr/>
          <p:nvPr/>
        </p:nvSpPr>
        <p:spPr>
          <a:xfrm>
            <a:off x="178475" y="78784"/>
            <a:ext cx="56475" cy="361898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29"/>
          <p:cNvSpPr txBox="1"/>
          <p:nvPr/>
        </p:nvSpPr>
        <p:spPr>
          <a:xfrm>
            <a:off x="1" y="757986"/>
            <a:ext cx="9144000" cy="392400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215900" marR="0" lvl="0" indent="-215900" algn="just" rtl="0">
              <a:spcBef>
                <a:spcPts val="0"/>
              </a:spcBef>
              <a:spcAft>
                <a:spcPts val="0"/>
              </a:spcAft>
              <a:buClr>
                <a:srgbClr val="0E4094"/>
              </a:buClr>
              <a:buSzPts val="1200"/>
              <a:buFont typeface="Arial"/>
              <a:buChar char="•"/>
            </a:pPr>
            <a:r>
              <a:rPr lang="en-GB" sz="1200" b="1" u="sng">
                <a:solidFill>
                  <a:srgbClr val="0E4094"/>
                </a:solidFill>
                <a:latin typeface="Calibri"/>
                <a:ea typeface="Calibri"/>
                <a:cs typeface="Calibri"/>
                <a:sym typeface="Calibri"/>
              </a:rPr>
              <a:t>Results  </a:t>
            </a:r>
            <a:r>
              <a:rPr lang="en-GB" sz="1200">
                <a:solidFill>
                  <a:srgbClr val="0E4094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endParaRPr sz="1100"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0E4094"/>
                </a:solidFill>
                <a:latin typeface="Calibri"/>
                <a:ea typeface="Calibri"/>
                <a:cs typeface="Calibri"/>
                <a:sym typeface="Calibri"/>
              </a:rPr>
              <a:t>      (provide numerical data / bar charts / plots / images / videos / tabulated results etc. Use full slide or multiple slides up to max 3 slides to demonstrate the results)</a:t>
            </a:r>
            <a:endParaRPr sz="1100"/>
          </a:p>
        </p:txBody>
      </p:sp>
      <p:pic>
        <p:nvPicPr>
          <p:cNvPr id="178" name="Google Shape;178;p29"/>
          <p:cNvPicPr preferRelativeResize="0"/>
          <p:nvPr/>
        </p:nvPicPr>
        <p:blipFill rotWithShape="1">
          <a:blip r:embed="rId3">
            <a:alphaModFix/>
          </a:blip>
          <a:srcRect l="4529" t="20267" r="4174" b="26841"/>
          <a:stretch/>
        </p:blipFill>
        <p:spPr>
          <a:xfrm>
            <a:off x="8206561" y="78784"/>
            <a:ext cx="937438" cy="3561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8475" y="1296650"/>
            <a:ext cx="2770877" cy="178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73375" y="1296650"/>
            <a:ext cx="2770877" cy="178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68275" y="1296650"/>
            <a:ext cx="2770877" cy="178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551250" y="3228175"/>
            <a:ext cx="2770877" cy="178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847550" y="3228175"/>
            <a:ext cx="2770877" cy="178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0"/>
          <p:cNvSpPr/>
          <p:nvPr/>
        </p:nvSpPr>
        <p:spPr>
          <a:xfrm>
            <a:off x="1" y="78784"/>
            <a:ext cx="126999" cy="361898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30"/>
          <p:cNvSpPr txBox="1"/>
          <p:nvPr/>
        </p:nvSpPr>
        <p:spPr>
          <a:xfrm>
            <a:off x="286424" y="40441"/>
            <a:ext cx="7051637" cy="438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>
                <a:solidFill>
                  <a:schemeClr val="dk1"/>
                </a:solidFill>
              </a:rPr>
              <a:t>Deliverable</a:t>
            </a:r>
            <a:endParaRPr sz="24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30"/>
          <p:cNvSpPr/>
          <p:nvPr/>
        </p:nvSpPr>
        <p:spPr>
          <a:xfrm>
            <a:off x="178475" y="78784"/>
            <a:ext cx="56475" cy="361898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30"/>
          <p:cNvSpPr txBox="1"/>
          <p:nvPr/>
        </p:nvSpPr>
        <p:spPr>
          <a:xfrm>
            <a:off x="1" y="604886"/>
            <a:ext cx="9143999" cy="392415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215900" marR="0" lvl="0" indent="-215900" algn="just" rtl="0">
              <a:spcBef>
                <a:spcPts val="0"/>
              </a:spcBef>
              <a:spcAft>
                <a:spcPts val="0"/>
              </a:spcAft>
              <a:buClr>
                <a:srgbClr val="0E4094"/>
              </a:buClr>
              <a:buSzPts val="1200"/>
              <a:buFont typeface="Arial"/>
              <a:buChar char="•"/>
            </a:pPr>
            <a:r>
              <a:rPr lang="en-GB" sz="1200" b="1" u="sng">
                <a:solidFill>
                  <a:srgbClr val="0E4094"/>
                </a:solidFill>
                <a:latin typeface="Calibri"/>
                <a:ea typeface="Calibri"/>
                <a:cs typeface="Calibri"/>
                <a:sym typeface="Calibri"/>
              </a:rPr>
              <a:t>Final  Deliverables </a:t>
            </a:r>
            <a:r>
              <a:rPr lang="en-GB" sz="1200">
                <a:solidFill>
                  <a:srgbClr val="0E4094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endParaRPr sz="1100"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0E4094"/>
                </a:solidFill>
                <a:latin typeface="Calibri"/>
                <a:ea typeface="Calibri"/>
                <a:cs typeface="Calibri"/>
                <a:sym typeface="Calibri"/>
              </a:rPr>
              <a:t>      (Discuss in the form of bullets, what are the next steps to complete the solution, any road blocks / bottlenecks, any support needed from SRIB)</a:t>
            </a:r>
            <a:endParaRPr sz="1100"/>
          </a:p>
        </p:txBody>
      </p:sp>
      <p:pic>
        <p:nvPicPr>
          <p:cNvPr id="192" name="Google Shape;192;p30"/>
          <p:cNvPicPr preferRelativeResize="0"/>
          <p:nvPr/>
        </p:nvPicPr>
        <p:blipFill rotWithShape="1">
          <a:blip r:embed="rId3">
            <a:alphaModFix/>
          </a:blip>
          <a:srcRect l="4529" t="20267" r="4174" b="26841"/>
          <a:stretch/>
        </p:blipFill>
        <p:spPr>
          <a:xfrm>
            <a:off x="8206561" y="78784"/>
            <a:ext cx="937438" cy="356183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30"/>
          <p:cNvSpPr txBox="1"/>
          <p:nvPr/>
        </p:nvSpPr>
        <p:spPr>
          <a:xfrm>
            <a:off x="256900" y="1162550"/>
            <a:ext cx="80589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SzPts val="900"/>
              <a:buFont typeface="Calibri"/>
              <a:buChar char="●"/>
            </a:pPr>
            <a:r>
              <a:rPr lang="en-GB" sz="900">
                <a:latin typeface="Calibri"/>
                <a:ea typeface="Calibri"/>
                <a:cs typeface="Calibri"/>
                <a:sym typeface="Calibri"/>
              </a:rPr>
              <a:t>Solutions include :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285750" algn="l" rtl="0">
              <a:spcBef>
                <a:spcPts val="0"/>
              </a:spcBef>
              <a:spcAft>
                <a:spcPts val="0"/>
              </a:spcAft>
              <a:buSzPts val="900"/>
              <a:buFont typeface="Calibri"/>
              <a:buChar char="○"/>
            </a:pPr>
            <a:r>
              <a:rPr lang="en-GB" sz="900">
                <a:latin typeface="Calibri"/>
                <a:ea typeface="Calibri"/>
                <a:cs typeface="Calibri"/>
                <a:sym typeface="Calibri"/>
              </a:rPr>
              <a:t>Making the code dynamic to accept variable bit lengths 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285750" algn="l" rtl="0">
              <a:spcBef>
                <a:spcPts val="0"/>
              </a:spcBef>
              <a:spcAft>
                <a:spcPts val="0"/>
              </a:spcAft>
              <a:buSzPts val="900"/>
              <a:buFont typeface="Calibri"/>
              <a:buChar char="○"/>
            </a:pPr>
            <a:r>
              <a:rPr lang="en-GB" sz="900">
                <a:latin typeface="Calibri"/>
                <a:ea typeface="Calibri"/>
                <a:cs typeface="Calibri"/>
                <a:sym typeface="Calibri"/>
              </a:rPr>
              <a:t>Reading binary value from LSB to MSB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285750" algn="l" rtl="0">
              <a:spcBef>
                <a:spcPts val="0"/>
              </a:spcBef>
              <a:spcAft>
                <a:spcPts val="0"/>
              </a:spcAft>
              <a:buSzPts val="900"/>
              <a:buFont typeface="Calibri"/>
              <a:buChar char="○"/>
            </a:pPr>
            <a:r>
              <a:rPr lang="en-GB" sz="900">
                <a:latin typeface="Calibri"/>
                <a:ea typeface="Calibri"/>
                <a:cs typeface="Calibri"/>
                <a:sym typeface="Calibri"/>
              </a:rPr>
              <a:t>Conversion from bandwidth to RB to calculate some parameters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285750" algn="l" rtl="0">
              <a:spcBef>
                <a:spcPts val="0"/>
              </a:spcBef>
              <a:spcAft>
                <a:spcPts val="0"/>
              </a:spcAft>
              <a:buSzPts val="900"/>
              <a:buFont typeface="Calibri"/>
              <a:buChar char="○"/>
            </a:pPr>
            <a:r>
              <a:rPr lang="en-GB" sz="900">
                <a:latin typeface="Calibri"/>
                <a:ea typeface="Calibri"/>
                <a:cs typeface="Calibri"/>
                <a:sym typeface="Calibri"/>
              </a:rPr>
              <a:t>Making corrections asked in last review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4" name="Google Shape;194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61225" y="2326825"/>
            <a:ext cx="9276673" cy="48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-61225" y="3938600"/>
            <a:ext cx="9276673" cy="494225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30"/>
          <p:cNvSpPr txBox="1"/>
          <p:nvPr/>
        </p:nvSpPr>
        <p:spPr>
          <a:xfrm>
            <a:off x="256900" y="4316875"/>
            <a:ext cx="58782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SzPts val="900"/>
              <a:buFont typeface="Calibri"/>
              <a:buChar char="●"/>
            </a:pPr>
            <a:r>
              <a:rPr lang="en-GB" sz="900">
                <a:latin typeface="Calibri"/>
                <a:ea typeface="Calibri"/>
                <a:cs typeface="Calibri"/>
                <a:sym typeface="Calibri"/>
              </a:rPr>
              <a:t>Developed a decoder to parse different control PDUs in MAC.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●"/>
            </a:pPr>
            <a:r>
              <a:rPr lang="en-GB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Expected to show the output in GUI form which is not done.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●"/>
            </a:pPr>
            <a:r>
              <a:rPr lang="en-GB" sz="900">
                <a:latin typeface="Calibri"/>
                <a:ea typeface="Calibri"/>
                <a:cs typeface="Calibri"/>
                <a:sym typeface="Calibri"/>
              </a:rPr>
              <a:t>It can display decoded content with multiple inputs.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30"/>
          <p:cNvSpPr txBox="1"/>
          <p:nvPr/>
        </p:nvSpPr>
        <p:spPr>
          <a:xfrm>
            <a:off x="542050" y="2878163"/>
            <a:ext cx="66426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Calibri"/>
                <a:ea typeface="Calibri"/>
                <a:cs typeface="Calibri"/>
                <a:sym typeface="Calibri"/>
              </a:rPr>
              <a:t>The team will be taking up an additional initiative of initiating a research paper with the " Develop decoders to parse different control PDUs in MAC and display the content in editor view. " , and approach the required panel to proceed for the same.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1"/>
          <p:cNvSpPr/>
          <p:nvPr/>
        </p:nvSpPr>
        <p:spPr>
          <a:xfrm>
            <a:off x="1" y="78784"/>
            <a:ext cx="126999" cy="361898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31"/>
          <p:cNvSpPr txBox="1"/>
          <p:nvPr/>
        </p:nvSpPr>
        <p:spPr>
          <a:xfrm>
            <a:off x="286425" y="40446"/>
            <a:ext cx="7051500" cy="10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3200" b="1">
                <a:solidFill>
                  <a:schemeClr val="dk1"/>
                </a:solidFill>
              </a:rPr>
              <a:t>Work-let Closure Details</a:t>
            </a:r>
            <a:endParaRPr sz="3200" b="1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</a:endParaRPr>
          </a:p>
        </p:txBody>
      </p:sp>
      <p:sp>
        <p:nvSpPr>
          <p:cNvPr id="204" name="Google Shape;204;p31"/>
          <p:cNvSpPr/>
          <p:nvPr/>
        </p:nvSpPr>
        <p:spPr>
          <a:xfrm>
            <a:off x="178475" y="78784"/>
            <a:ext cx="56475" cy="361898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31"/>
          <p:cNvSpPr txBox="1"/>
          <p:nvPr/>
        </p:nvSpPr>
        <p:spPr>
          <a:xfrm>
            <a:off x="1" y="662036"/>
            <a:ext cx="9144000" cy="253800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457200" marR="0" lvl="0" indent="-304800" algn="just" rtl="0">
              <a:spcBef>
                <a:spcPts val="0"/>
              </a:spcBef>
              <a:spcAft>
                <a:spcPts val="0"/>
              </a:spcAft>
              <a:buClr>
                <a:srgbClr val="0E4094"/>
              </a:buClr>
              <a:buSzPts val="1200"/>
              <a:buFont typeface="Calibri"/>
              <a:buChar char="●"/>
            </a:pPr>
            <a:r>
              <a:rPr lang="en-GB" sz="1200" b="1" u="sng">
                <a:solidFill>
                  <a:srgbClr val="0E4094"/>
                </a:solidFill>
                <a:latin typeface="Calibri"/>
                <a:ea typeface="Calibri"/>
                <a:cs typeface="Calibri"/>
                <a:sym typeface="Calibri"/>
              </a:rPr>
              <a:t>Code Upload details :</a:t>
            </a:r>
            <a:endParaRPr sz="700"/>
          </a:p>
        </p:txBody>
      </p:sp>
      <p:pic>
        <p:nvPicPr>
          <p:cNvPr id="206" name="Google Shape;206;p31"/>
          <p:cNvPicPr preferRelativeResize="0"/>
          <p:nvPr/>
        </p:nvPicPr>
        <p:blipFill rotWithShape="1">
          <a:blip r:embed="rId3">
            <a:alphaModFix/>
          </a:blip>
          <a:srcRect l="4529" t="20267" r="4174" b="26841"/>
          <a:stretch/>
        </p:blipFill>
        <p:spPr>
          <a:xfrm>
            <a:off x="8206561" y="78784"/>
            <a:ext cx="937438" cy="356183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31"/>
          <p:cNvSpPr txBox="1"/>
          <p:nvPr/>
        </p:nvSpPr>
        <p:spPr>
          <a:xfrm>
            <a:off x="0" y="2793834"/>
            <a:ext cx="9144000" cy="253800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457200" lvl="0" indent="-3048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E4094"/>
              </a:buClr>
              <a:buSzPts val="1200"/>
              <a:buFont typeface="Calibri"/>
              <a:buChar char="●"/>
            </a:pPr>
            <a:r>
              <a:rPr lang="en-GB" sz="1200" b="1" u="sng">
                <a:solidFill>
                  <a:srgbClr val="0E4094"/>
                </a:solidFill>
                <a:latin typeface="Calibri"/>
                <a:ea typeface="Calibri"/>
                <a:cs typeface="Calibri"/>
                <a:sym typeface="Calibri"/>
              </a:rPr>
              <a:t>Data details (if applicable):</a:t>
            </a:r>
            <a:endParaRPr sz="1200" b="1" u="sng">
              <a:solidFill>
                <a:srgbClr val="0E409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8" name="Google Shape;208;p3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51500" y="1197850"/>
            <a:ext cx="8210041" cy="1443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4950" y="3200025"/>
            <a:ext cx="8210050" cy="1602322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1"/>
          <p:cNvSpPr txBox="1"/>
          <p:nvPr/>
        </p:nvSpPr>
        <p:spPr>
          <a:xfrm>
            <a:off x="3316800" y="4796000"/>
            <a:ext cx="58272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Note: If data uploaded on google drive, access to be shared to prism.srib@gmail.com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31"/>
          <p:cNvSpPr txBox="1"/>
          <p:nvPr/>
        </p:nvSpPr>
        <p:spPr>
          <a:xfrm>
            <a:off x="4735275" y="2030875"/>
            <a:ext cx="20718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Calibri"/>
                <a:ea typeface="Calibri"/>
                <a:cs typeface="Calibri"/>
                <a:sym typeface="Calibri"/>
              </a:rPr>
              <a:t>Yes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31"/>
          <p:cNvSpPr txBox="1"/>
          <p:nvPr/>
        </p:nvSpPr>
        <p:spPr>
          <a:xfrm>
            <a:off x="4735275" y="1469575"/>
            <a:ext cx="20718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Calibri"/>
                <a:ea typeface="Calibri"/>
                <a:cs typeface="Calibri"/>
                <a:sym typeface="Calibri"/>
              </a:rPr>
              <a:t>1312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31"/>
          <p:cNvSpPr txBox="1"/>
          <p:nvPr/>
        </p:nvSpPr>
        <p:spPr>
          <a:xfrm>
            <a:off x="5010825" y="1469575"/>
            <a:ext cx="4153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31"/>
          <p:cNvSpPr txBox="1"/>
          <p:nvPr/>
        </p:nvSpPr>
        <p:spPr>
          <a:xfrm>
            <a:off x="2939150" y="4235250"/>
            <a:ext cx="5878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31"/>
          <p:cNvSpPr txBox="1"/>
          <p:nvPr/>
        </p:nvSpPr>
        <p:spPr>
          <a:xfrm>
            <a:off x="3163550" y="3464438"/>
            <a:ext cx="56538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DCI hex value                                            -                                                     -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31"/>
          <p:cNvSpPr txBox="1"/>
          <p:nvPr/>
        </p:nvSpPr>
        <p:spPr>
          <a:xfrm>
            <a:off x="3163550" y="3744813"/>
            <a:ext cx="56538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                                                                  -                                                     -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31"/>
          <p:cNvSpPr txBox="1"/>
          <p:nvPr/>
        </p:nvSpPr>
        <p:spPr>
          <a:xfrm>
            <a:off x="3163550" y="4130226"/>
            <a:ext cx="55329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Self collective                                            -                                                     -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31"/>
          <p:cNvSpPr txBox="1"/>
          <p:nvPr/>
        </p:nvSpPr>
        <p:spPr>
          <a:xfrm>
            <a:off x="4502632" y="2280950"/>
            <a:ext cx="4058908" cy="353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en-IN" sz="1100" dirty="0">
                <a:latin typeface="Calibri"/>
                <a:ea typeface="Calibri"/>
                <a:cs typeface="Calibri"/>
                <a:sym typeface="Calibri"/>
              </a:rPr>
              <a:t>https://github.com/SukratiMadariya/Samsung_PRISM.git</a:t>
            </a:r>
            <a:endParaRPr sz="11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31"/>
          <p:cNvSpPr txBox="1"/>
          <p:nvPr/>
        </p:nvSpPr>
        <p:spPr>
          <a:xfrm>
            <a:off x="3163550" y="4374876"/>
            <a:ext cx="55329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-"/>
            </a:pPr>
            <a:r>
              <a:rPr lang="en-GB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                 -                                                     -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2"/>
          <p:cNvSpPr txBox="1">
            <a:spLocks noGrp="1"/>
          </p:cNvSpPr>
          <p:nvPr>
            <p:ph type="body" idx="1"/>
          </p:nvPr>
        </p:nvSpPr>
        <p:spPr>
          <a:xfrm>
            <a:off x="1647411" y="395081"/>
            <a:ext cx="6867939" cy="42376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400"/>
              <a:buNone/>
            </a:pPr>
            <a:r>
              <a:rPr lang="en-GB" sz="10400">
                <a:solidFill>
                  <a:schemeClr val="accent1"/>
                </a:solidFill>
                <a:latin typeface="Pinyon Script"/>
                <a:ea typeface="Pinyon Script"/>
                <a:cs typeface="Pinyon Script"/>
                <a:sym typeface="Pinyon Script"/>
              </a:rPr>
              <a:t>Thank you</a:t>
            </a:r>
            <a:endParaRPr sz="10400">
              <a:solidFill>
                <a:schemeClr val="accent1"/>
              </a:solidFill>
              <a:latin typeface="Pinyon Script"/>
              <a:ea typeface="Pinyon Script"/>
              <a:cs typeface="Pinyon Script"/>
              <a:sym typeface="Pinyon Script"/>
            </a:endParaRPr>
          </a:p>
        </p:txBody>
      </p:sp>
      <p:sp>
        <p:nvSpPr>
          <p:cNvPr id="225" name="Google Shape;225;p32"/>
          <p:cNvSpPr/>
          <p:nvPr/>
        </p:nvSpPr>
        <p:spPr>
          <a:xfrm>
            <a:off x="573555" y="-18458"/>
            <a:ext cx="738410" cy="5161958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32"/>
          <p:cNvSpPr/>
          <p:nvPr/>
        </p:nvSpPr>
        <p:spPr>
          <a:xfrm>
            <a:off x="0" y="0"/>
            <a:ext cx="462169" cy="5143499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502</Words>
  <Application>Microsoft Office PowerPoint</Application>
  <PresentationFormat>On-screen Show (16:9)</PresentationFormat>
  <Paragraphs>61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Spectral</vt:lpstr>
      <vt:lpstr>Calibri</vt:lpstr>
      <vt:lpstr>Pinyon Script</vt:lpstr>
      <vt:lpstr>Simple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Windows User</cp:lastModifiedBy>
  <cp:revision>1</cp:revision>
  <dcterms:modified xsi:type="dcterms:W3CDTF">2022-12-27T11:54:39Z</dcterms:modified>
</cp:coreProperties>
</file>