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4" r:id="rId6"/>
    <p:sldId id="261" r:id="rId7"/>
    <p:sldId id="273" r:id="rId8"/>
    <p:sldId id="263" r:id="rId9"/>
    <p:sldId id="284" r:id="rId10"/>
    <p:sldId id="266" r:id="rId11"/>
    <p:sldId id="267" r:id="rId12"/>
    <p:sldId id="282" r:id="rId13"/>
    <p:sldId id="281" r:id="rId14"/>
    <p:sldId id="277" r:id="rId15"/>
    <p:sldId id="283" r:id="rId16"/>
    <p:sldId id="278" r:id="rId17"/>
    <p:sldId id="280" r:id="rId18"/>
    <p:sldId id="286" r:id="rId19"/>
    <p:sldId id="268" r:id="rId20"/>
    <p:sldId id="272" r:id="rId21"/>
    <p:sldId id="285" r:id="rId22"/>
    <p:sldId id="270" r:id="rId23"/>
    <p:sldId id="271" r:id="rId24"/>
  </p:sldIdLst>
  <p:sldSz cx="12192000" cy="6858000"/>
  <p:notesSz cx="6858000" cy="9144000"/>
  <p:embeddedFontLst>
    <p:embeddedFont>
      <p:font typeface="Bookman Old Style" panose="02050604050505020204" pitchFamily="18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ObUqIzs7Dtog9c3w4wpeQVhKbZ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jal Panara" initials="KP" lastIdx="1" clrIdx="0">
    <p:extLst>
      <p:ext uri="{19B8F6BF-5375-455C-9EA6-DF929625EA0E}">
        <p15:presenceInfo xmlns:p15="http://schemas.microsoft.com/office/powerpoint/2012/main" userId="22d79de3fac4aa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533B4-425D-4B9F-94E8-ADE869917571}">
  <a:tblStyle styleId="{690533B4-425D-4B9F-94E8-ADE869917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E0F85A-C37B-42BA-9A5E-2E328AC072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E9B537-8759-4712-8142-DB18C2E0A45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BIBirbal\q_10052021\337samp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BIBirbal\q_10052021\337samp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BIBirbal\q_10052021\337samp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49604839908855E-2"/>
          <c:y val="7.5527381034474914E-2"/>
          <c:w val="0.89364928596523863"/>
          <c:h val="0.71507983339190029"/>
        </c:manualLayout>
      </c:layout>
      <c:lineChart>
        <c:grouping val="standard"/>
        <c:varyColors val="0"/>
        <c:ser>
          <c:idx val="0"/>
          <c:order val="0"/>
          <c:tx>
            <c:strRef>
              <c:f>Sheet1!$H$36</c:f>
              <c:strCache>
                <c:ptCount val="1"/>
                <c:pt idx="0">
                  <c:v>Original 2018 Sales</c:v>
                </c:pt>
              </c:strCache>
            </c:strRef>
          </c:tx>
          <c:spPr>
            <a:ln w="22225" cap="rnd">
              <a:solidFill>
                <a:srgbClr val="00B0F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  <a:effectLst/>
            </c:spPr>
          </c:marker>
          <c:cat>
            <c:strRef>
              <c:f>Sheet1!$D$37:$D$48</c:f>
              <c:strCache>
                <c:ptCount val="12"/>
                <c:pt idx="0">
                  <c:v>Jan.</c:v>
                </c:pt>
                <c:pt idx="1">
                  <c:v>Feb.</c:v>
                </c:pt>
                <c:pt idx="2">
                  <c:v>Mar.</c:v>
                </c:pt>
                <c:pt idx="3">
                  <c:v>Apr.</c:v>
                </c:pt>
                <c:pt idx="4">
                  <c:v>May.</c:v>
                </c:pt>
                <c:pt idx="5">
                  <c:v>Jun.</c:v>
                </c:pt>
                <c:pt idx="6">
                  <c:v>Jul.</c:v>
                </c:pt>
                <c:pt idx="7">
                  <c:v>Aug.</c:v>
                </c:pt>
                <c:pt idx="8">
                  <c:v>Sept.</c:v>
                </c:pt>
                <c:pt idx="9">
                  <c:v>Oct.</c:v>
                </c:pt>
                <c:pt idx="10">
                  <c:v>Nov.</c:v>
                </c:pt>
                <c:pt idx="11">
                  <c:v>Dec.</c:v>
                </c:pt>
              </c:strCache>
            </c:strRef>
          </c:cat>
          <c:val>
            <c:numRef>
              <c:f>Sheet1!$H$37:$H$48</c:f>
              <c:numCache>
                <c:formatCode>General</c:formatCode>
                <c:ptCount val="12"/>
                <c:pt idx="0">
                  <c:v>1.1859999999999999</c:v>
                </c:pt>
                <c:pt idx="1">
                  <c:v>1.47</c:v>
                </c:pt>
                <c:pt idx="2">
                  <c:v>3.3090000000000002</c:v>
                </c:pt>
                <c:pt idx="3">
                  <c:v>2.48</c:v>
                </c:pt>
                <c:pt idx="4">
                  <c:v>3.6469999999999998</c:v>
                </c:pt>
                <c:pt idx="5">
                  <c:v>2.5819999999999999</c:v>
                </c:pt>
                <c:pt idx="6">
                  <c:v>2.512</c:v>
                </c:pt>
                <c:pt idx="7">
                  <c:v>1.9910000000000001</c:v>
                </c:pt>
                <c:pt idx="8">
                  <c:v>4.6980000000000004</c:v>
                </c:pt>
                <c:pt idx="9">
                  <c:v>3.82</c:v>
                </c:pt>
                <c:pt idx="10">
                  <c:v>5.0819999999999999</c:v>
                </c:pt>
                <c:pt idx="11">
                  <c:v>6.2069999999999999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0-4F18-9954-883A96655271}"/>
            </c:ext>
          </c:extLst>
        </c:ser>
        <c:ser>
          <c:idx val="1"/>
          <c:order val="1"/>
          <c:tx>
            <c:strRef>
              <c:f>Sheet1!$I$36</c:f>
              <c:strCache>
                <c:ptCount val="1"/>
                <c:pt idx="0">
                  <c:v>Sum of 3 forecasted Categories Sales of 2018</c:v>
                </c:pt>
              </c:strCache>
            </c:strRef>
          </c:tx>
          <c:spPr>
            <a:ln w="22225" cap="rnd">
              <a:solidFill>
                <a:srgbClr val="FFC0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  <a:effectLst/>
            </c:spPr>
          </c:marker>
          <c:cat>
            <c:strRef>
              <c:f>Sheet1!$D$37:$D$48</c:f>
              <c:strCache>
                <c:ptCount val="12"/>
                <c:pt idx="0">
                  <c:v>Jan.</c:v>
                </c:pt>
                <c:pt idx="1">
                  <c:v>Feb.</c:v>
                </c:pt>
                <c:pt idx="2">
                  <c:v>Mar.</c:v>
                </c:pt>
                <c:pt idx="3">
                  <c:v>Apr.</c:v>
                </c:pt>
                <c:pt idx="4">
                  <c:v>May.</c:v>
                </c:pt>
                <c:pt idx="5">
                  <c:v>Jun.</c:v>
                </c:pt>
                <c:pt idx="6">
                  <c:v>Jul.</c:v>
                </c:pt>
                <c:pt idx="7">
                  <c:v>Aug.</c:v>
                </c:pt>
                <c:pt idx="8">
                  <c:v>Sept.</c:v>
                </c:pt>
                <c:pt idx="9">
                  <c:v>Oct.</c:v>
                </c:pt>
                <c:pt idx="10">
                  <c:v>Nov.</c:v>
                </c:pt>
                <c:pt idx="11">
                  <c:v>Dec.</c:v>
                </c:pt>
              </c:strCache>
            </c:strRef>
          </c:cat>
          <c:val>
            <c:numRef>
              <c:f>Sheet1!$I$37:$I$48</c:f>
              <c:numCache>
                <c:formatCode>General</c:formatCode>
                <c:ptCount val="12"/>
                <c:pt idx="0">
                  <c:v>1.2010000000000001</c:v>
                </c:pt>
                <c:pt idx="1">
                  <c:v>0.71299999999999997</c:v>
                </c:pt>
                <c:pt idx="2">
                  <c:v>2.399</c:v>
                </c:pt>
                <c:pt idx="3">
                  <c:v>2.1779999999999999</c:v>
                </c:pt>
                <c:pt idx="4">
                  <c:v>1.91</c:v>
                </c:pt>
                <c:pt idx="5">
                  <c:v>1.623</c:v>
                </c:pt>
                <c:pt idx="6">
                  <c:v>1.9710000000000001</c:v>
                </c:pt>
                <c:pt idx="7">
                  <c:v>2.36</c:v>
                </c:pt>
                <c:pt idx="8">
                  <c:v>4.2370000000000001</c:v>
                </c:pt>
                <c:pt idx="9">
                  <c:v>1.9990000000000001</c:v>
                </c:pt>
                <c:pt idx="10">
                  <c:v>4.9349999999999996</c:v>
                </c:pt>
                <c:pt idx="11">
                  <c:v>4.3650000000000002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B0-4F18-9954-883A96655271}"/>
            </c:ext>
          </c:extLst>
        </c:ser>
        <c:ser>
          <c:idx val="2"/>
          <c:order val="2"/>
          <c:tx>
            <c:strRef>
              <c:f>Sheet1!$J$36</c:f>
              <c:strCache>
                <c:ptCount val="1"/>
                <c:pt idx="0">
                  <c:v>Forecasted 2018 Sales  for full data (H-W Method)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strRef>
              <c:f>Sheet1!$D$37:$D$48</c:f>
              <c:strCache>
                <c:ptCount val="12"/>
                <c:pt idx="0">
                  <c:v>Jan.</c:v>
                </c:pt>
                <c:pt idx="1">
                  <c:v>Feb.</c:v>
                </c:pt>
                <c:pt idx="2">
                  <c:v>Mar.</c:v>
                </c:pt>
                <c:pt idx="3">
                  <c:v>Apr.</c:v>
                </c:pt>
                <c:pt idx="4">
                  <c:v>May.</c:v>
                </c:pt>
                <c:pt idx="5">
                  <c:v>Jun.</c:v>
                </c:pt>
                <c:pt idx="6">
                  <c:v>Jul.</c:v>
                </c:pt>
                <c:pt idx="7">
                  <c:v>Aug.</c:v>
                </c:pt>
                <c:pt idx="8">
                  <c:v>Sept.</c:v>
                </c:pt>
                <c:pt idx="9">
                  <c:v>Oct.</c:v>
                </c:pt>
                <c:pt idx="10">
                  <c:v>Nov.</c:v>
                </c:pt>
                <c:pt idx="11">
                  <c:v>Dec.</c:v>
                </c:pt>
              </c:strCache>
            </c:strRef>
          </c:cat>
          <c:val>
            <c:numRef>
              <c:f>Sheet1!$J$37:$J$48</c:f>
              <c:numCache>
                <c:formatCode>General</c:formatCode>
                <c:ptCount val="12"/>
                <c:pt idx="0">
                  <c:v>0.91500000000000004</c:v>
                </c:pt>
                <c:pt idx="1">
                  <c:v>0.39400000000000002</c:v>
                </c:pt>
                <c:pt idx="2">
                  <c:v>2.9449999999999998</c:v>
                </c:pt>
                <c:pt idx="3">
                  <c:v>1.8680000000000001</c:v>
                </c:pt>
                <c:pt idx="4">
                  <c:v>1.585</c:v>
                </c:pt>
                <c:pt idx="5">
                  <c:v>1.8009999999999999</c:v>
                </c:pt>
                <c:pt idx="6">
                  <c:v>1.8959999999999999</c:v>
                </c:pt>
                <c:pt idx="7">
                  <c:v>1.927</c:v>
                </c:pt>
                <c:pt idx="8">
                  <c:v>4.5970000000000004</c:v>
                </c:pt>
                <c:pt idx="9">
                  <c:v>1.8839999999999999</c:v>
                </c:pt>
                <c:pt idx="10">
                  <c:v>4.8239999999999998</c:v>
                </c:pt>
                <c:pt idx="11">
                  <c:v>4.2670000000000003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B0-4F18-9954-883A96655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604280"/>
        <c:axId val="314603296"/>
      </c:lineChart>
      <c:catAx>
        <c:axId val="314604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603296"/>
        <c:crosses val="autoZero"/>
        <c:auto val="1"/>
        <c:lblAlgn val="ctr"/>
        <c:lblOffset val="100"/>
        <c:noMultiLvlLbl val="0"/>
      </c:catAx>
      <c:valAx>
        <c:axId val="314603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0" i="0" cap="all" baseline="0">
                    <a:effectLst/>
                  </a:rPr>
                  <a:t>Sales in crores</a:t>
                </a:r>
                <a:endParaRPr lang="en-US" sz="11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60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4152277701192393E-2"/>
          <c:y val="0.8530684308827563"/>
          <c:w val="0.87017752702172069"/>
          <c:h val="0.12198669094221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714479500022782E-2"/>
          <c:y val="0.11870033557469188"/>
          <c:w val="0.91169863964415532"/>
          <c:h val="0.80785659208224492"/>
        </c:manualLayout>
      </c:layout>
      <c:lineChart>
        <c:grouping val="standard"/>
        <c:varyColors val="0"/>
        <c:ser>
          <c:idx val="0"/>
          <c:order val="0"/>
          <c:tx>
            <c:strRef>
              <c:f>Sheet1!$H$12</c:f>
              <c:strCache>
                <c:ptCount val="1"/>
                <c:pt idx="0">
                  <c:v>Sum of 3 forecasted Categories Sales of 2019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Sheet1!$D$13:$D$24</c:f>
              <c:strCache>
                <c:ptCount val="12"/>
                <c:pt idx="0">
                  <c:v>Jan.</c:v>
                </c:pt>
                <c:pt idx="1">
                  <c:v>Feb.</c:v>
                </c:pt>
                <c:pt idx="2">
                  <c:v>Mar.</c:v>
                </c:pt>
                <c:pt idx="3">
                  <c:v>Apr.</c:v>
                </c:pt>
                <c:pt idx="4">
                  <c:v>May.</c:v>
                </c:pt>
                <c:pt idx="5">
                  <c:v>Jun.</c:v>
                </c:pt>
                <c:pt idx="6">
                  <c:v>Jul.</c:v>
                </c:pt>
                <c:pt idx="7">
                  <c:v>Aug.</c:v>
                </c:pt>
                <c:pt idx="8">
                  <c:v>Sept.</c:v>
                </c:pt>
                <c:pt idx="9">
                  <c:v>Oct.</c:v>
                </c:pt>
                <c:pt idx="10">
                  <c:v>Nov.</c:v>
                </c:pt>
                <c:pt idx="11">
                  <c:v>Dec.</c:v>
                </c:pt>
              </c:strCache>
            </c:strRef>
          </c:cat>
          <c:val>
            <c:numRef>
              <c:f>Sheet1!$H$13:$H$24</c:f>
              <c:numCache>
                <c:formatCode>General</c:formatCode>
                <c:ptCount val="12"/>
                <c:pt idx="0">
                  <c:v>1.341</c:v>
                </c:pt>
                <c:pt idx="1">
                  <c:v>1.2270000000000001</c:v>
                </c:pt>
                <c:pt idx="2">
                  <c:v>3.56</c:v>
                </c:pt>
                <c:pt idx="3">
                  <c:v>2.4300000000000002</c:v>
                </c:pt>
                <c:pt idx="4">
                  <c:v>2.9460000000000002</c:v>
                </c:pt>
                <c:pt idx="5">
                  <c:v>2.379</c:v>
                </c:pt>
                <c:pt idx="6">
                  <c:v>2.383</c:v>
                </c:pt>
                <c:pt idx="7">
                  <c:v>2.069</c:v>
                </c:pt>
                <c:pt idx="8">
                  <c:v>4.9320000000000004</c:v>
                </c:pt>
                <c:pt idx="9">
                  <c:v>3.2629999999999999</c:v>
                </c:pt>
                <c:pt idx="10">
                  <c:v>5.157</c:v>
                </c:pt>
                <c:pt idx="11">
                  <c:v>6.3310000000000004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C-4622-9FFC-90AEE8F4E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857096"/>
        <c:axId val="476858736"/>
      </c:lineChart>
      <c:catAx>
        <c:axId val="476857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58736"/>
        <c:crosses val="autoZero"/>
        <c:auto val="1"/>
        <c:lblAlgn val="ctr"/>
        <c:lblOffset val="100"/>
        <c:noMultiLvlLbl val="0"/>
      </c:catAx>
      <c:valAx>
        <c:axId val="476858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0" i="0" u="none" strike="noStrike" cap="all" baseline="0" dirty="0">
                    <a:effectLst/>
                  </a:rPr>
                  <a:t>Sales in crores</a:t>
                </a:r>
                <a:endParaRPr lang="en-US" sz="11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57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73744299072883"/>
          <c:y val="0.22562760308252239"/>
          <c:w val="0.63452511401854239"/>
          <c:h val="0.72242436857921466"/>
        </c:manualLayout>
      </c:layout>
      <c:doughnutChart>
        <c:varyColors val="1"/>
        <c:ser>
          <c:idx val="0"/>
          <c:order val="0"/>
          <c:tx>
            <c:strRef>
              <c:f>'sem4 pr'!$H$7</c:f>
              <c:strCache>
                <c:ptCount val="1"/>
                <c:pt idx="0">
                  <c:v>Corporate</c:v>
                </c:pt>
              </c:strCache>
            </c:strRef>
          </c:tx>
          <c:spPr>
            <a:solidFill>
              <a:srgbClr val="006666"/>
            </a:solidFill>
            <a:ln>
              <a:solidFill>
                <a:srgbClr val="006666"/>
              </a:solidFill>
            </a:ln>
          </c:spPr>
          <c:explosion val="3"/>
          <c:dPt>
            <c:idx val="0"/>
            <c:bubble3D val="0"/>
            <c:spPr>
              <a:solidFill>
                <a:srgbClr val="006666"/>
              </a:solidFill>
              <a:ln w="190500" cap="flat">
                <a:solidFill>
                  <a:srgbClr val="006666">
                    <a:alpha val="8500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B-4224-9684-B9F119BF9682}"/>
              </c:ext>
            </c:extLst>
          </c:dPt>
          <c:dPt>
            <c:idx val="1"/>
            <c:bubble3D val="0"/>
            <c:spPr>
              <a:solidFill>
                <a:srgbClr val="006666">
                  <a:alpha val="25000"/>
                </a:srgbClr>
              </a:solidFill>
              <a:ln w="19050">
                <a:solidFill>
                  <a:srgbClr val="00666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B-4224-9684-B9F119BF9682}"/>
              </c:ext>
            </c:extLst>
          </c:dPt>
          <c:val>
            <c:numRef>
              <c:f>'sem4 pr'!$I$7:$J$7</c:f>
              <c:numCache>
                <c:formatCode>0%</c:formatCode>
                <c:ptCount val="2"/>
                <c:pt idx="0">
                  <c:v>0.31</c:v>
                </c:pt>
                <c:pt idx="1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5B-4224-9684-B9F119BF9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73744299072883"/>
          <c:y val="0.22562760308252239"/>
          <c:w val="0.63452511401854239"/>
          <c:h val="0.72242436857921466"/>
        </c:manualLayout>
      </c:layout>
      <c:doughnutChart>
        <c:varyColors val="1"/>
        <c:ser>
          <c:idx val="0"/>
          <c:order val="0"/>
          <c:explosion val="3"/>
          <c:dPt>
            <c:idx val="0"/>
            <c:bubble3D val="0"/>
            <c:spPr>
              <a:solidFill>
                <a:srgbClr val="FF9900"/>
              </a:solidFill>
              <a:ln w="190500">
                <a:solidFill>
                  <a:srgbClr val="FF9900">
                    <a:alpha val="85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7E-4BA2-825E-BF0E3914F6B4}"/>
              </c:ext>
            </c:extLst>
          </c:dPt>
          <c:dPt>
            <c:idx val="1"/>
            <c:bubble3D val="0"/>
            <c:spPr>
              <a:solidFill>
                <a:srgbClr val="FF9900">
                  <a:alpha val="25000"/>
                </a:srgbClr>
              </a:solidFill>
              <a:ln w="19050">
                <a:solidFill>
                  <a:srgbClr val="FF99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7E-4BA2-825E-BF0E3914F6B4}"/>
              </c:ext>
            </c:extLst>
          </c:dPt>
          <c:val>
            <c:numRef>
              <c:f>'sem4 pr'!$I$8:$J$8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'sem4 pr'!#REF!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0A7E-4BA2-825E-BF0E3914F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Office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73744299072883"/>
          <c:y val="0.22562760308252239"/>
          <c:w val="0.63452511401854239"/>
          <c:h val="0.72242436857921466"/>
        </c:manualLayout>
      </c:layout>
      <c:doughnutChart>
        <c:varyColors val="1"/>
        <c:ser>
          <c:idx val="0"/>
          <c:order val="0"/>
          <c:explosion val="3"/>
          <c:dPt>
            <c:idx val="0"/>
            <c:bubble3D val="0"/>
            <c:explosion val="0"/>
            <c:spPr>
              <a:solidFill>
                <a:srgbClr val="990033"/>
              </a:solidFill>
              <a:ln w="190500">
                <a:solidFill>
                  <a:srgbClr val="990033">
                    <a:alpha val="85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9F-4086-AC6A-072CDE9DB79D}"/>
              </c:ext>
            </c:extLst>
          </c:dPt>
          <c:dPt>
            <c:idx val="1"/>
            <c:bubble3D val="0"/>
            <c:spPr>
              <a:solidFill>
                <a:srgbClr val="990033">
                  <a:alpha val="25000"/>
                </a:srgbClr>
              </a:solidFill>
              <a:ln w="19050">
                <a:solidFill>
                  <a:srgbClr val="99003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9F-4086-AC6A-072CDE9DB79D}"/>
              </c:ext>
            </c:extLst>
          </c:dPt>
          <c:val>
            <c:numRef>
              <c:f>'sem4 pr'!$I$9:$J$9</c:f>
              <c:numCache>
                <c:formatCode>0%</c:formatCode>
                <c:ptCount val="2"/>
                <c:pt idx="0">
                  <c:v>0.19</c:v>
                </c:pt>
                <c:pt idx="1">
                  <c:v>0.81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'sem4 pr'!#REF!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989F-4086-AC6A-072CDE9DB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Which type of customers should the company focus on for the next 3 years?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Increasing customer behavior over given 3 years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ea typeface="Arial"/>
                <a:cs typeface="Arial"/>
                <a:sym typeface="Arial"/>
              </a:rPr>
              <a:t>Segment home office haven’t increase in gaining much profit over 3 year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1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of Profit for each Customer ID. Color shows sum of Profit. The markers are labeled by % of Total Profit.</a:t>
            </a:r>
          </a:p>
          <a:p>
            <a:endParaRPr lang="en-US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70%</a:t>
            </a:r>
            <a:r>
              <a:rPr lang="en-US" dirty="0"/>
              <a:t> 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Corporate</a:t>
            </a:r>
            <a:r>
              <a:rPr lang="en-US" dirty="0"/>
              <a:t> : 52 (in quantity) : 31%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Consumer : 82 </a:t>
            </a:r>
            <a:r>
              <a:rPr lang="en-US" sz="1800" dirty="0"/>
              <a:t>(in quantity) : 50%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 Office</a:t>
            </a:r>
            <a:r>
              <a:rPr lang="en-US" dirty="0"/>
              <a:t>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31 </a:t>
            </a:r>
            <a:r>
              <a:rPr lang="en-US" dirty="0"/>
              <a:t>(in quantity) </a:t>
            </a:r>
            <a:r>
              <a:rPr lang="en-US" sz="1200" dirty="0"/>
              <a:t>: 19%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Total 167 (in quantity) : 100%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13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X-axis - Discount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Y-axis – Segments and Sales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Percentage – Sales 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Colour – Profit ( Green-Profit  , Red-loss)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Less or no discount more sales and profit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Negatively correlated -0.2.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23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Objective 3: Does the company need to continue to offer diversified products across a range of customers or should it consolidate products and/or customer base?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/>
                <a:ea typeface="Arial" panose="020B0604020202020204" pitchFamily="34" charset="0"/>
                <a:cs typeface="Arial"/>
                <a:sym typeface="Arial"/>
              </a:rPr>
              <a:t>X-axis – Year and subcategory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/>
                <a:ea typeface="Arial" panose="020B0604020202020204" pitchFamily="34" charset="0"/>
                <a:cs typeface="Arial"/>
                <a:sym typeface="Arial"/>
              </a:rPr>
              <a:t>Y-axis – Profit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/>
                <a:ea typeface="Arial" panose="020B0604020202020204" pitchFamily="34" charset="0"/>
                <a:cs typeface="Arial"/>
                <a:sym typeface="Arial"/>
              </a:rPr>
              <a:t>Color -  Profit and loss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/>
                <a:ea typeface="Arial" panose="020B0604020202020204" pitchFamily="34" charset="0"/>
                <a:cs typeface="Arial"/>
                <a:sym typeface="Arial"/>
              </a:rPr>
              <a:t>Phones and copier gaining sig profit over the years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/>
                <a:ea typeface="Arial" panose="020B0604020202020204" pitchFamily="34" charset="0"/>
                <a:cs typeface="Arial"/>
                <a:sym typeface="Arial"/>
              </a:rPr>
              <a:t>Tables are making loss throughout 3 years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effectLst/>
              <a:latin typeface="Arial"/>
              <a:ea typeface="Arial" panose="020B0604020202020204" pitchFamily="34" charset="0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effectLst/>
              <a:latin typeface="Arial"/>
              <a:ea typeface="Arial" panose="020B0604020202020204" pitchFamily="34" charset="0"/>
              <a:cs typeface="Arial"/>
              <a:sym typeface="Arial"/>
            </a:endParaRPr>
          </a:p>
          <a:p>
            <a:pPr marL="0" marR="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Rate of profit increases throughout given years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Technology: Copies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Office Supplies: Binders, paper, Appliances, Envelopes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Furniture: Furnishings,</a:t>
            </a:r>
          </a:p>
          <a:p>
            <a:pPr marL="0" marR="0" lvl="0" indent="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Rate of profit decreases throughout given years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Technology: Phone (although it makes profit)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Office Supplies: Supplies (it makes loss)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Furniture: Chairs (although it makes profit)</a:t>
            </a:r>
          </a:p>
          <a:p>
            <a:pPr marL="0" marR="0" lvl="0" indent="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Rate of profit 1st decreases (in 2017) and then increases (in 2018) in given years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Technology: --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Office Supplies: storage, Fasteners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Furniture: Bookcases, Tables</a:t>
            </a:r>
          </a:p>
          <a:p>
            <a:pPr marL="0" marR="0" lvl="0" indent="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Rate of profit 1st increases (in 2017) and then decreases (in 2018) in given years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Technology: Accessories, Machines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Office Supplies: Art, Labels, 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Furniture: --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just">
              <a:lnSpc>
                <a:spcPct val="10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Tables do not make profit over given years that are 2016,2017,2018.</a:t>
            </a:r>
            <a:endParaRPr lang="en-US" sz="1200" dirty="0">
              <a:effectLst/>
              <a:latin typeface="Arial"/>
              <a:ea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67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X-axis - Discount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Y-axis – Segments and Sales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Percentage – Sales 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Colour – Profit ( Green-Profit  , Red-loss)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Less or no discount more sales and profit</a:t>
            </a: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Negatively correlated -0.2.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842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(Copier, Storage)         : 005   </a:t>
            </a:r>
            <a:r>
              <a:rPr lang="en-US" b="0" dirty="0"/>
              <a:t> [Low selling but most profit gaining pair]</a:t>
            </a:r>
          </a:p>
          <a:p>
            <a:pPr marL="4000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(Papers, Binders)         : 187     </a:t>
            </a:r>
            <a:r>
              <a:rPr lang="en-US" b="0" dirty="0"/>
              <a:t>[Most selling pair with profit]</a:t>
            </a:r>
          </a:p>
          <a:p>
            <a:pPr marL="4000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(Phones, Paper)           : 114     </a:t>
            </a:r>
            <a:r>
              <a:rPr lang="en-US" b="0" dirty="0"/>
              <a:t>[Rare pair with profit as well as good selling quantity]</a:t>
            </a:r>
          </a:p>
          <a:p>
            <a:pPr marL="4000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(Phones, Binders)        : 125     </a:t>
            </a:r>
            <a:r>
              <a:rPr lang="en-US" b="0" dirty="0"/>
              <a:t>[Rare pair with more selling quantity but lesser profit than papers and phones]</a:t>
            </a:r>
          </a:p>
          <a:p>
            <a:pPr marL="4000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(Furnishings, Binders) : 137     </a:t>
            </a:r>
            <a:r>
              <a:rPr lang="en-US" b="0" dirty="0"/>
              <a:t>[2</a:t>
            </a:r>
            <a:r>
              <a:rPr lang="en-US" b="0" baseline="30000" dirty="0"/>
              <a:t>nd</a:t>
            </a:r>
            <a:r>
              <a:rPr lang="en-US" b="0" dirty="0"/>
              <a:t> highest selling pair with most lose]</a:t>
            </a:r>
          </a:p>
          <a:p>
            <a:pPr marL="4000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b="1" dirty="0"/>
          </a:p>
          <a:p>
            <a:pPr marL="4000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4000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4000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326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Don’t give discount on all products from same basket</a:t>
            </a:r>
            <a:endParaRPr dirty="0"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9d55cdb8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9d55cdb8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d9d55cdb8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Secondary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 segments  and categories </a:t>
            </a:r>
            <a:endParaRPr dirty="0"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Main 3 objectives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Related to customer and product behavior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to forecast sales for next year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X-axis – Months of 2016 to 2018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Y-axis – Sales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Indication of seasonality and non linear trend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05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TS repeating it self yearly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 linear increasing trend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dirty="0"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70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Walk-Forward validation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Have used 2 models as TS contains Trend and Seasonality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ways to forecast overall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Choose best model base on RMSE for each 3 categories and over full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forecasted sales by forecasting separately and than sum of 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forecasted sales by forecasting on full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85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5x4arcHqnVl0TxiYnaiaJl3COL0Xi8Z/view?usp=sharing" TargetMode="External"/><Relationship Id="rId2" Type="http://schemas.openxmlformats.org/officeDocument/2006/relationships/hyperlink" Target="https://drive.google.com/file/d/1PwuMzrJlwTDXzg8xbhLENV4Eel6P7A1f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Y653jXU9z2q_QKloc64vT-Abhp-MpWgp/view?usp=sharing" TargetMode="External"/><Relationship Id="rId4" Type="http://schemas.openxmlformats.org/officeDocument/2006/relationships/hyperlink" Target="https://drive.google.com/file/d/1g82s14CARZ5jDkuuBCBUderWKBLgOkVQ/view?usp=shar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nomaly.io/seasonal-trend-decomposition-in-r/index.html" TargetMode="External"/><Relationship Id="rId3" Type="http://schemas.openxmlformats.org/officeDocument/2006/relationships/hyperlink" Target="https://medium.com/@srv96/smoothing-techniques-for-time-series-data-91cccfd008a2" TargetMode="External"/><Relationship Id="rId7" Type="http://schemas.openxmlformats.org/officeDocument/2006/relationships/hyperlink" Target="https://www.studytonight.com/post/what-is-mean-squared-error-mean-absolute-error-root-mean-squared-error-and-r-square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introduction-to-time-series-forecasting-with-python/" TargetMode="External"/><Relationship Id="rId5" Type="http://schemas.openxmlformats.org/officeDocument/2006/relationships/hyperlink" Target="https://www.scribbr.com/statistics/akaike-information-criterion/" TargetMode="External"/><Relationship Id="rId4" Type="http://schemas.openxmlformats.org/officeDocument/2006/relationships/hyperlink" Target="https://towardsdatascience.com/an-overview-of-time-series-forecasting-models-a2fa7a358fcb#:~:text=%20Time%20series%20forecasting%20models%20%201%20Na%C3%AFve,,approaches%20for%20time...%205%20LSTM.%20%20More" TargetMode="External"/><Relationship Id="rId9" Type="http://schemas.openxmlformats.org/officeDocument/2006/relationships/hyperlink" Target="https://stats.stackexchange.com/questions/333092/why-i-get-the-same-predict-value-in-arima-mode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about:blan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200647" y="1249441"/>
            <a:ext cx="9790706" cy="282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Sales Analysis of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latin typeface="Arial"/>
                <a:ea typeface="Arial"/>
                <a:cs typeface="Arial"/>
                <a:sym typeface="Arial"/>
              </a:rPr>
              <a:t>Superstore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066800" y="4455620"/>
            <a:ext cx="10058400" cy="164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200" b="1" cap="none" dirty="0">
                <a:solidFill>
                  <a:schemeClr val="dk1"/>
                </a:solidFill>
                <a:latin typeface="Arial" panose="020B0604020202020204" pitchFamily="34" charset="0"/>
                <a:ea typeface="Arial Rounded"/>
                <a:cs typeface="Arial" panose="020B0604020202020204" pitchFamily="34" charset="0"/>
                <a:sym typeface="Arial Rounded"/>
              </a:rPr>
              <a:t>                                                     </a:t>
            </a:r>
            <a:r>
              <a:rPr lang="en-US" sz="4200" b="1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Guided by</a:t>
            </a:r>
            <a:r>
              <a:rPr lang="en-US" sz="4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;</a:t>
            </a:r>
            <a:r>
              <a:rPr lang="en-US" sz="4200" b="1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       		  Presented by; 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4200" b="1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                                              Dr. Deepa </a:t>
            </a:r>
            <a:r>
              <a:rPr lang="en-US" sz="4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</a:t>
            </a:r>
            <a:r>
              <a:rPr lang="en-US" sz="4200" b="1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andpal               	</a:t>
            </a:r>
            <a:r>
              <a:rPr lang="en-US" sz="4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4200" b="1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4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</a:t>
            </a:r>
            <a:r>
              <a:rPr lang="en-US" sz="4200" b="1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injal Panara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4200" b="1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                                                                                                	 </a:t>
            </a:r>
            <a:r>
              <a:rPr lang="en-US" sz="4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4200" b="1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Yuti Tailor </a:t>
            </a: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0137" y="179577"/>
            <a:ext cx="1497375" cy="150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0647" y="4455620"/>
            <a:ext cx="2238292" cy="76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194;p10">
            <a:extLst>
              <a:ext uri="{FF2B5EF4-FFF2-40B4-BE49-F238E27FC236}">
                <a16:creationId xmlns:a16="http://schemas.microsoft.com/office/drawing/2014/main" id="{BE3691D1-BB4F-43D3-BCE7-260C215B2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401620"/>
              </p:ext>
            </p:extLst>
          </p:nvPr>
        </p:nvGraphicFramePr>
        <p:xfrm>
          <a:off x="9243752" y="2442565"/>
          <a:ext cx="2523744" cy="2595975"/>
        </p:xfrm>
        <a:graphic>
          <a:graphicData uri="http://schemas.openxmlformats.org/drawingml/2006/table">
            <a:tbl>
              <a:tblPr firstRow="1" bandRow="1">
                <a:noFill/>
                <a:tableStyleId>{F2E9B537-8759-4712-8142-DB18C2E0A458}</a:tableStyleId>
              </a:tblPr>
              <a:tblGrid>
                <a:gridCol w="151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42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 to forecast Sales of 2018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73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sum of three Categories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1.033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73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full Data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1.102</a:t>
                      </a:r>
                      <a:endParaRPr sz="16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857F18-EA58-48F8-AA53-CF99BE342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278893"/>
              </p:ext>
            </p:extLst>
          </p:nvPr>
        </p:nvGraphicFramePr>
        <p:xfrm>
          <a:off x="700089" y="1143000"/>
          <a:ext cx="8158162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3D8AF3-0CC5-40B9-908D-6327E418A37C}"/>
              </a:ext>
            </a:extLst>
          </p:cNvPr>
          <p:cNvSpPr txBox="1"/>
          <p:nvPr/>
        </p:nvSpPr>
        <p:spPr>
          <a:xfrm>
            <a:off x="886703" y="424190"/>
            <a:ext cx="867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Comparison of Sales for 2018   </a:t>
            </a:r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10"/>
          <p:cNvGraphicFramePr/>
          <p:nvPr>
            <p:extLst>
              <p:ext uri="{D42A27DB-BD31-4B8C-83A1-F6EECF244321}">
                <p14:modId xmlns:p14="http://schemas.microsoft.com/office/powerpoint/2010/main" val="3457080514"/>
              </p:ext>
            </p:extLst>
          </p:nvPr>
        </p:nvGraphicFramePr>
        <p:xfrm>
          <a:off x="8728363" y="2094807"/>
          <a:ext cx="3070594" cy="3351702"/>
        </p:xfrm>
        <a:graphic>
          <a:graphicData uri="http://schemas.openxmlformats.org/drawingml/2006/table">
            <a:tbl>
              <a:tblPr firstRow="1" bandRow="1">
                <a:noFill/>
                <a:tableStyleId>{F2E9B537-8759-4712-8142-DB18C2E0A458}</a:tableStyleId>
              </a:tblPr>
              <a:tblGrid>
                <a:gridCol w="1530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Quarters of 2019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95% C.I. for Average Sales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(in Crores) 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Quarter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( 0.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15 , 3.92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Second Quarter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2.13 , 3.03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Third Quarter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( 0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.87 , 5.37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Fourth Quarter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2.69 , 7.13</a:t>
                      </a: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D287A5-6E67-4542-9B64-5DFAAAD13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588200"/>
              </p:ext>
            </p:extLst>
          </p:nvPr>
        </p:nvGraphicFramePr>
        <p:xfrm>
          <a:off x="1097274" y="1157288"/>
          <a:ext cx="7331831" cy="4944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23009C-D071-4B84-8A02-44008E127CF6}"/>
              </a:ext>
            </a:extLst>
          </p:cNvPr>
          <p:cNvSpPr txBox="1"/>
          <p:nvPr/>
        </p:nvSpPr>
        <p:spPr>
          <a:xfrm>
            <a:off x="858127" y="494848"/>
            <a:ext cx="870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Final Sales Forecasting for 2019</a:t>
            </a: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5C18-A992-45E5-A023-E7F7C27E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243039"/>
            <a:ext cx="11662117" cy="84211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: Analyzing Customer behavior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B3433-0222-49E7-BDF2-2756FA04818D}"/>
              </a:ext>
            </a:extLst>
          </p:cNvPr>
          <p:cNvSpPr txBox="1"/>
          <p:nvPr/>
        </p:nvSpPr>
        <p:spPr>
          <a:xfrm>
            <a:off x="577153" y="1093414"/>
            <a:ext cx="10058399" cy="35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Customers are divided into mainly 3 types called segments (</a:t>
            </a:r>
            <a:r>
              <a:rPr lang="en-GB" sz="16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Consumer, Home Office and</a:t>
            </a: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6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Corporate). 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7A75E-5205-4DF9-AA43-4226A63FE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1" b="3945"/>
          <a:stretch/>
        </p:blipFill>
        <p:spPr>
          <a:xfrm>
            <a:off x="577153" y="1772529"/>
            <a:ext cx="8532243" cy="4431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C8EF8-0050-47BE-A986-31AE7A649D45}"/>
              </a:ext>
            </a:extLst>
          </p:cNvPr>
          <p:cNvSpPr txBox="1"/>
          <p:nvPr/>
        </p:nvSpPr>
        <p:spPr>
          <a:xfrm>
            <a:off x="8954652" y="2072137"/>
            <a:ext cx="30523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Around 46% of the profit is gained by the consumer segment.</a:t>
            </a:r>
          </a:p>
          <a:p>
            <a:pPr marL="2286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GB" sz="16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GB" sz="16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round 34% of the profit is gained by the Corporate segment.</a:t>
            </a:r>
          </a:p>
          <a:p>
            <a:pPr marL="2286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GB" sz="16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GB" sz="16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round 20% of the profit is gained by the Home Office segment.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4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027D99-00A9-49BA-8BF1-B09556E291C7}"/>
              </a:ext>
            </a:extLst>
          </p:cNvPr>
          <p:cNvSpPr txBox="1"/>
          <p:nvPr/>
        </p:nvSpPr>
        <p:spPr>
          <a:xfrm>
            <a:off x="858128" y="157175"/>
            <a:ext cx="7329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/>
              <a:t>ABC Analysis on Profit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1C3811F-AE24-4B79-8025-F15F53BFD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71197"/>
              </p:ext>
            </p:extLst>
          </p:nvPr>
        </p:nvGraphicFramePr>
        <p:xfrm>
          <a:off x="858128" y="1277836"/>
          <a:ext cx="10156872" cy="1412542"/>
        </p:xfrm>
        <a:graphic>
          <a:graphicData uri="http://schemas.openxmlformats.org/drawingml/2006/table">
            <a:tbl>
              <a:tblPr firstRow="1" bandRow="1">
                <a:tableStyleId>{F2E9B537-8759-4712-8142-DB18C2E0A458}</a:tableStyleId>
              </a:tblPr>
              <a:tblGrid>
                <a:gridCol w="2539218">
                  <a:extLst>
                    <a:ext uri="{9D8B030D-6E8A-4147-A177-3AD203B41FA5}">
                      <a16:colId xmlns:a16="http://schemas.microsoft.com/office/drawing/2014/main" val="256445483"/>
                    </a:ext>
                  </a:extLst>
                </a:gridCol>
                <a:gridCol w="2539218">
                  <a:extLst>
                    <a:ext uri="{9D8B030D-6E8A-4147-A177-3AD203B41FA5}">
                      <a16:colId xmlns:a16="http://schemas.microsoft.com/office/drawing/2014/main" val="2218817442"/>
                    </a:ext>
                  </a:extLst>
                </a:gridCol>
                <a:gridCol w="2539218">
                  <a:extLst>
                    <a:ext uri="{9D8B030D-6E8A-4147-A177-3AD203B41FA5}">
                      <a16:colId xmlns:a16="http://schemas.microsoft.com/office/drawing/2014/main" val="3848773552"/>
                    </a:ext>
                  </a:extLst>
                </a:gridCol>
                <a:gridCol w="2539218">
                  <a:extLst>
                    <a:ext uri="{9D8B030D-6E8A-4147-A177-3AD203B41FA5}">
                      <a16:colId xmlns:a16="http://schemas.microsoft.com/office/drawing/2014/main" val="2617868952"/>
                    </a:ext>
                  </a:extLst>
                </a:gridCol>
              </a:tblGrid>
              <a:tr h="77538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A (Total 70% Profit)</a:t>
                      </a:r>
                      <a:endParaRPr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B (Remaining 20% Profit)</a:t>
                      </a:r>
                      <a:endParaRPr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 (last 10% Profit)</a:t>
                      </a:r>
                      <a:endParaRPr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Total Customer</a:t>
                      </a:r>
                      <a:endParaRPr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4210309"/>
                  </a:ext>
                </a:extLst>
              </a:tr>
              <a:tr h="5433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j-lt"/>
                        </a:rPr>
                        <a:t>167</a:t>
                      </a: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j-lt"/>
                        </a:rPr>
                        <a:t>167</a:t>
                      </a: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j-lt"/>
                        </a:rPr>
                        <a:t>290</a:t>
                      </a: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j-lt"/>
                        </a:rPr>
                        <a:t>624</a:t>
                      </a: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6145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ECA6324-B290-46C6-90F8-6BDDAE546261}"/>
              </a:ext>
            </a:extLst>
          </p:cNvPr>
          <p:cNvGrpSpPr/>
          <p:nvPr/>
        </p:nvGrpSpPr>
        <p:grpSpPr>
          <a:xfrm>
            <a:off x="1051993" y="3644666"/>
            <a:ext cx="10156872" cy="2811951"/>
            <a:chOff x="0" y="0"/>
            <a:chExt cx="5588000" cy="20669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78D3E2-DC24-4544-886E-234DE18A1E45}"/>
                </a:ext>
              </a:extLst>
            </p:cNvPr>
            <p:cNvGrpSpPr/>
            <p:nvPr/>
          </p:nvGrpSpPr>
          <p:grpSpPr>
            <a:xfrm>
              <a:off x="0" y="0"/>
              <a:ext cx="1771650" cy="2066925"/>
              <a:chOff x="0" y="0"/>
              <a:chExt cx="2505075" cy="2200276"/>
            </a:xfrm>
          </p:grpSpPr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3339A76B-7C10-4B3C-BB63-A3084E78F0EE}"/>
                  </a:ext>
                </a:extLst>
              </p:cNvPr>
              <p:cNvGraphicFramePr/>
              <p:nvPr/>
            </p:nvGraphicFramePr>
            <p:xfrm>
              <a:off x="0" y="0"/>
              <a:ext cx="2505075" cy="22002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EB7BE6-D716-46FC-85DD-3544382B3555}"/>
                  </a:ext>
                </a:extLst>
              </p:cNvPr>
              <p:cNvSpPr txBox="1"/>
              <p:nvPr/>
            </p:nvSpPr>
            <p:spPr>
              <a:xfrm>
                <a:off x="866776" y="1047750"/>
                <a:ext cx="838200" cy="46672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066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31%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87E0264-1414-4801-B4E4-FA93321F69AE}"/>
                </a:ext>
              </a:extLst>
            </p:cNvPr>
            <p:cNvGrpSpPr/>
            <p:nvPr/>
          </p:nvGrpSpPr>
          <p:grpSpPr>
            <a:xfrm>
              <a:off x="1898650" y="0"/>
              <a:ext cx="1781175" cy="2066925"/>
              <a:chOff x="1898650" y="0"/>
              <a:chExt cx="2505075" cy="2200276"/>
            </a:xfrm>
          </p:grpSpPr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96D7959D-D3C3-4F61-9BE8-279294CFE192}"/>
                  </a:ext>
                </a:extLst>
              </p:cNvPr>
              <p:cNvGraphicFramePr/>
              <p:nvPr/>
            </p:nvGraphicFramePr>
            <p:xfrm>
              <a:off x="1898650" y="0"/>
              <a:ext cx="2505075" cy="22002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B74E50-EFF6-4AFF-9D62-454B718A8EB1}"/>
                  </a:ext>
                </a:extLst>
              </p:cNvPr>
              <p:cNvSpPr txBox="1"/>
              <p:nvPr/>
            </p:nvSpPr>
            <p:spPr>
              <a:xfrm>
                <a:off x="2765426" y="1047750"/>
                <a:ext cx="838200" cy="46672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i="0" u="none" strike="noStrike">
                    <a:solidFill>
                      <a:srgbClr val="FF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50%</a:t>
                </a:r>
                <a:endParaRPr lang="en-US" sz="2400" b="1">
                  <a:solidFill>
                    <a:srgbClr val="FF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C777F8-306D-4E62-987B-004620A9DD0D}"/>
                </a:ext>
              </a:extLst>
            </p:cNvPr>
            <p:cNvGrpSpPr/>
            <p:nvPr/>
          </p:nvGrpSpPr>
          <p:grpSpPr>
            <a:xfrm>
              <a:off x="3806825" y="0"/>
              <a:ext cx="1781175" cy="2066925"/>
              <a:chOff x="3806825" y="0"/>
              <a:chExt cx="2505075" cy="2200276"/>
            </a:xfrm>
          </p:grpSpPr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668F1859-917D-4F65-A903-42B436626EE6}"/>
                  </a:ext>
                </a:extLst>
              </p:cNvPr>
              <p:cNvGraphicFramePr/>
              <p:nvPr/>
            </p:nvGraphicFramePr>
            <p:xfrm>
              <a:off x="3806825" y="0"/>
              <a:ext cx="2505075" cy="22002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0" name="TextBox 7">
                <a:extLst>
                  <a:ext uri="{FF2B5EF4-FFF2-40B4-BE49-F238E27FC236}">
                    <a16:creationId xmlns:a16="http://schemas.microsoft.com/office/drawing/2014/main" id="{956C8B7A-068C-4718-9388-5AA03C9CD2A2}"/>
                  </a:ext>
                </a:extLst>
              </p:cNvPr>
              <p:cNvSpPr txBox="1"/>
              <p:nvPr/>
            </p:nvSpPr>
            <p:spPr>
              <a:xfrm>
                <a:off x="4673601" y="1047750"/>
                <a:ext cx="838200" cy="46672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i="0" u="none" strike="noStrike">
                    <a:solidFill>
                      <a:srgbClr val="9900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19%</a:t>
                </a:r>
                <a:endParaRPr lang="en-US" sz="2400" b="1">
                  <a:solidFill>
                    <a:srgbClr val="99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493ABE-8D43-4CE9-92E4-12811AFAB845}"/>
              </a:ext>
            </a:extLst>
          </p:cNvPr>
          <p:cNvSpPr txBox="1"/>
          <p:nvPr/>
        </p:nvSpPr>
        <p:spPr>
          <a:xfrm>
            <a:off x="4468561" y="3210688"/>
            <a:ext cx="325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From Total 70% Profit</a:t>
            </a:r>
          </a:p>
        </p:txBody>
      </p:sp>
    </p:spTree>
    <p:extLst>
      <p:ext uri="{BB962C8B-B14F-4D97-AF65-F5344CB8AC3E}">
        <p14:creationId xmlns:p14="http://schemas.microsoft.com/office/powerpoint/2010/main" val="118038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E79E20-023B-4EA4-8734-0C8286A54290}"/>
              </a:ext>
            </a:extLst>
          </p:cNvPr>
          <p:cNvSpPr txBox="1"/>
          <p:nvPr/>
        </p:nvSpPr>
        <p:spPr>
          <a:xfrm>
            <a:off x="858128" y="77668"/>
            <a:ext cx="921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/>
              <a:t>Segment behavior with Discount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E690F-6537-4AC6-BD4E-5402C9D12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69" b="5382"/>
          <a:stretch/>
        </p:blipFill>
        <p:spPr>
          <a:xfrm>
            <a:off x="858128" y="981317"/>
            <a:ext cx="10110589" cy="528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3954E6-BABD-4064-9641-ED0C955AD49C}"/>
              </a:ext>
            </a:extLst>
          </p:cNvPr>
          <p:cNvSpPr txBox="1"/>
          <p:nvPr/>
        </p:nvSpPr>
        <p:spPr>
          <a:xfrm>
            <a:off x="9468238" y="2605639"/>
            <a:ext cx="2315798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Correlation between Discount and Profit is (-0.22).</a:t>
            </a:r>
          </a:p>
          <a:p>
            <a:pPr marL="5143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143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 strong but negative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200647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83B5-C15F-49D9-8EA5-01AC819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242359"/>
            <a:ext cx="11414760" cy="74654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: Analyzing Product behavior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8C86B-1618-423E-AEC0-6F90719953A6}"/>
              </a:ext>
            </a:extLst>
          </p:cNvPr>
          <p:cNvSpPr txBox="1"/>
          <p:nvPr/>
        </p:nvSpPr>
        <p:spPr>
          <a:xfrm>
            <a:off x="1097280" y="988906"/>
            <a:ext cx="853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Products are divided into mainly 3 types called Category (</a:t>
            </a: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Furniture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Office Supplies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Technology).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3100E-3215-47DB-8781-D43C82C13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8" b="6108"/>
          <a:stretch/>
        </p:blipFill>
        <p:spPr>
          <a:xfrm>
            <a:off x="883920" y="1859281"/>
            <a:ext cx="9494520" cy="445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D2BD19-E814-4A03-8E15-5ED21E773B85}"/>
              </a:ext>
            </a:extLst>
          </p:cNvPr>
          <p:cNvSpPr txBox="1"/>
          <p:nvPr/>
        </p:nvSpPr>
        <p:spPr>
          <a:xfrm>
            <a:off x="9357360" y="2528138"/>
            <a:ext cx="240792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these Category are divided into Sub-Category as:</a:t>
            </a:r>
            <a:endParaRPr lang="en-GB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Furniture: </a:t>
            </a: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Chairs, Furnishings, Bookcases and Tables. </a:t>
            </a:r>
          </a:p>
          <a:p>
            <a:pPr marL="285750" marR="0" lvl="0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Office Supplies:</a:t>
            </a: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Binders, paper, storage, Appliances, Envelopes, Art, Labels, Fasteners and Supplies.</a:t>
            </a:r>
          </a:p>
          <a:p>
            <a:pPr marL="285750" marR="0" lvl="0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Technology: </a:t>
            </a:r>
            <a:r>
              <a:rPr lang="en-GB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Phone, Copies, Accessories and Machines</a:t>
            </a:r>
            <a:r>
              <a:rPr lang="en-GB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7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E72FA92-90D2-4E80-AB44-33512B25680D}"/>
              </a:ext>
            </a:extLst>
          </p:cNvPr>
          <p:cNvSpPr txBox="1"/>
          <p:nvPr/>
        </p:nvSpPr>
        <p:spPr>
          <a:xfrm>
            <a:off x="473730" y="272293"/>
            <a:ext cx="9439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/>
              <a:t>Product behavior with Discount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A06F3-C673-42B9-BBE0-8FB44E0B8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38" b="4748"/>
          <a:stretch/>
        </p:blipFill>
        <p:spPr>
          <a:xfrm>
            <a:off x="473731" y="980179"/>
            <a:ext cx="9992632" cy="5181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E7414-17FF-4CF9-AD75-BFDEB3C45BC3}"/>
              </a:ext>
            </a:extLst>
          </p:cNvPr>
          <p:cNvSpPr txBox="1"/>
          <p:nvPr/>
        </p:nvSpPr>
        <p:spPr>
          <a:xfrm>
            <a:off x="8941768" y="2377255"/>
            <a:ext cx="30491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Around </a:t>
            </a:r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49</a:t>
            </a:r>
            <a:r>
              <a:rPr lang="en-GB" sz="1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% of the profit is gained by the Category Technology.</a:t>
            </a:r>
          </a:p>
          <a:p>
            <a:pPr marL="2286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14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Around </a:t>
            </a:r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43</a:t>
            </a:r>
            <a:r>
              <a:rPr lang="en-GB" sz="1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% of the profit is gained by the Category Office Supplies.</a:t>
            </a:r>
          </a:p>
          <a:p>
            <a:pPr marL="2286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GB" sz="14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14350" indent="-285750">
              <a:buSzPts val="1400"/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Around </a:t>
            </a:r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GB" sz="1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% of the profit is gained by the Category </a:t>
            </a:r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Furniture</a:t>
            </a:r>
            <a:r>
              <a:rPr lang="en-GB" sz="1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586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9E21-A374-4275-8684-17681C8D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76055"/>
            <a:ext cx="10058400" cy="824745"/>
          </a:xfrm>
        </p:spPr>
        <p:txBody>
          <a:bodyPr>
            <a:normAutofit/>
          </a:bodyPr>
          <a:lstStyle/>
          <a:p>
            <a:r>
              <a:rPr lang="en-GB" sz="4400" b="1" kern="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Market Basket Analysis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3AB04-90D8-4C06-ADA6-8EED31F8A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2" b="9009"/>
          <a:stretch/>
        </p:blipFill>
        <p:spPr>
          <a:xfrm>
            <a:off x="1097280" y="1815547"/>
            <a:ext cx="9173855" cy="4505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3AB0B-4867-47A4-B1BC-01A83B6DF005}"/>
              </a:ext>
            </a:extLst>
          </p:cNvPr>
          <p:cNvSpPr txBox="1"/>
          <p:nvPr/>
        </p:nvSpPr>
        <p:spPr>
          <a:xfrm>
            <a:off x="8687850" y="2978471"/>
            <a:ext cx="3166570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(Copier, Storage)         :  005  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(Papers, Binders)         : 187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(Furnishings, Binders) : 137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(Phones, Paper)           :  114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(Phones, Binders)        : 125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BEF572-A47C-4FFD-88E3-A84223797EA6}"/>
              </a:ext>
            </a:extLst>
          </p:cNvPr>
          <p:cNvSpPr/>
          <p:nvPr/>
        </p:nvSpPr>
        <p:spPr>
          <a:xfrm>
            <a:off x="4473526" y="5560513"/>
            <a:ext cx="436098" cy="2978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2C152B-524B-422F-8E53-BCC09982A3AA}"/>
              </a:ext>
            </a:extLst>
          </p:cNvPr>
          <p:cNvSpPr/>
          <p:nvPr/>
        </p:nvSpPr>
        <p:spPr>
          <a:xfrm>
            <a:off x="3123027" y="5110948"/>
            <a:ext cx="534572" cy="3465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5D8934-EA98-498E-B5CF-1A515B00028B}"/>
              </a:ext>
            </a:extLst>
          </p:cNvPr>
          <p:cNvSpPr/>
          <p:nvPr/>
        </p:nvSpPr>
        <p:spPr>
          <a:xfrm>
            <a:off x="3123027" y="4424551"/>
            <a:ext cx="534572" cy="3465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EDD836-32A7-42BC-BB54-FA268D55BD48}"/>
              </a:ext>
            </a:extLst>
          </p:cNvPr>
          <p:cNvSpPr/>
          <p:nvPr/>
        </p:nvSpPr>
        <p:spPr>
          <a:xfrm>
            <a:off x="3123027" y="5284240"/>
            <a:ext cx="534572" cy="4252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0018E0-1C1C-4198-B226-AF9B7078DDFD}"/>
              </a:ext>
            </a:extLst>
          </p:cNvPr>
          <p:cNvSpPr/>
          <p:nvPr/>
        </p:nvSpPr>
        <p:spPr>
          <a:xfrm>
            <a:off x="7033845" y="5284240"/>
            <a:ext cx="534572" cy="4252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99;p11">
            <a:extLst>
              <a:ext uri="{FF2B5EF4-FFF2-40B4-BE49-F238E27FC236}">
                <a16:creationId xmlns:a16="http://schemas.microsoft.com/office/drawing/2014/main" id="{5DF3965B-AFAB-4AAA-99D0-8C0F8D9CF08E}"/>
              </a:ext>
            </a:extLst>
          </p:cNvPr>
          <p:cNvSpPr txBox="1">
            <a:spLocks/>
          </p:cNvSpPr>
          <p:nvPr/>
        </p:nvSpPr>
        <p:spPr>
          <a:xfrm>
            <a:off x="759649" y="-13535"/>
            <a:ext cx="100584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5000"/>
              </a:lnSpc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 b="1" dirty="0">
                <a:solidFill>
                  <a:schemeClr val="dk1"/>
                </a:solidFill>
              </a:rPr>
              <a:t>Findings</a:t>
            </a:r>
            <a:r>
              <a:rPr lang="en-US" sz="4600" b="1" dirty="0">
                <a:solidFill>
                  <a:schemeClr val="dk1"/>
                </a:solidFill>
              </a:rPr>
              <a:t> </a:t>
            </a:r>
            <a:endParaRPr lang="en-US" sz="4600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5C148CA-F177-48BF-A890-6F4BD64B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6" y="1071565"/>
            <a:ext cx="10426505" cy="5223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Forecasting for categories separately provides better results than forecasting on overall data.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5E12A-1BD9-463C-BDA2-A02D2817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4" y="2018624"/>
            <a:ext cx="5640442" cy="4016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2F84F-E319-435E-9ACA-6F661004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75" y="2018624"/>
            <a:ext cx="5640441" cy="40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4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1097275" y="625814"/>
            <a:ext cx="100584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r>
              <a:rPr lang="en-US" sz="4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7719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Discount more than 0.2% have more chances of resulting into loses.</a:t>
            </a:r>
          </a:p>
          <a:p>
            <a:pPr marL="37719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Customer who purchase paper or binders also purchase phones and profit is gain from it too. </a:t>
            </a:r>
          </a:p>
          <a:p>
            <a:pPr marL="37719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ABC analysis for products. Following table shows number of products for each class.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11"/>
          <p:cNvGraphicFramePr/>
          <p:nvPr>
            <p:extLst>
              <p:ext uri="{D42A27DB-BD31-4B8C-83A1-F6EECF244321}">
                <p14:modId xmlns:p14="http://schemas.microsoft.com/office/powerpoint/2010/main" val="470092724"/>
              </p:ext>
            </p:extLst>
          </p:nvPr>
        </p:nvGraphicFramePr>
        <p:xfrm>
          <a:off x="1097275" y="4485700"/>
          <a:ext cx="9898700" cy="1005785"/>
        </p:xfrm>
        <a:graphic>
          <a:graphicData uri="http://schemas.openxmlformats.org/drawingml/2006/table">
            <a:tbl>
              <a:tblPr>
                <a:noFill/>
                <a:tableStyleId>{690533B4-425D-4B9F-94E8-ADE869917571}</a:tableStyleId>
              </a:tblPr>
              <a:tblGrid>
                <a:gridCol w="24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(Total 70% Profit)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B (Remaining 20% Profit)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C (last 10% Profit)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Products</a:t>
                      </a:r>
                      <a:endParaRPr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206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349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944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1499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097275" y="597877"/>
            <a:ext cx="100584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 sz="4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097275" y="1733192"/>
            <a:ext cx="10058400" cy="402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2389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240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About Data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23894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240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23894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GB" sz="2400" kern="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Market Basket Analysis</a:t>
            </a:r>
          </a:p>
          <a:p>
            <a:pPr marL="457200" lvl="0" indent="-423894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240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23894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240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23894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n-US" sz="240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B5F1-3514-4EE5-9583-08A925EA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90" y="272535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A6350-5EF0-4E6A-B3C4-BD734337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305684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[ 1 ] HTML file of python code for the first objective: 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 Name: objective1_Forecasting Sales for 2019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 </a:t>
            </a:r>
            <a:r>
              <a:rPr lang="en-GB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https://drive.google.com/file/d/1PwuMzrJlwTDXzg8xbhLENV4Eel6P7A1f/view?usp=sharing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]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[ 2 ] Excel file of ABC inventory analysis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 Name: data_Profit - Category and Region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 </a:t>
            </a: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https://drive.google.com/file/d/1S5x4arcHqnVl0TxiYnaiaJl3COL0Xi8Z/view?usp=sharing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]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[ 3 ] Tableau file of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Objective 3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 Name: objective_3_ParetoChart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 </a:t>
            </a:r>
            <a:r>
              <a:rPr lang="en-GB" dirty="0"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https://drive.google.com/file/d/1g82s14CARZ5jDkuuBCBUderWKBLgOkVQ/view?usp=sharing</a:t>
            </a:r>
            <a:r>
              <a:rPr lang="en-GB" dirty="0">
                <a:latin typeface="Arial" panose="020B0604020202020204" pitchFamily="34" charset="0"/>
                <a:ea typeface="Arial" panose="020B0604020202020204" pitchFamily="34" charset="0"/>
              </a:rPr>
              <a:t> 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</a:pPr>
            <a:r>
              <a:rPr lang="en-GB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[ 4 ] Tableau file of Market Basket analysis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File Name: 5_Market_Basket_Analysis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 </a:t>
            </a:r>
            <a:r>
              <a:rPr lang="en-US" dirty="0">
                <a:hlinkClick r:id="rId5"/>
              </a:rPr>
              <a:t>https://drive.google.com/file/d/1Y653jXU9z2q_QKloc64vT-Abhp-MpWgp/view?usp=sharing</a:t>
            </a:r>
            <a:r>
              <a:rPr lang="en-US" dirty="0"/>
              <a:t> 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9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0CF7F-CA78-4328-8CF4-622C6867B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32570"/>
              </p:ext>
            </p:extLst>
          </p:nvPr>
        </p:nvGraphicFramePr>
        <p:xfrm>
          <a:off x="783771" y="624113"/>
          <a:ext cx="10421259" cy="5660561"/>
        </p:xfrm>
        <a:graphic>
          <a:graphicData uri="http://schemas.openxmlformats.org/drawingml/2006/table">
            <a:tbl>
              <a:tblPr bandRow="1">
                <a:tableStyleId>{690533B4-425D-4B9F-94E8-ADE869917571}</a:tableStyleId>
              </a:tblPr>
              <a:tblGrid>
                <a:gridCol w="2272638">
                  <a:extLst>
                    <a:ext uri="{9D8B030D-6E8A-4147-A177-3AD203B41FA5}">
                      <a16:colId xmlns:a16="http://schemas.microsoft.com/office/drawing/2014/main" val="3710052634"/>
                    </a:ext>
                  </a:extLst>
                </a:gridCol>
                <a:gridCol w="778387">
                  <a:extLst>
                    <a:ext uri="{9D8B030D-6E8A-4147-A177-3AD203B41FA5}">
                      <a16:colId xmlns:a16="http://schemas.microsoft.com/office/drawing/2014/main" val="936547058"/>
                    </a:ext>
                  </a:extLst>
                </a:gridCol>
                <a:gridCol w="3685117">
                  <a:extLst>
                    <a:ext uri="{9D8B030D-6E8A-4147-A177-3AD203B41FA5}">
                      <a16:colId xmlns:a16="http://schemas.microsoft.com/office/drawing/2014/main" val="2185227714"/>
                    </a:ext>
                  </a:extLst>
                </a:gridCol>
                <a:gridCol w="3685117">
                  <a:extLst>
                    <a:ext uri="{9D8B030D-6E8A-4147-A177-3AD203B41FA5}">
                      <a16:colId xmlns:a16="http://schemas.microsoft.com/office/drawing/2014/main" val="2290604349"/>
                    </a:ext>
                  </a:extLst>
                </a:gridCol>
              </a:tblGrid>
              <a:tr h="2152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Attributes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Columns Names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Brief Description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extLst>
                  <a:ext uri="{0D108BD9-81ED-4DB2-BD59-A6C34878D82A}">
                    <a16:rowId xmlns:a16="http://schemas.microsoft.com/office/drawing/2014/main" val="1766787777"/>
                  </a:ext>
                </a:extLst>
              </a:tr>
              <a:tr h="226023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Date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Order Date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 of Order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3423130389"/>
                  </a:ext>
                </a:extLst>
              </a:tr>
              <a:tr h="226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Ship Date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 when shipped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1425482779"/>
                  </a:ext>
                </a:extLst>
              </a:tr>
              <a:tr h="226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Payment Date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 of Payment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2585795982"/>
                  </a:ext>
                </a:extLst>
              </a:tr>
              <a:tr h="22602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Customer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Customer ID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Customer Identification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152302439"/>
                  </a:ext>
                </a:extLst>
              </a:tr>
              <a:tr h="226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Customer 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Customer 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3682973020"/>
                  </a:ext>
                </a:extLst>
              </a:tr>
              <a:tr h="226023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Country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City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City where customer shopped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1929323835"/>
                  </a:ext>
                </a:extLst>
              </a:tr>
              <a:tr h="226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State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State where customer shopped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2053041072"/>
                  </a:ext>
                </a:extLst>
              </a:tr>
              <a:tr h="226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Region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Region of City/State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2900272132"/>
                  </a:ext>
                </a:extLst>
              </a:tr>
              <a:tr h="226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Country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Country of City/State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611464064"/>
                  </a:ext>
                </a:extLst>
              </a:tr>
              <a:tr h="22602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Product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Product ID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Product id of item shopped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4147748623"/>
                  </a:ext>
                </a:extLst>
              </a:tr>
              <a:tr h="226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Product 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Product 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4083225162"/>
                  </a:ext>
                </a:extLst>
              </a:tr>
              <a:tr h="28502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Product Group / Business Line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Segment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Segment to which the customer belongs to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1907117628"/>
                  </a:ext>
                </a:extLst>
              </a:tr>
              <a:tr h="285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Category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Category to which the product belongs to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948451924"/>
                  </a:ext>
                </a:extLst>
              </a:tr>
              <a:tr h="285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Sub-Category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Sub Category to which the product belongs to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696100668"/>
                  </a:ext>
                </a:extLst>
              </a:tr>
              <a:tr h="226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Sales Amount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Sales amount or order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2707883196"/>
                  </a:ext>
                </a:extLst>
              </a:tr>
              <a:tr h="226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Sales Margin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Profit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Profit or margin at product level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3186575979"/>
                  </a:ext>
                </a:extLst>
              </a:tr>
              <a:tr h="226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Sales Quantity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Quantity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Quantity of item sold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4035364657"/>
                  </a:ext>
                </a:extLst>
              </a:tr>
              <a:tr h="226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Discount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Discount (in %)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Discount in percentage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1535485069"/>
                  </a:ext>
                </a:extLst>
              </a:tr>
              <a:tr h="226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Sales Person Id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Sales Person ID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Sales person id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1696579296"/>
                  </a:ext>
                </a:extLst>
              </a:tr>
              <a:tr h="226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Sales Person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Sales Person 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Sales person 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89467195"/>
                  </a:ext>
                </a:extLst>
              </a:tr>
              <a:tr h="285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Credit Days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Credit Days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Payment terms of extending credit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4206677555"/>
                  </a:ext>
                </a:extLst>
              </a:tr>
              <a:tr h="2260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Order Id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Order ID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Order Id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433600932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Ship Mode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&lt;-&gt;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Ship Mode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Mode of Shipment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488" marR="34488" marT="0" marB="0"/>
                </a:tc>
                <a:extLst>
                  <a:ext uri="{0D108BD9-81ED-4DB2-BD59-A6C34878D82A}">
                    <a16:rowId xmlns:a16="http://schemas.microsoft.com/office/drawing/2014/main" val="6221310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6A39C-5A69-46D6-8F79-7116EE2FE02F}"/>
              </a:ext>
            </a:extLst>
          </p:cNvPr>
          <p:cNvSpPr txBox="1"/>
          <p:nvPr/>
        </p:nvSpPr>
        <p:spPr>
          <a:xfrm>
            <a:off x="783771" y="23477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fields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549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d55cdb83_1_2"/>
          <p:cNvSpPr txBox="1">
            <a:spLocks noGrp="1"/>
          </p:cNvSpPr>
          <p:nvPr>
            <p:ph type="title"/>
          </p:nvPr>
        </p:nvSpPr>
        <p:spPr>
          <a:xfrm>
            <a:off x="1097280" y="624225"/>
            <a:ext cx="10058400" cy="110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endParaRPr sz="4400" dirty="0"/>
          </a:p>
        </p:txBody>
      </p:sp>
      <p:sp>
        <p:nvSpPr>
          <p:cNvPr id="214" name="Google Shape;214;gd9d55cdb83_1_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457200" lvl="0" indent="-33432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 </a:t>
            </a:r>
            <a:r>
              <a:rPr lang="en-US" sz="1800" u="sng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Smoothing Techniques for time series data | by Sourav Dash | Medium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]</a:t>
            </a:r>
          </a:p>
          <a:p>
            <a:pPr marL="457200" lvl="0" indent="-33432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 </a:t>
            </a:r>
            <a:r>
              <a:rPr lang="en-US" sz="1800" u="sng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overview of time series forecasting models | by Davide </a:t>
            </a:r>
            <a:r>
              <a:rPr lang="en-US" sz="1800" u="sng" dirty="0" err="1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Burba</a:t>
            </a:r>
            <a:r>
              <a:rPr lang="en-US" sz="1800" u="sng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Towards Data Science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]</a:t>
            </a:r>
          </a:p>
          <a:p>
            <a:pPr marL="457200" lvl="0" indent="-33432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 </a:t>
            </a:r>
            <a:r>
              <a:rPr lang="en-US" sz="1800" u="sng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Akaike Information Criterion | When &amp; How to Use It (scribbr.com)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]</a:t>
            </a:r>
          </a:p>
          <a:p>
            <a:pPr marL="457200" lvl="0" indent="-33432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</a:t>
            </a:r>
            <a:r>
              <a:rPr lang="en-US" sz="1800" u="sng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https://machinelearningmastery.com/introduction-to-time-series-forecasting-with-python/</a:t>
            </a:r>
            <a:r>
              <a:rPr lang="en-US" sz="1800" u="sng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]</a:t>
            </a:r>
          </a:p>
          <a:p>
            <a:pPr marL="457200" lvl="0" indent="-33432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</a:t>
            </a:r>
            <a:r>
              <a:rPr lang="en-US" sz="1800" u="sng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https://www.studytonight.com/post/what-is-mean-squared-error-mean-absolute-error-root-mean-squared-error-and-r-squared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] </a:t>
            </a:r>
          </a:p>
          <a:p>
            <a:pPr marL="457200" lvl="0" indent="-33432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 </a:t>
            </a:r>
            <a:r>
              <a:rPr lang="en-US" sz="1800" u="sng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https://anomaly.io/seasonal-trend-decomposition-in-r/index.html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]</a:t>
            </a:r>
          </a:p>
          <a:p>
            <a:pPr marL="457200" lvl="0" indent="-33432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</a:t>
            </a:r>
            <a:r>
              <a:rPr lang="en-US" sz="1800" u="sng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https://stats.stackexchange.com/questions/333092/why-i-get-the-same-predict-value-in-arima-model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]</a:t>
            </a:r>
          </a:p>
          <a:p>
            <a:pPr marL="457200" lvl="0" indent="-334327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 </a:t>
            </a:r>
            <a:r>
              <a:rPr lang="en-US" sz="1800" u="sng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Mean Squared Error, Mean Absolute Error, Root Mean Squared Error and R Squared? - </a:t>
            </a:r>
            <a:r>
              <a:rPr lang="en-US" sz="1800" u="sng" dirty="0" err="1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Studytonight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]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E67D-4896-4218-9B78-C843B94C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097280" y="525752"/>
            <a:ext cx="10058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Data</a:t>
            </a:r>
            <a:endParaRPr sz="4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of 3 years is provided by BIBirbal, for a superstore chain dealing in office products related to technology, office supplies and office furniture.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5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: Secondary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: No. of Rows - 6682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No. of Column – 23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Period : 2016-2018</a:t>
            </a:r>
            <a:endParaRPr sz="3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097275" y="286601"/>
            <a:ext cx="100584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33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▪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Which type of customers should the company focus on?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▪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Does the company need to continue to offer diversified products across a range of customers or should it consolidate products and/or customer base? </a:t>
            </a:r>
          </a:p>
          <a:p>
            <a:pPr marL="91440" indent="-152400">
              <a:lnSpc>
                <a:spcPct val="150000"/>
              </a:lnSpc>
              <a:spcBef>
                <a:spcPts val="1400"/>
              </a:spcBef>
              <a:buSzPts val="2400"/>
              <a:buFont typeface="Arial"/>
              <a:buChar char="▪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To study the data and try to forecast 2019 sales for 3 categories.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E598-CA63-44B9-9DB1-9ED25B18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9" y="323039"/>
            <a:ext cx="10747716" cy="81067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: Forecasting Sales for 2019</a:t>
            </a:r>
            <a:endParaRPr lang="en-US" sz="4400" dirty="0"/>
          </a:p>
        </p:txBody>
      </p:sp>
      <p:pic>
        <p:nvPicPr>
          <p:cNvPr id="4" name="Google Shape;133;p5">
            <a:extLst>
              <a:ext uri="{FF2B5EF4-FFF2-40B4-BE49-F238E27FC236}">
                <a16:creationId xmlns:a16="http://schemas.microsoft.com/office/drawing/2014/main" id="{EDCEC810-3132-4460-9A3C-3B32C031BE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320" y="1983545"/>
            <a:ext cx="10119360" cy="41016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ED86C-4262-4773-A17D-4B6A25848018}"/>
              </a:ext>
            </a:extLst>
          </p:cNvPr>
          <p:cNvSpPr txBox="1"/>
          <p:nvPr/>
        </p:nvSpPr>
        <p:spPr>
          <a:xfrm>
            <a:off x="1097280" y="1133716"/>
            <a:ext cx="7329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Visualizing TS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1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858128" y="1005696"/>
            <a:ext cx="9931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decomposition of a time series attempts to isolate individual components such as error, trend, and seasonality (ETS).</a:t>
            </a:r>
            <a:endParaRPr sz="16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4837" y="2058488"/>
            <a:ext cx="8362325" cy="36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2EFDD-6D7F-41D9-AEE2-5CA2BD6DA0D2}"/>
              </a:ext>
            </a:extLst>
          </p:cNvPr>
          <p:cNvSpPr txBox="1"/>
          <p:nvPr/>
        </p:nvSpPr>
        <p:spPr>
          <a:xfrm>
            <a:off x="858127" y="338940"/>
            <a:ext cx="8510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Decomposition of Time Series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4500-37DE-4EAE-8015-DE72E56024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66800" y="1888466"/>
            <a:ext cx="10058400" cy="4022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Statistical stationarity: A stationary time series is one whose statistical properties such as mean, variance are all constant over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Checked with Augmented Dickey-Fuller test</a:t>
            </a:r>
            <a:endParaRPr lang="en-US" sz="2400" b="0" i="0" dirty="0"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A592-CE24-45F2-BCBF-CD618D185FAE}"/>
              </a:ext>
            </a:extLst>
          </p:cNvPr>
          <p:cNvSpPr txBox="1"/>
          <p:nvPr/>
        </p:nvSpPr>
        <p:spPr>
          <a:xfrm>
            <a:off x="886263" y="775039"/>
            <a:ext cx="7329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C0C0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Stationarity Test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6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785554" y="1988339"/>
            <a:ext cx="10620891" cy="3498061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1200551" y="2206067"/>
            <a:ext cx="2743200" cy="9144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Train-Test Split (2016,2017) – (2018)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4754875" y="2206067"/>
            <a:ext cx="2743200" cy="9144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Model fitting on (2016,2017)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8287142" y="2206067"/>
            <a:ext cx="2743200" cy="9144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Forecast 2018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8287142" y="4252598"/>
            <a:ext cx="2743200" cy="9144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Evaluation by RMSE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(original 2018 vs forecasted 2018)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4724399" y="4252595"/>
            <a:ext cx="2743200" cy="9144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Model Fitting for (2016,2017,2018)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1200551" y="4252595"/>
            <a:ext cx="2743200" cy="9144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Forecast 2019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FF1064-EADD-4BFD-A533-BFF909C252AF}"/>
              </a:ext>
            </a:extLst>
          </p:cNvPr>
          <p:cNvSpPr txBox="1"/>
          <p:nvPr/>
        </p:nvSpPr>
        <p:spPr>
          <a:xfrm>
            <a:off x="800133" y="317830"/>
            <a:ext cx="7329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of Model Building </a:t>
            </a:r>
            <a:endParaRPr 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44720F-93B9-4AF1-8E8F-7176AEC09CA6}"/>
              </a:ext>
            </a:extLst>
          </p:cNvPr>
          <p:cNvSpPr txBox="1"/>
          <p:nvPr/>
        </p:nvSpPr>
        <p:spPr>
          <a:xfrm>
            <a:off x="858127" y="1098121"/>
            <a:ext cx="1047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We use a specific method to split the data called Walk-Forward validation.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(we take data from 2016 and 2017 as training data sets and 2018 as testing data sets)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47D04E-C8C5-486F-90F0-EE241BC00F02}"/>
              </a:ext>
            </a:extLst>
          </p:cNvPr>
          <p:cNvSpPr/>
          <p:nvPr/>
        </p:nvSpPr>
        <p:spPr>
          <a:xfrm>
            <a:off x="3981157" y="2665902"/>
            <a:ext cx="733234" cy="2259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690E505-B62C-44B8-A12F-01DF85907696}"/>
              </a:ext>
            </a:extLst>
          </p:cNvPr>
          <p:cNvSpPr/>
          <p:nvPr/>
        </p:nvSpPr>
        <p:spPr>
          <a:xfrm>
            <a:off x="7538559" y="2663267"/>
            <a:ext cx="709464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494EE38-3695-4711-A331-DC72F5848E31}"/>
              </a:ext>
            </a:extLst>
          </p:cNvPr>
          <p:cNvSpPr/>
          <p:nvPr/>
        </p:nvSpPr>
        <p:spPr>
          <a:xfrm>
            <a:off x="9658742" y="3217023"/>
            <a:ext cx="228600" cy="96012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CB47D41-8B85-4A7C-A67C-46B8BD7B2AD8}"/>
              </a:ext>
            </a:extLst>
          </p:cNvPr>
          <p:cNvSpPr/>
          <p:nvPr/>
        </p:nvSpPr>
        <p:spPr>
          <a:xfrm>
            <a:off x="7520754" y="4595495"/>
            <a:ext cx="713232" cy="2286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DE3B0BE-8A06-4CC3-AB27-4461EF69C841}"/>
              </a:ext>
            </a:extLst>
          </p:cNvPr>
          <p:cNvSpPr/>
          <p:nvPr/>
        </p:nvSpPr>
        <p:spPr>
          <a:xfrm>
            <a:off x="3981157" y="4624265"/>
            <a:ext cx="694944" cy="2286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2F9861-8F23-45A4-8D11-5E8BFAB026FA}"/>
              </a:ext>
            </a:extLst>
          </p:cNvPr>
          <p:cNvSpPr/>
          <p:nvPr/>
        </p:nvSpPr>
        <p:spPr>
          <a:xfrm>
            <a:off x="6987298" y="2038017"/>
            <a:ext cx="1699147" cy="841248"/>
          </a:xfrm>
          <a:prstGeom prst="roundRect">
            <a:avLst>
              <a:gd name="adj" fmla="val 1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ookman Old Style" panose="02050604050505020204" pitchFamily="18" charset="0"/>
              </a:rPr>
              <a:t>Forecasting Furniture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B5F39E-23FE-47D4-BDD5-2D18546F582C}"/>
              </a:ext>
            </a:extLst>
          </p:cNvPr>
          <p:cNvSpPr/>
          <p:nvPr/>
        </p:nvSpPr>
        <p:spPr>
          <a:xfrm>
            <a:off x="6987297" y="3043999"/>
            <a:ext cx="1699148" cy="841248"/>
          </a:xfrm>
          <a:prstGeom prst="roundRect">
            <a:avLst>
              <a:gd name="adj" fmla="val 1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ookman Old Style" panose="02050604050505020204" pitchFamily="18" charset="0"/>
              </a:rPr>
              <a:t>Forecasting Technology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BD39FE-721A-4CBC-BD59-33F4BE585F65}"/>
              </a:ext>
            </a:extLst>
          </p:cNvPr>
          <p:cNvSpPr/>
          <p:nvPr/>
        </p:nvSpPr>
        <p:spPr>
          <a:xfrm>
            <a:off x="6987298" y="4124341"/>
            <a:ext cx="1699147" cy="84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ookman Old Style" panose="02050604050505020204" pitchFamily="18" charset="0"/>
              </a:rPr>
              <a:t>Forecasting  Office-Supplies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4E82A0-E95A-405A-8BE8-1B361958EC32}"/>
              </a:ext>
            </a:extLst>
          </p:cNvPr>
          <p:cNvSpPr/>
          <p:nvPr/>
        </p:nvSpPr>
        <p:spPr>
          <a:xfrm>
            <a:off x="3649397" y="5302760"/>
            <a:ext cx="2086715" cy="844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Over Full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174360-CFE8-4989-8382-928049668419}"/>
              </a:ext>
            </a:extLst>
          </p:cNvPr>
          <p:cNvSpPr/>
          <p:nvPr/>
        </p:nvSpPr>
        <p:spPr>
          <a:xfrm>
            <a:off x="3649397" y="3036501"/>
            <a:ext cx="2086715" cy="844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For Categories Separately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3D214-95CB-446B-AE6C-459F4BF00B15}"/>
              </a:ext>
            </a:extLst>
          </p:cNvPr>
          <p:cNvSpPr/>
          <p:nvPr/>
        </p:nvSpPr>
        <p:spPr>
          <a:xfrm>
            <a:off x="507603" y="4064099"/>
            <a:ext cx="2249635" cy="96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Forecasting Overall Sales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24D284-07C4-449E-8845-7D5DCFE4EC18}"/>
              </a:ext>
            </a:extLst>
          </p:cNvPr>
          <p:cNvSpPr/>
          <p:nvPr/>
        </p:nvSpPr>
        <p:spPr>
          <a:xfrm>
            <a:off x="9923587" y="5302760"/>
            <a:ext cx="1957752" cy="844061"/>
          </a:xfrm>
          <a:prstGeom prst="roundRect">
            <a:avLst>
              <a:gd name="adj" fmla="val 18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ookman Old Style" panose="02050604050505020204" pitchFamily="18" charset="0"/>
              </a:rPr>
              <a:t>Final Forecasted Sales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3C800C-2787-4EEC-89F7-743EFAF77676}"/>
              </a:ext>
            </a:extLst>
          </p:cNvPr>
          <p:cNvSpPr/>
          <p:nvPr/>
        </p:nvSpPr>
        <p:spPr>
          <a:xfrm>
            <a:off x="9923587" y="3087781"/>
            <a:ext cx="1957752" cy="841248"/>
          </a:xfrm>
          <a:prstGeom prst="roundRect">
            <a:avLst>
              <a:gd name="adj" fmla="val 18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Bookman Old Style" panose="02050604050505020204" pitchFamily="18" charset="0"/>
              </a:rPr>
              <a:t>Final Forecasted Sales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FE1ED9-7334-4A59-961E-8545ED4D5EA5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757238" y="3458532"/>
            <a:ext cx="892159" cy="108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8049D-E514-4A09-B2EC-8CE84A1711C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757238" y="4544965"/>
            <a:ext cx="892159" cy="1179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32D14-1747-4C92-90C6-D8B31F13448E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5736112" y="2458641"/>
            <a:ext cx="1251186" cy="99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3DAEDF-E9C6-486B-A600-8C96AB71EF8D}"/>
              </a:ext>
            </a:extLst>
          </p:cNvPr>
          <p:cNvCxnSpPr>
            <a:cxnSpLocks/>
          </p:cNvCxnSpPr>
          <p:nvPr/>
        </p:nvCxnSpPr>
        <p:spPr>
          <a:xfrm flipV="1">
            <a:off x="5736112" y="3454420"/>
            <a:ext cx="1251185" cy="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E7BA9-D691-4505-9153-87195EF93238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736112" y="3458532"/>
            <a:ext cx="1251186" cy="108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1C0D9B-354E-42A0-BE4C-8F61ED2A0444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8686445" y="2458641"/>
            <a:ext cx="1237142" cy="104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1F43C4-A17B-429C-AC16-B4C0C635FB0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8686445" y="3464623"/>
            <a:ext cx="1237142" cy="4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2CA3F1-7821-4360-A478-48E34690F25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8686445" y="3508405"/>
            <a:ext cx="1237142" cy="103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E7B300-9D2D-45CF-841A-E369AC5F1B1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736112" y="5724791"/>
            <a:ext cx="4187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135D7ACD-D5D4-4188-B87A-3AF3A91425E5}"/>
              </a:ext>
            </a:extLst>
          </p:cNvPr>
          <p:cNvSpPr txBox="1"/>
          <p:nvPr/>
        </p:nvSpPr>
        <p:spPr>
          <a:xfrm>
            <a:off x="507603" y="394448"/>
            <a:ext cx="7329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Evaluation of Models</a:t>
            </a:r>
            <a:endParaRPr lang="en-US" sz="4000" dirty="0"/>
          </a:p>
        </p:txBody>
      </p:sp>
      <p:sp>
        <p:nvSpPr>
          <p:cNvPr id="223" name="Google Shape;171;gd9d55cd9af_0_24">
            <a:extLst>
              <a:ext uri="{FF2B5EF4-FFF2-40B4-BE49-F238E27FC236}">
                <a16:creationId xmlns:a16="http://schemas.microsoft.com/office/drawing/2014/main" id="{FADD2A44-251E-4A24-AEF9-CB063303F427}"/>
              </a:ext>
            </a:extLst>
          </p:cNvPr>
          <p:cNvSpPr txBox="1">
            <a:spLocks/>
          </p:cNvSpPr>
          <p:nvPr/>
        </p:nvSpPr>
        <p:spPr>
          <a:xfrm>
            <a:off x="1175856" y="1150349"/>
            <a:ext cx="4560256" cy="149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Calibri"/>
              <a:buNone/>
            </a:pPr>
            <a:r>
              <a:rPr lang="en-US" b="1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Models:</a:t>
            </a:r>
          </a:p>
          <a:p>
            <a:pPr>
              <a:buClr>
                <a:schemeClr val="dk1"/>
              </a:buClr>
              <a:buFont typeface="Calibri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Holt - Winters Method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lang="en-US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 Method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buClr>
                <a:srgbClr val="3F3F3F"/>
              </a:buClr>
              <a:buFont typeface="Calibri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Seasonal Autoregressive Integrated Moving Average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SARIMA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BEBD4D0-D15B-4C6C-BCA9-D9C0655D908F}"/>
              </a:ext>
            </a:extLst>
          </p:cNvPr>
          <p:cNvSpPr txBox="1"/>
          <p:nvPr/>
        </p:nvSpPr>
        <p:spPr>
          <a:xfrm>
            <a:off x="4139538" y="4610955"/>
            <a:ext cx="19452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SARIMA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68B77FA-AF95-45EC-AE22-725EF247382D}"/>
              </a:ext>
            </a:extLst>
          </p:cNvPr>
          <p:cNvSpPr txBox="1"/>
          <p:nvPr/>
        </p:nvSpPr>
        <p:spPr>
          <a:xfrm>
            <a:off x="9116859" y="4702873"/>
            <a:ext cx="29538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HW-Method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B8E70DB0-226F-49FA-B867-FAC3E9067E78}"/>
              </a:ext>
            </a:extLst>
          </p:cNvPr>
          <p:cNvCxnSpPr>
            <a:cxnSpLocks/>
          </p:cNvCxnSpPr>
          <p:nvPr/>
        </p:nvCxnSpPr>
        <p:spPr>
          <a:xfrm flipH="1">
            <a:off x="5899032" y="4744803"/>
            <a:ext cx="1028722" cy="127762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F7D16EB9-5807-435F-8963-95ECEC0DD9C4}"/>
              </a:ext>
            </a:extLst>
          </p:cNvPr>
          <p:cNvCxnSpPr>
            <a:cxnSpLocks/>
          </p:cNvCxnSpPr>
          <p:nvPr/>
        </p:nvCxnSpPr>
        <p:spPr>
          <a:xfrm flipV="1">
            <a:off x="5772459" y="5123497"/>
            <a:ext cx="3532557" cy="412636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3" name="Connector: Curved 392">
            <a:extLst>
              <a:ext uri="{FF2B5EF4-FFF2-40B4-BE49-F238E27FC236}">
                <a16:creationId xmlns:a16="http://schemas.microsoft.com/office/drawing/2014/main" id="{460EC3F5-FF6F-4C85-95C5-E504D410B4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7022" y="3840306"/>
            <a:ext cx="919674" cy="86082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A21F2DE3-2BE2-419F-8929-006F74DFC045}"/>
              </a:ext>
            </a:extLst>
          </p:cNvPr>
          <p:cNvGrpSpPr/>
          <p:nvPr/>
        </p:nvGrpSpPr>
        <p:grpSpPr>
          <a:xfrm>
            <a:off x="8711154" y="2765038"/>
            <a:ext cx="1192481" cy="2039024"/>
            <a:chOff x="8548422" y="139975"/>
            <a:chExt cx="1252024" cy="2182415"/>
          </a:xfrm>
        </p:grpSpPr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7DBD8AD2-92BC-45DA-8E0F-A8A4808C5890}"/>
                </a:ext>
              </a:extLst>
            </p:cNvPr>
            <p:cNvCxnSpPr>
              <a:cxnSpLocks/>
            </p:cNvCxnSpPr>
            <p:nvPr/>
          </p:nvCxnSpPr>
          <p:spPr>
            <a:xfrm>
              <a:off x="9772790" y="2096261"/>
              <a:ext cx="27656" cy="226129"/>
            </a:xfrm>
            <a:prstGeom prst="straightConnector1">
              <a:avLst/>
            </a:prstGeom>
            <a:ln w="57150">
              <a:tailEnd type="triangle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3529C483-BF9C-45C4-8339-2640F43A9710}"/>
                </a:ext>
              </a:extLst>
            </p:cNvPr>
            <p:cNvSpPr/>
            <p:nvPr/>
          </p:nvSpPr>
          <p:spPr>
            <a:xfrm>
              <a:off x="8548422" y="139975"/>
              <a:ext cx="1252024" cy="2039815"/>
            </a:xfrm>
            <a:custGeom>
              <a:avLst/>
              <a:gdLst>
                <a:gd name="connsiteX0" fmla="*/ 0 w 1252024"/>
                <a:gd name="connsiteY0" fmla="*/ 0 h 2039815"/>
                <a:gd name="connsiteX1" fmla="*/ 773723 w 1252024"/>
                <a:gd name="connsiteY1" fmla="*/ 548640 h 2039815"/>
                <a:gd name="connsiteX2" fmla="*/ 1252024 w 1252024"/>
                <a:gd name="connsiteY2" fmla="*/ 2039815 h 203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2024" h="2039815">
                  <a:moveTo>
                    <a:pt x="0" y="0"/>
                  </a:moveTo>
                  <a:cubicBezTo>
                    <a:pt x="282526" y="104335"/>
                    <a:pt x="565052" y="208671"/>
                    <a:pt x="773723" y="548640"/>
                  </a:cubicBezTo>
                  <a:cubicBezTo>
                    <a:pt x="982394" y="888609"/>
                    <a:pt x="1167618" y="1793631"/>
                    <a:pt x="1252024" y="2039815"/>
                  </a:cubicBezTo>
                </a:path>
              </a:pathLst>
            </a:cu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62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46" grpId="0"/>
      <p:bldP spid="34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1820</Words>
  <Application>Microsoft Office PowerPoint</Application>
  <PresentationFormat>Widescreen</PresentationFormat>
  <Paragraphs>333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Symbol</vt:lpstr>
      <vt:lpstr>Wingdings</vt:lpstr>
      <vt:lpstr>Georgia</vt:lpstr>
      <vt:lpstr>Times New Roman</vt:lpstr>
      <vt:lpstr>Calibri</vt:lpstr>
      <vt:lpstr>Bookman Old Style</vt:lpstr>
      <vt:lpstr>Retrospect</vt:lpstr>
      <vt:lpstr>Sales Analysis of Superstore </vt:lpstr>
      <vt:lpstr>Contains</vt:lpstr>
      <vt:lpstr>About Data</vt:lpstr>
      <vt:lpstr>Objective</vt:lpstr>
      <vt:lpstr>Objective : Forecasting Sales for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: Analyzing Customer behavior</vt:lpstr>
      <vt:lpstr>PowerPoint Presentation</vt:lpstr>
      <vt:lpstr>PowerPoint Presentation</vt:lpstr>
      <vt:lpstr>Objective : Analyzing Product behavior</vt:lpstr>
      <vt:lpstr>PowerPoint Presentation</vt:lpstr>
      <vt:lpstr>Market Basket Analysis</vt:lpstr>
      <vt:lpstr>PowerPoint Presentation</vt:lpstr>
      <vt:lpstr>Findings </vt:lpstr>
      <vt:lpstr>Appendix</vt:lpstr>
      <vt:lpstr>PowerPoint Presentation</vt:lpstr>
      <vt:lpstr>References 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of Superstore</dc:title>
  <dc:creator>Yuti Tailor</dc:creator>
  <cp:lastModifiedBy>admin</cp:lastModifiedBy>
  <cp:revision>163</cp:revision>
  <dcterms:created xsi:type="dcterms:W3CDTF">2021-03-04T07:37:04Z</dcterms:created>
  <dcterms:modified xsi:type="dcterms:W3CDTF">2021-06-26T07:33:16Z</dcterms:modified>
</cp:coreProperties>
</file>