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6"/>
  </p:notesMasterIdLst>
  <p:sldIdLst>
    <p:sldId id="256" r:id="rId2"/>
    <p:sldId id="265" r:id="rId3"/>
    <p:sldId id="260" r:id="rId4"/>
    <p:sldId id="261" r:id="rId5"/>
    <p:sldId id="263" r:id="rId6"/>
    <p:sldId id="283" r:id="rId7"/>
    <p:sldId id="289" r:id="rId8"/>
    <p:sldId id="328" r:id="rId9"/>
    <p:sldId id="278" r:id="rId10"/>
    <p:sldId id="279" r:id="rId11"/>
    <p:sldId id="270" r:id="rId12"/>
    <p:sldId id="272" r:id="rId13"/>
    <p:sldId id="280" r:id="rId14"/>
    <p:sldId id="291" r:id="rId15"/>
    <p:sldId id="288" r:id="rId16"/>
    <p:sldId id="287" r:id="rId17"/>
    <p:sldId id="286" r:id="rId18"/>
    <p:sldId id="292" r:id="rId19"/>
    <p:sldId id="293" r:id="rId20"/>
    <p:sldId id="290" r:id="rId21"/>
    <p:sldId id="294" r:id="rId22"/>
    <p:sldId id="295" r:id="rId23"/>
    <p:sldId id="327" r:id="rId24"/>
    <p:sldId id="300" r:id="rId25"/>
    <p:sldId id="299" r:id="rId26"/>
    <p:sldId id="298" r:id="rId27"/>
    <p:sldId id="297" r:id="rId28"/>
    <p:sldId id="302" r:id="rId29"/>
    <p:sldId id="308" r:id="rId30"/>
    <p:sldId id="307" r:id="rId31"/>
    <p:sldId id="306" r:id="rId32"/>
    <p:sldId id="305" r:id="rId33"/>
    <p:sldId id="304" r:id="rId34"/>
    <p:sldId id="301" r:id="rId35"/>
    <p:sldId id="309" r:id="rId36"/>
    <p:sldId id="311" r:id="rId37"/>
    <p:sldId id="310" r:id="rId38"/>
    <p:sldId id="312" r:id="rId39"/>
    <p:sldId id="313" r:id="rId40"/>
    <p:sldId id="314" r:id="rId41"/>
    <p:sldId id="315" r:id="rId42"/>
    <p:sldId id="319" r:id="rId43"/>
    <p:sldId id="318" r:id="rId44"/>
    <p:sldId id="317" r:id="rId45"/>
    <p:sldId id="316" r:id="rId46"/>
    <p:sldId id="320" r:id="rId47"/>
    <p:sldId id="321" r:id="rId48"/>
    <p:sldId id="322" r:id="rId49"/>
    <p:sldId id="324" r:id="rId50"/>
    <p:sldId id="323" r:id="rId51"/>
    <p:sldId id="325" r:id="rId52"/>
    <p:sldId id="277" r:id="rId53"/>
    <p:sldId id="296" r:id="rId54"/>
    <p:sldId id="26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jal Panara" initials="KP" lastIdx="1" clrIdx="0">
    <p:extLst>
      <p:ext uri="{19B8F6BF-5375-455C-9EA6-DF929625EA0E}">
        <p15:presenceInfo xmlns:p15="http://schemas.microsoft.com/office/powerpoint/2012/main" userId="22d79de3fac4aa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668E0-A870-466B-8454-BF3094FD4B19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C8D265-4C92-438E-A40C-B066C7212833}">
      <dgm:prSet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         Data Collection</a:t>
          </a:r>
        </a:p>
      </dgm:t>
    </dgm:pt>
    <dgm:pt modelId="{FA63AEB6-E1CE-4441-9486-9BA6E27BA4E6}" type="parTrans" cxnId="{6703A0DB-F08C-4A7F-9C94-D08D903DC374}">
      <dgm:prSet/>
      <dgm:spPr/>
      <dgm:t>
        <a:bodyPr/>
        <a:lstStyle/>
        <a:p>
          <a:endParaRPr lang="en-US"/>
        </a:p>
      </dgm:t>
    </dgm:pt>
    <dgm:pt modelId="{7BF2373C-E547-49CF-8C00-A04C406AD1A4}" type="sibTrans" cxnId="{6703A0DB-F08C-4A7F-9C94-D08D903DC374}">
      <dgm:prSet/>
      <dgm:spPr/>
      <dgm:t>
        <a:bodyPr/>
        <a:lstStyle/>
        <a:p>
          <a:endParaRPr lang="en-US"/>
        </a:p>
      </dgm:t>
    </dgm:pt>
    <dgm:pt modelId="{42704A9E-7996-49CF-8130-6C853098B558}">
      <dgm:prSet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    Understand data &amp; Analysis Generating Insights</a:t>
          </a:r>
        </a:p>
      </dgm:t>
    </dgm:pt>
    <dgm:pt modelId="{0280F471-F136-4CD6-AAC8-C5CE43A11EBB}" type="parTrans" cxnId="{CC07387A-EB20-4C4E-AF7D-95247A3F5D5D}">
      <dgm:prSet/>
      <dgm:spPr/>
      <dgm:t>
        <a:bodyPr/>
        <a:lstStyle/>
        <a:p>
          <a:endParaRPr lang="en-US"/>
        </a:p>
      </dgm:t>
    </dgm:pt>
    <dgm:pt modelId="{FA2A44E4-D63E-40CB-8BCB-A2486AE1D361}" type="sibTrans" cxnId="{CC07387A-EB20-4C4E-AF7D-95247A3F5D5D}">
      <dgm:prSet/>
      <dgm:spPr/>
      <dgm:t>
        <a:bodyPr/>
        <a:lstStyle/>
        <a:p>
          <a:endParaRPr lang="en-US"/>
        </a:p>
      </dgm:t>
    </dgm:pt>
    <dgm:pt modelId="{B7D7B545-0BD7-47FC-BF6E-93173603FA27}">
      <dgm:prSet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Presentation of Results Obtained</a:t>
          </a:r>
        </a:p>
      </dgm:t>
    </dgm:pt>
    <dgm:pt modelId="{4BCD4A07-482E-4767-9696-7AA25EDE80DD}" type="parTrans" cxnId="{16BAEFA4-9FFA-4936-ADDC-E4E9B5998295}">
      <dgm:prSet/>
      <dgm:spPr/>
      <dgm:t>
        <a:bodyPr/>
        <a:lstStyle/>
        <a:p>
          <a:endParaRPr lang="en-US"/>
        </a:p>
      </dgm:t>
    </dgm:pt>
    <dgm:pt modelId="{123EDEF9-9892-420B-AB32-71A9DC0A4DDA}" type="sibTrans" cxnId="{16BAEFA4-9FFA-4936-ADDC-E4E9B5998295}">
      <dgm:prSet/>
      <dgm:spPr/>
      <dgm:t>
        <a:bodyPr/>
        <a:lstStyle/>
        <a:p>
          <a:endParaRPr lang="en-US"/>
        </a:p>
      </dgm:t>
    </dgm:pt>
    <dgm:pt modelId="{56AE81A8-A4F5-4C18-9687-EEF15DB7F128}" type="pres">
      <dgm:prSet presAssocID="{CC3668E0-A870-466B-8454-BF3094FD4B19}" presName="outerComposite" presStyleCnt="0">
        <dgm:presLayoutVars>
          <dgm:chMax val="5"/>
          <dgm:dir/>
          <dgm:resizeHandles val="exact"/>
        </dgm:presLayoutVars>
      </dgm:prSet>
      <dgm:spPr/>
    </dgm:pt>
    <dgm:pt modelId="{D8BAF73A-B272-4844-ACE5-CE3BDDA2835F}" type="pres">
      <dgm:prSet presAssocID="{CC3668E0-A870-466B-8454-BF3094FD4B19}" presName="dummyMaxCanvas" presStyleCnt="0">
        <dgm:presLayoutVars/>
      </dgm:prSet>
      <dgm:spPr/>
    </dgm:pt>
    <dgm:pt modelId="{305A3147-7190-4E5C-A4DF-53E22B67F044}" type="pres">
      <dgm:prSet presAssocID="{CC3668E0-A870-466B-8454-BF3094FD4B19}" presName="ThreeNodes_1" presStyleLbl="node1" presStyleIdx="0" presStyleCnt="3">
        <dgm:presLayoutVars>
          <dgm:bulletEnabled val="1"/>
        </dgm:presLayoutVars>
      </dgm:prSet>
      <dgm:spPr/>
    </dgm:pt>
    <dgm:pt modelId="{5CAEB9E2-4D0D-45D8-9F1C-26E7020891B5}" type="pres">
      <dgm:prSet presAssocID="{CC3668E0-A870-466B-8454-BF3094FD4B19}" presName="ThreeNodes_2" presStyleLbl="node1" presStyleIdx="1" presStyleCnt="3">
        <dgm:presLayoutVars>
          <dgm:bulletEnabled val="1"/>
        </dgm:presLayoutVars>
      </dgm:prSet>
      <dgm:spPr/>
    </dgm:pt>
    <dgm:pt modelId="{C3A00B36-A223-41C9-97C9-0945679B2D28}" type="pres">
      <dgm:prSet presAssocID="{CC3668E0-A870-466B-8454-BF3094FD4B19}" presName="ThreeNodes_3" presStyleLbl="node1" presStyleIdx="2" presStyleCnt="3">
        <dgm:presLayoutVars>
          <dgm:bulletEnabled val="1"/>
        </dgm:presLayoutVars>
      </dgm:prSet>
      <dgm:spPr/>
    </dgm:pt>
    <dgm:pt modelId="{2274E87C-90B6-45E2-A7B7-B80AEAE69ECC}" type="pres">
      <dgm:prSet presAssocID="{CC3668E0-A870-466B-8454-BF3094FD4B19}" presName="ThreeConn_1-2" presStyleLbl="fgAccFollowNode1" presStyleIdx="0" presStyleCnt="2">
        <dgm:presLayoutVars>
          <dgm:bulletEnabled val="1"/>
        </dgm:presLayoutVars>
      </dgm:prSet>
      <dgm:spPr/>
    </dgm:pt>
    <dgm:pt modelId="{113F3318-907A-44F2-9B29-30294BDAE446}" type="pres">
      <dgm:prSet presAssocID="{CC3668E0-A870-466B-8454-BF3094FD4B19}" presName="ThreeConn_2-3" presStyleLbl="fgAccFollowNode1" presStyleIdx="1" presStyleCnt="2">
        <dgm:presLayoutVars>
          <dgm:bulletEnabled val="1"/>
        </dgm:presLayoutVars>
      </dgm:prSet>
      <dgm:spPr/>
    </dgm:pt>
    <dgm:pt modelId="{4EFBEF11-51AF-4F67-B50B-252560845554}" type="pres">
      <dgm:prSet presAssocID="{CC3668E0-A870-466B-8454-BF3094FD4B19}" presName="ThreeNodes_1_text" presStyleLbl="node1" presStyleIdx="2" presStyleCnt="3">
        <dgm:presLayoutVars>
          <dgm:bulletEnabled val="1"/>
        </dgm:presLayoutVars>
      </dgm:prSet>
      <dgm:spPr/>
    </dgm:pt>
    <dgm:pt modelId="{33561E2E-AAC8-4A06-9F6F-4EE42BA99F5C}" type="pres">
      <dgm:prSet presAssocID="{CC3668E0-A870-466B-8454-BF3094FD4B19}" presName="ThreeNodes_2_text" presStyleLbl="node1" presStyleIdx="2" presStyleCnt="3">
        <dgm:presLayoutVars>
          <dgm:bulletEnabled val="1"/>
        </dgm:presLayoutVars>
      </dgm:prSet>
      <dgm:spPr/>
    </dgm:pt>
    <dgm:pt modelId="{A7B61E1E-6048-47FB-81CE-154F67CCA11A}" type="pres">
      <dgm:prSet presAssocID="{CC3668E0-A870-466B-8454-BF3094FD4B1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321050F-CFBB-406D-9501-4FA876BC0571}" type="presOf" srcId="{7BF2373C-E547-49CF-8C00-A04C406AD1A4}" destId="{2274E87C-90B6-45E2-A7B7-B80AEAE69ECC}" srcOrd="0" destOrd="0" presId="urn:microsoft.com/office/officeart/2005/8/layout/vProcess5"/>
    <dgm:cxn modelId="{4DBFD61A-9A1D-4999-AC5E-1735F08A84C7}" type="presOf" srcId="{CC3668E0-A870-466B-8454-BF3094FD4B19}" destId="{56AE81A8-A4F5-4C18-9687-EEF15DB7F128}" srcOrd="0" destOrd="0" presId="urn:microsoft.com/office/officeart/2005/8/layout/vProcess5"/>
    <dgm:cxn modelId="{2A985479-16C1-40CB-8213-D929EFFB5AB2}" type="presOf" srcId="{42704A9E-7996-49CF-8130-6C853098B558}" destId="{5CAEB9E2-4D0D-45D8-9F1C-26E7020891B5}" srcOrd="0" destOrd="0" presId="urn:microsoft.com/office/officeart/2005/8/layout/vProcess5"/>
    <dgm:cxn modelId="{CC07387A-EB20-4C4E-AF7D-95247A3F5D5D}" srcId="{CC3668E0-A870-466B-8454-BF3094FD4B19}" destId="{42704A9E-7996-49CF-8130-6C853098B558}" srcOrd="1" destOrd="0" parTransId="{0280F471-F136-4CD6-AAC8-C5CE43A11EBB}" sibTransId="{FA2A44E4-D63E-40CB-8BCB-A2486AE1D361}"/>
    <dgm:cxn modelId="{3D464DA0-60C0-462A-85DC-CF01E5B3E5F1}" type="presOf" srcId="{F2C8D265-4C92-438E-A40C-B066C7212833}" destId="{305A3147-7190-4E5C-A4DF-53E22B67F044}" srcOrd="0" destOrd="0" presId="urn:microsoft.com/office/officeart/2005/8/layout/vProcess5"/>
    <dgm:cxn modelId="{16BAEFA4-9FFA-4936-ADDC-E4E9B5998295}" srcId="{CC3668E0-A870-466B-8454-BF3094FD4B19}" destId="{B7D7B545-0BD7-47FC-BF6E-93173603FA27}" srcOrd="2" destOrd="0" parTransId="{4BCD4A07-482E-4767-9696-7AA25EDE80DD}" sibTransId="{123EDEF9-9892-420B-AB32-71A9DC0A4DDA}"/>
    <dgm:cxn modelId="{F6DBEBCB-C3B6-4039-8CF2-2CD9CF1FD408}" type="presOf" srcId="{FA2A44E4-D63E-40CB-8BCB-A2486AE1D361}" destId="{113F3318-907A-44F2-9B29-30294BDAE446}" srcOrd="0" destOrd="0" presId="urn:microsoft.com/office/officeart/2005/8/layout/vProcess5"/>
    <dgm:cxn modelId="{F36A64D7-2FD8-4849-B67D-1AFE571D2FDB}" type="presOf" srcId="{F2C8D265-4C92-438E-A40C-B066C7212833}" destId="{4EFBEF11-51AF-4F67-B50B-252560845554}" srcOrd="1" destOrd="0" presId="urn:microsoft.com/office/officeart/2005/8/layout/vProcess5"/>
    <dgm:cxn modelId="{6703A0DB-F08C-4A7F-9C94-D08D903DC374}" srcId="{CC3668E0-A870-466B-8454-BF3094FD4B19}" destId="{F2C8D265-4C92-438E-A40C-B066C7212833}" srcOrd="0" destOrd="0" parTransId="{FA63AEB6-E1CE-4441-9486-9BA6E27BA4E6}" sibTransId="{7BF2373C-E547-49CF-8C00-A04C406AD1A4}"/>
    <dgm:cxn modelId="{24C8D4E1-6634-4CEB-84C5-373CECE5C461}" type="presOf" srcId="{B7D7B545-0BD7-47FC-BF6E-93173603FA27}" destId="{A7B61E1E-6048-47FB-81CE-154F67CCA11A}" srcOrd="1" destOrd="0" presId="urn:microsoft.com/office/officeart/2005/8/layout/vProcess5"/>
    <dgm:cxn modelId="{8EEDD5EF-E60E-4DB4-83F4-B12DECDFAD45}" type="presOf" srcId="{42704A9E-7996-49CF-8130-6C853098B558}" destId="{33561E2E-AAC8-4A06-9F6F-4EE42BA99F5C}" srcOrd="1" destOrd="0" presId="urn:microsoft.com/office/officeart/2005/8/layout/vProcess5"/>
    <dgm:cxn modelId="{2FD649FC-F2CF-4B32-9D82-47F9860D4081}" type="presOf" srcId="{B7D7B545-0BD7-47FC-BF6E-93173603FA27}" destId="{C3A00B36-A223-41C9-97C9-0945679B2D28}" srcOrd="0" destOrd="0" presId="urn:microsoft.com/office/officeart/2005/8/layout/vProcess5"/>
    <dgm:cxn modelId="{2D0C1425-FC41-447F-8A7B-E7D0A7692426}" type="presParOf" srcId="{56AE81A8-A4F5-4C18-9687-EEF15DB7F128}" destId="{D8BAF73A-B272-4844-ACE5-CE3BDDA2835F}" srcOrd="0" destOrd="0" presId="urn:microsoft.com/office/officeart/2005/8/layout/vProcess5"/>
    <dgm:cxn modelId="{FF45D585-2FD9-4D1B-B386-A6E8EDE1060B}" type="presParOf" srcId="{56AE81A8-A4F5-4C18-9687-EEF15DB7F128}" destId="{305A3147-7190-4E5C-A4DF-53E22B67F044}" srcOrd="1" destOrd="0" presId="urn:microsoft.com/office/officeart/2005/8/layout/vProcess5"/>
    <dgm:cxn modelId="{10428348-A67F-4427-B4AA-AAB41F72874D}" type="presParOf" srcId="{56AE81A8-A4F5-4C18-9687-EEF15DB7F128}" destId="{5CAEB9E2-4D0D-45D8-9F1C-26E7020891B5}" srcOrd="2" destOrd="0" presId="urn:microsoft.com/office/officeart/2005/8/layout/vProcess5"/>
    <dgm:cxn modelId="{00C216A2-7B64-4735-9805-69D21B222F3F}" type="presParOf" srcId="{56AE81A8-A4F5-4C18-9687-EEF15DB7F128}" destId="{C3A00B36-A223-41C9-97C9-0945679B2D28}" srcOrd="3" destOrd="0" presId="urn:microsoft.com/office/officeart/2005/8/layout/vProcess5"/>
    <dgm:cxn modelId="{6006A1A4-D5C3-402D-8F55-F9B6D1C87DAA}" type="presParOf" srcId="{56AE81A8-A4F5-4C18-9687-EEF15DB7F128}" destId="{2274E87C-90B6-45E2-A7B7-B80AEAE69ECC}" srcOrd="4" destOrd="0" presId="urn:microsoft.com/office/officeart/2005/8/layout/vProcess5"/>
    <dgm:cxn modelId="{F7BAB9C9-730E-4F54-8575-B1F815C934D4}" type="presParOf" srcId="{56AE81A8-A4F5-4C18-9687-EEF15DB7F128}" destId="{113F3318-907A-44F2-9B29-30294BDAE446}" srcOrd="5" destOrd="0" presId="urn:microsoft.com/office/officeart/2005/8/layout/vProcess5"/>
    <dgm:cxn modelId="{39A5C943-BF04-44F4-A478-D1F84254F047}" type="presParOf" srcId="{56AE81A8-A4F5-4C18-9687-EEF15DB7F128}" destId="{4EFBEF11-51AF-4F67-B50B-252560845554}" srcOrd="6" destOrd="0" presId="urn:microsoft.com/office/officeart/2005/8/layout/vProcess5"/>
    <dgm:cxn modelId="{54476318-0CF4-45B9-8E43-5F782938B352}" type="presParOf" srcId="{56AE81A8-A4F5-4C18-9687-EEF15DB7F128}" destId="{33561E2E-AAC8-4A06-9F6F-4EE42BA99F5C}" srcOrd="7" destOrd="0" presId="urn:microsoft.com/office/officeart/2005/8/layout/vProcess5"/>
    <dgm:cxn modelId="{D08CCDBF-1786-4916-99BE-15CE30ECE60A}" type="presParOf" srcId="{56AE81A8-A4F5-4C18-9687-EEF15DB7F128}" destId="{A7B61E1E-6048-47FB-81CE-154F67CCA11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21163-8C79-4F8B-B433-5A79705025F8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1F08B7-D873-48F1-B28D-2F085DEB445D}">
      <dgm:prSet/>
      <dgm:spPr/>
      <dgm:t>
        <a:bodyPr/>
        <a:lstStyle/>
        <a:p>
          <a:r>
            <a:rPr lang="en-US" dirty="0"/>
            <a:t>Sample size</a:t>
          </a:r>
        </a:p>
      </dgm:t>
    </dgm:pt>
    <dgm:pt modelId="{CC012E71-7A17-4283-8933-81F4427153BD}" type="parTrans" cxnId="{FC009599-72DB-4A0D-8780-0B8173A5EEC0}">
      <dgm:prSet/>
      <dgm:spPr/>
      <dgm:t>
        <a:bodyPr/>
        <a:lstStyle/>
        <a:p>
          <a:endParaRPr lang="en-US"/>
        </a:p>
      </dgm:t>
    </dgm:pt>
    <dgm:pt modelId="{D0AE2167-4560-4519-9AFA-240441F2539F}" type="sibTrans" cxnId="{FC009599-72DB-4A0D-8780-0B8173A5EEC0}">
      <dgm:prSet/>
      <dgm:spPr/>
      <dgm:t>
        <a:bodyPr/>
        <a:lstStyle/>
        <a:p>
          <a:endParaRPr lang="en-US"/>
        </a:p>
      </dgm:t>
    </dgm:pt>
    <dgm:pt modelId="{ED1DEF8B-FACB-4DEE-B568-6C1BCB911E77}">
      <dgm:prSet/>
      <dgm:spPr>
        <a:effectLst>
          <a:softEdge rad="63500"/>
        </a:effectLst>
      </dgm:spPr>
      <dgm:t>
        <a:bodyPr/>
        <a:lstStyle/>
        <a:p>
          <a:r>
            <a:rPr lang="en-US" dirty="0"/>
            <a:t>Total Population(of 4 wards)</a:t>
          </a:r>
        </a:p>
      </dgm:t>
    </dgm:pt>
    <dgm:pt modelId="{1111F04F-4FA7-4EAB-98EF-D09177B1223B}" type="parTrans" cxnId="{5E5A17ED-245F-446D-9ADC-32BA87AC569A}">
      <dgm:prSet/>
      <dgm:spPr/>
      <dgm:t>
        <a:bodyPr/>
        <a:lstStyle/>
        <a:p>
          <a:endParaRPr lang="en-US"/>
        </a:p>
      </dgm:t>
    </dgm:pt>
    <dgm:pt modelId="{08263825-D506-48F3-9831-E9F91E1DF84F}" type="sibTrans" cxnId="{5E5A17ED-245F-446D-9ADC-32BA87AC569A}">
      <dgm:prSet/>
      <dgm:spPr/>
      <dgm:t>
        <a:bodyPr/>
        <a:lstStyle/>
        <a:p>
          <a:endParaRPr lang="en-US"/>
        </a:p>
      </dgm:t>
    </dgm:pt>
    <dgm:pt modelId="{320B7CA8-78B2-4FB7-BDD9-4305FDA2B0EC}">
      <dgm:prSet/>
      <dgm:spPr>
        <a:effectLst>
          <a:softEdge rad="63500"/>
        </a:effectLst>
      </dgm:spPr>
      <dgm:t>
        <a:bodyPr/>
        <a:lstStyle/>
        <a:p>
          <a:r>
            <a:rPr lang="en-US" dirty="0"/>
            <a:t>Sample size( of 4 wards)</a:t>
          </a:r>
        </a:p>
      </dgm:t>
    </dgm:pt>
    <dgm:pt modelId="{29722759-2263-413B-B342-E64D8414382E}" type="parTrans" cxnId="{DD692070-3C7E-4062-99AD-0A7AFB8E9FFF}">
      <dgm:prSet/>
      <dgm:spPr/>
      <dgm:t>
        <a:bodyPr/>
        <a:lstStyle/>
        <a:p>
          <a:endParaRPr lang="en-US"/>
        </a:p>
      </dgm:t>
    </dgm:pt>
    <dgm:pt modelId="{7198D5F3-3B1F-4212-BB65-8C5D7E0AB925}" type="sibTrans" cxnId="{DD692070-3C7E-4062-99AD-0A7AFB8E9FFF}">
      <dgm:prSet/>
      <dgm:spPr/>
      <dgm:t>
        <a:bodyPr/>
        <a:lstStyle/>
        <a:p>
          <a:endParaRPr lang="en-US"/>
        </a:p>
      </dgm:t>
    </dgm:pt>
    <dgm:pt modelId="{DD95BC57-C0BE-406E-B188-854678054C92}">
      <dgm:prSet/>
      <dgm:spPr/>
      <dgm:t>
        <a:bodyPr/>
        <a:lstStyle/>
        <a:p>
          <a:r>
            <a:rPr lang="en-US"/>
            <a:t>Sampling type</a:t>
          </a:r>
        </a:p>
      </dgm:t>
    </dgm:pt>
    <dgm:pt modelId="{97AA5771-FCDA-43F5-9E6E-D886768428F1}" type="parTrans" cxnId="{6BAE85AD-3766-4813-8B99-D67DD2DD9A1D}">
      <dgm:prSet/>
      <dgm:spPr/>
      <dgm:t>
        <a:bodyPr/>
        <a:lstStyle/>
        <a:p>
          <a:endParaRPr lang="en-US"/>
        </a:p>
      </dgm:t>
    </dgm:pt>
    <dgm:pt modelId="{E3B938F8-26BC-4D54-8BEC-2CC3F44E9DA9}" type="sibTrans" cxnId="{6BAE85AD-3766-4813-8B99-D67DD2DD9A1D}">
      <dgm:prSet/>
      <dgm:spPr/>
      <dgm:t>
        <a:bodyPr/>
        <a:lstStyle/>
        <a:p>
          <a:endParaRPr lang="en-US"/>
        </a:p>
      </dgm:t>
    </dgm:pt>
    <dgm:pt modelId="{68C3C7B2-8F24-428D-A6C5-5ED631A6B00E}">
      <dgm:prSet/>
      <dgm:spPr>
        <a:effectLst>
          <a:softEdge rad="63500"/>
        </a:effectLst>
      </dgm:spPr>
      <dgm:t>
        <a:bodyPr/>
        <a:lstStyle/>
        <a:p>
          <a:r>
            <a:rPr lang="en-US" dirty="0"/>
            <a:t>Proportional Stratified  sampling</a:t>
          </a:r>
        </a:p>
      </dgm:t>
    </dgm:pt>
    <dgm:pt modelId="{093FB1D2-DB97-40FB-8CB8-72DEE20819A7}" type="parTrans" cxnId="{C7465834-E4E2-4B4E-ABB8-CC1FFD607863}">
      <dgm:prSet/>
      <dgm:spPr/>
      <dgm:t>
        <a:bodyPr/>
        <a:lstStyle/>
        <a:p>
          <a:endParaRPr lang="en-US"/>
        </a:p>
      </dgm:t>
    </dgm:pt>
    <dgm:pt modelId="{BACF0E7F-ADE0-4804-8C42-8224F28B4083}" type="sibTrans" cxnId="{C7465834-E4E2-4B4E-ABB8-CC1FFD607863}">
      <dgm:prSet/>
      <dgm:spPr/>
      <dgm:t>
        <a:bodyPr/>
        <a:lstStyle/>
        <a:p>
          <a:endParaRPr lang="en-US"/>
        </a:p>
      </dgm:t>
    </dgm:pt>
    <dgm:pt modelId="{7360B693-4976-48AC-B373-9364D7329810}">
      <dgm:prSet/>
      <dgm:spPr/>
      <dgm:t>
        <a:bodyPr/>
        <a:lstStyle/>
        <a:p>
          <a:r>
            <a:rPr lang="en-US" dirty="0"/>
            <a:t>Sample Source </a:t>
          </a:r>
        </a:p>
      </dgm:t>
    </dgm:pt>
    <dgm:pt modelId="{6308268F-B505-4388-A397-26CC4722C148}" type="parTrans" cxnId="{A46BDF4F-C262-4F32-AB0E-4CA8B0839092}">
      <dgm:prSet/>
      <dgm:spPr/>
      <dgm:t>
        <a:bodyPr/>
        <a:lstStyle/>
        <a:p>
          <a:endParaRPr lang="en-US"/>
        </a:p>
      </dgm:t>
    </dgm:pt>
    <dgm:pt modelId="{F5D7016D-38F4-442C-8D3C-C71431D2BC58}" type="sibTrans" cxnId="{A46BDF4F-C262-4F32-AB0E-4CA8B0839092}">
      <dgm:prSet/>
      <dgm:spPr/>
      <dgm:t>
        <a:bodyPr/>
        <a:lstStyle/>
        <a:p>
          <a:endParaRPr lang="en-US"/>
        </a:p>
      </dgm:t>
    </dgm:pt>
    <dgm:pt modelId="{6CD182E3-F2DB-43C5-B203-2BEDF2820369}">
      <dgm:prSet/>
      <dgm:spPr>
        <a:effectLst>
          <a:softEdge rad="63500"/>
        </a:effectLst>
      </dgm:spPr>
      <dgm:t>
        <a:bodyPr/>
        <a:lstStyle/>
        <a:p>
          <a:r>
            <a:rPr lang="en-US" dirty="0"/>
            <a:t>Vadodara city</a:t>
          </a:r>
        </a:p>
      </dgm:t>
    </dgm:pt>
    <dgm:pt modelId="{69E099B7-D200-46C0-9158-BAC122989001}" type="parTrans" cxnId="{4EEBE8E9-1AAB-4D2C-9643-72B8A15BDA32}">
      <dgm:prSet/>
      <dgm:spPr/>
      <dgm:t>
        <a:bodyPr/>
        <a:lstStyle/>
        <a:p>
          <a:endParaRPr lang="en-US"/>
        </a:p>
      </dgm:t>
    </dgm:pt>
    <dgm:pt modelId="{B0B7D405-B29E-45BC-81B9-351B4807AE45}" type="sibTrans" cxnId="{4EEBE8E9-1AAB-4D2C-9643-72B8A15BDA32}">
      <dgm:prSet/>
      <dgm:spPr/>
      <dgm:t>
        <a:bodyPr/>
        <a:lstStyle/>
        <a:p>
          <a:endParaRPr lang="en-US"/>
        </a:p>
      </dgm:t>
    </dgm:pt>
    <dgm:pt modelId="{AB48B763-85F8-4BFC-9841-9139C7557F1B}">
      <dgm:prSet/>
      <dgm:spPr>
        <a:effectLst>
          <a:softEdge rad="63500"/>
        </a:effectLst>
      </dgm:spPr>
      <dgm:t>
        <a:bodyPr/>
        <a:lstStyle/>
        <a:p>
          <a:r>
            <a:rPr lang="en-US"/>
            <a:t> </a:t>
          </a:r>
          <a:r>
            <a:rPr lang="en-US" dirty="0"/>
            <a:t>=5,88,922</a:t>
          </a:r>
        </a:p>
      </dgm:t>
    </dgm:pt>
    <dgm:pt modelId="{1A305F84-AE04-4573-86B7-912F5E8E0DAB}" type="parTrans" cxnId="{2B1541AB-C5DC-4E0E-B0E5-703499D5C316}">
      <dgm:prSet/>
      <dgm:spPr/>
      <dgm:t>
        <a:bodyPr/>
        <a:lstStyle/>
        <a:p>
          <a:endParaRPr lang="en-US"/>
        </a:p>
      </dgm:t>
    </dgm:pt>
    <dgm:pt modelId="{EB05337D-DDA1-4985-BCB2-A4F823BD699C}" type="sibTrans" cxnId="{2B1541AB-C5DC-4E0E-B0E5-703499D5C316}">
      <dgm:prSet/>
      <dgm:spPr/>
      <dgm:t>
        <a:bodyPr/>
        <a:lstStyle/>
        <a:p>
          <a:endParaRPr lang="en-US"/>
        </a:p>
      </dgm:t>
    </dgm:pt>
    <dgm:pt modelId="{8DDAA067-0A4F-40B2-B8A8-8BFDE3D4E68F}">
      <dgm:prSet/>
      <dgm:spPr>
        <a:effectLst>
          <a:softEdge rad="63500"/>
        </a:effectLst>
      </dgm:spPr>
      <dgm:t>
        <a:bodyPr/>
        <a:lstStyle/>
        <a:p>
          <a:r>
            <a:rPr lang="en-US" dirty="0"/>
            <a:t> = 337</a:t>
          </a:r>
        </a:p>
      </dgm:t>
    </dgm:pt>
    <dgm:pt modelId="{6C58EE4D-D9B0-43D4-B868-80EB836BD230}" type="parTrans" cxnId="{8CB9FDFB-8D2C-452A-8B94-AD8FF5D422F2}">
      <dgm:prSet/>
      <dgm:spPr/>
      <dgm:t>
        <a:bodyPr/>
        <a:lstStyle/>
        <a:p>
          <a:endParaRPr lang="en-US"/>
        </a:p>
      </dgm:t>
    </dgm:pt>
    <dgm:pt modelId="{312BB77E-AE87-4B53-9793-B9C9008396C3}" type="sibTrans" cxnId="{8CB9FDFB-8D2C-452A-8B94-AD8FF5D422F2}">
      <dgm:prSet/>
      <dgm:spPr/>
      <dgm:t>
        <a:bodyPr/>
        <a:lstStyle/>
        <a:p>
          <a:endParaRPr lang="en-US"/>
        </a:p>
      </dgm:t>
    </dgm:pt>
    <dgm:pt modelId="{18284087-AA56-4FAC-8D49-407A3EAD58AB}" type="pres">
      <dgm:prSet presAssocID="{97521163-8C79-4F8B-B433-5A79705025F8}" presName="linear" presStyleCnt="0">
        <dgm:presLayoutVars>
          <dgm:dir/>
          <dgm:animLvl val="lvl"/>
          <dgm:resizeHandles val="exact"/>
        </dgm:presLayoutVars>
      </dgm:prSet>
      <dgm:spPr/>
    </dgm:pt>
    <dgm:pt modelId="{9D09493C-0C52-4830-9CA0-9832A3926FDA}" type="pres">
      <dgm:prSet presAssocID="{7360B693-4976-48AC-B373-9364D7329810}" presName="parentLin" presStyleCnt="0"/>
      <dgm:spPr/>
    </dgm:pt>
    <dgm:pt modelId="{67BEE8F5-3B2A-407C-B24D-00BD9BB8CB4F}" type="pres">
      <dgm:prSet presAssocID="{7360B693-4976-48AC-B373-9364D7329810}" presName="parentLeftMargin" presStyleLbl="node1" presStyleIdx="0" presStyleCnt="3"/>
      <dgm:spPr/>
    </dgm:pt>
    <dgm:pt modelId="{97A01DF3-1224-43B6-BB02-6240927340D9}" type="pres">
      <dgm:prSet presAssocID="{7360B693-4976-48AC-B373-9364D73298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CC30CD-A0EC-410D-8BAE-B58EF1596E75}" type="pres">
      <dgm:prSet presAssocID="{7360B693-4976-48AC-B373-9364D7329810}" presName="negativeSpace" presStyleCnt="0"/>
      <dgm:spPr/>
    </dgm:pt>
    <dgm:pt modelId="{461A2BF0-C8AB-43D1-AC14-1D0F20D74CE4}" type="pres">
      <dgm:prSet presAssocID="{7360B693-4976-48AC-B373-9364D7329810}" presName="childText" presStyleLbl="conFgAcc1" presStyleIdx="0" presStyleCnt="3">
        <dgm:presLayoutVars>
          <dgm:bulletEnabled val="1"/>
        </dgm:presLayoutVars>
      </dgm:prSet>
      <dgm:spPr/>
    </dgm:pt>
    <dgm:pt modelId="{27304EB2-635C-45A5-95C8-A2947BAEB010}" type="pres">
      <dgm:prSet presAssocID="{F5D7016D-38F4-442C-8D3C-C71431D2BC58}" presName="spaceBetweenRectangles" presStyleCnt="0"/>
      <dgm:spPr/>
    </dgm:pt>
    <dgm:pt modelId="{FD027A42-CD47-4A5D-8D4F-954D994CABD8}" type="pres">
      <dgm:prSet presAssocID="{D21F08B7-D873-48F1-B28D-2F085DEB445D}" presName="parentLin" presStyleCnt="0"/>
      <dgm:spPr/>
    </dgm:pt>
    <dgm:pt modelId="{C2230224-9261-4B19-970B-1F4D6439E7C3}" type="pres">
      <dgm:prSet presAssocID="{D21F08B7-D873-48F1-B28D-2F085DEB445D}" presName="parentLeftMargin" presStyleLbl="node1" presStyleIdx="0" presStyleCnt="3"/>
      <dgm:spPr/>
    </dgm:pt>
    <dgm:pt modelId="{6F57EB83-2AE2-4DA9-877F-747BBF775686}" type="pres">
      <dgm:prSet presAssocID="{D21F08B7-D873-48F1-B28D-2F085DEB44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0F6355-1355-4491-9E04-9FE06527D052}" type="pres">
      <dgm:prSet presAssocID="{D21F08B7-D873-48F1-B28D-2F085DEB445D}" presName="negativeSpace" presStyleCnt="0"/>
      <dgm:spPr/>
    </dgm:pt>
    <dgm:pt modelId="{32F05A62-9E07-4D8F-AB15-3C3A8ED8C410}" type="pres">
      <dgm:prSet presAssocID="{D21F08B7-D873-48F1-B28D-2F085DEB445D}" presName="childText" presStyleLbl="conFgAcc1" presStyleIdx="1" presStyleCnt="3">
        <dgm:presLayoutVars>
          <dgm:bulletEnabled val="1"/>
        </dgm:presLayoutVars>
      </dgm:prSet>
      <dgm:spPr/>
    </dgm:pt>
    <dgm:pt modelId="{950B99BC-AD70-458F-8E5C-ED0F6E64354B}" type="pres">
      <dgm:prSet presAssocID="{D0AE2167-4560-4519-9AFA-240441F2539F}" presName="spaceBetweenRectangles" presStyleCnt="0"/>
      <dgm:spPr/>
    </dgm:pt>
    <dgm:pt modelId="{4D920922-EF41-420E-AFDA-EA1C5937AAAD}" type="pres">
      <dgm:prSet presAssocID="{DD95BC57-C0BE-406E-B188-854678054C92}" presName="parentLin" presStyleCnt="0"/>
      <dgm:spPr/>
    </dgm:pt>
    <dgm:pt modelId="{4295E156-A497-416D-9B39-C68DC5FE8D07}" type="pres">
      <dgm:prSet presAssocID="{DD95BC57-C0BE-406E-B188-854678054C92}" presName="parentLeftMargin" presStyleLbl="node1" presStyleIdx="1" presStyleCnt="3"/>
      <dgm:spPr/>
    </dgm:pt>
    <dgm:pt modelId="{D95E744D-2C1A-45B7-8C06-17AF7C3D95C7}" type="pres">
      <dgm:prSet presAssocID="{DD95BC57-C0BE-406E-B188-854678054C9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DAA0509-A497-4FEA-9C68-118C55D7EC33}" type="pres">
      <dgm:prSet presAssocID="{DD95BC57-C0BE-406E-B188-854678054C92}" presName="negativeSpace" presStyleCnt="0"/>
      <dgm:spPr/>
    </dgm:pt>
    <dgm:pt modelId="{D60C336D-00E2-4AAB-9EAE-5E1950559E6E}" type="pres">
      <dgm:prSet presAssocID="{DD95BC57-C0BE-406E-B188-854678054C9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608610-A5D7-4CD5-8A0B-578C41FC1BD6}" type="presOf" srcId="{DD95BC57-C0BE-406E-B188-854678054C92}" destId="{D95E744D-2C1A-45B7-8C06-17AF7C3D95C7}" srcOrd="1" destOrd="0" presId="urn:microsoft.com/office/officeart/2005/8/layout/list1"/>
    <dgm:cxn modelId="{5CBC1214-2748-4E3E-B298-42094C77A00E}" type="presOf" srcId="{97521163-8C79-4F8B-B433-5A79705025F8}" destId="{18284087-AA56-4FAC-8D49-407A3EAD58AB}" srcOrd="0" destOrd="0" presId="urn:microsoft.com/office/officeart/2005/8/layout/list1"/>
    <dgm:cxn modelId="{E170061B-C624-4B26-92F5-3FA815988F36}" type="presOf" srcId="{DD95BC57-C0BE-406E-B188-854678054C92}" destId="{4295E156-A497-416D-9B39-C68DC5FE8D07}" srcOrd="0" destOrd="0" presId="urn:microsoft.com/office/officeart/2005/8/layout/list1"/>
    <dgm:cxn modelId="{4A7E651D-3882-4E0F-AB4F-550D0D42EFA4}" type="presOf" srcId="{8DDAA067-0A4F-40B2-B8A8-8BFDE3D4E68F}" destId="{32F05A62-9E07-4D8F-AB15-3C3A8ED8C410}" srcOrd="0" destOrd="3" presId="urn:microsoft.com/office/officeart/2005/8/layout/list1"/>
    <dgm:cxn modelId="{C7465834-E4E2-4B4E-ABB8-CC1FFD607863}" srcId="{DD95BC57-C0BE-406E-B188-854678054C92}" destId="{68C3C7B2-8F24-428D-A6C5-5ED631A6B00E}" srcOrd="0" destOrd="0" parTransId="{093FB1D2-DB97-40FB-8CB8-72DEE20819A7}" sibTransId="{BACF0E7F-ADE0-4804-8C42-8224F28B4083}"/>
    <dgm:cxn modelId="{6943BD34-1FAC-4423-9344-D1B5AFF8D265}" type="presOf" srcId="{D21F08B7-D873-48F1-B28D-2F085DEB445D}" destId="{C2230224-9261-4B19-970B-1F4D6439E7C3}" srcOrd="0" destOrd="0" presId="urn:microsoft.com/office/officeart/2005/8/layout/list1"/>
    <dgm:cxn modelId="{ED9E3B60-5637-47F4-B644-19A15E3547A6}" type="presOf" srcId="{68C3C7B2-8F24-428D-A6C5-5ED631A6B00E}" destId="{D60C336D-00E2-4AAB-9EAE-5E1950559E6E}" srcOrd="0" destOrd="0" presId="urn:microsoft.com/office/officeart/2005/8/layout/list1"/>
    <dgm:cxn modelId="{AFB85262-24B3-4E1E-97FD-0D192CE62FC7}" type="presOf" srcId="{6CD182E3-F2DB-43C5-B203-2BEDF2820369}" destId="{461A2BF0-C8AB-43D1-AC14-1D0F20D74CE4}" srcOrd="0" destOrd="0" presId="urn:microsoft.com/office/officeart/2005/8/layout/list1"/>
    <dgm:cxn modelId="{698A846D-64E7-4504-97D1-341F05313C32}" type="presOf" srcId="{7360B693-4976-48AC-B373-9364D7329810}" destId="{97A01DF3-1224-43B6-BB02-6240927340D9}" srcOrd="1" destOrd="0" presId="urn:microsoft.com/office/officeart/2005/8/layout/list1"/>
    <dgm:cxn modelId="{A46BDF4F-C262-4F32-AB0E-4CA8B0839092}" srcId="{97521163-8C79-4F8B-B433-5A79705025F8}" destId="{7360B693-4976-48AC-B373-9364D7329810}" srcOrd="0" destOrd="0" parTransId="{6308268F-B505-4388-A397-26CC4722C148}" sibTransId="{F5D7016D-38F4-442C-8D3C-C71431D2BC58}"/>
    <dgm:cxn modelId="{DD692070-3C7E-4062-99AD-0A7AFB8E9FFF}" srcId="{D21F08B7-D873-48F1-B28D-2F085DEB445D}" destId="{320B7CA8-78B2-4FB7-BDD9-4305FDA2B0EC}" srcOrd="2" destOrd="0" parTransId="{29722759-2263-413B-B342-E64D8414382E}" sibTransId="{7198D5F3-3B1F-4212-BB65-8C5D7E0AB925}"/>
    <dgm:cxn modelId="{55027873-557B-450D-8D3E-F234811839E6}" type="presOf" srcId="{7360B693-4976-48AC-B373-9364D7329810}" destId="{67BEE8F5-3B2A-407C-B24D-00BD9BB8CB4F}" srcOrd="0" destOrd="0" presId="urn:microsoft.com/office/officeart/2005/8/layout/list1"/>
    <dgm:cxn modelId="{F020AD93-9323-4509-91D7-D7E03D9F2C9E}" type="presOf" srcId="{AB48B763-85F8-4BFC-9841-9139C7557F1B}" destId="{32F05A62-9E07-4D8F-AB15-3C3A8ED8C410}" srcOrd="0" destOrd="1" presId="urn:microsoft.com/office/officeart/2005/8/layout/list1"/>
    <dgm:cxn modelId="{FC009599-72DB-4A0D-8780-0B8173A5EEC0}" srcId="{97521163-8C79-4F8B-B433-5A79705025F8}" destId="{D21F08B7-D873-48F1-B28D-2F085DEB445D}" srcOrd="1" destOrd="0" parTransId="{CC012E71-7A17-4283-8933-81F4427153BD}" sibTransId="{D0AE2167-4560-4519-9AFA-240441F2539F}"/>
    <dgm:cxn modelId="{2B1541AB-C5DC-4E0E-B0E5-703499D5C316}" srcId="{D21F08B7-D873-48F1-B28D-2F085DEB445D}" destId="{AB48B763-85F8-4BFC-9841-9139C7557F1B}" srcOrd="1" destOrd="0" parTransId="{1A305F84-AE04-4573-86B7-912F5E8E0DAB}" sibTransId="{EB05337D-DDA1-4985-BCB2-A4F823BD699C}"/>
    <dgm:cxn modelId="{6BAE85AD-3766-4813-8B99-D67DD2DD9A1D}" srcId="{97521163-8C79-4F8B-B433-5A79705025F8}" destId="{DD95BC57-C0BE-406E-B188-854678054C92}" srcOrd="2" destOrd="0" parTransId="{97AA5771-FCDA-43F5-9E6E-D886768428F1}" sibTransId="{E3B938F8-26BC-4D54-8BEC-2CC3F44E9DA9}"/>
    <dgm:cxn modelId="{3E20ACC3-E992-44FB-B286-281BBFAD6DBF}" type="presOf" srcId="{D21F08B7-D873-48F1-B28D-2F085DEB445D}" destId="{6F57EB83-2AE2-4DA9-877F-747BBF775686}" srcOrd="1" destOrd="0" presId="urn:microsoft.com/office/officeart/2005/8/layout/list1"/>
    <dgm:cxn modelId="{63B79AC5-CBD3-4C47-9310-45A63BC12DFD}" type="presOf" srcId="{ED1DEF8B-FACB-4DEE-B568-6C1BCB911E77}" destId="{32F05A62-9E07-4D8F-AB15-3C3A8ED8C410}" srcOrd="0" destOrd="0" presId="urn:microsoft.com/office/officeart/2005/8/layout/list1"/>
    <dgm:cxn modelId="{4EEBE8E9-1AAB-4D2C-9643-72B8A15BDA32}" srcId="{7360B693-4976-48AC-B373-9364D7329810}" destId="{6CD182E3-F2DB-43C5-B203-2BEDF2820369}" srcOrd="0" destOrd="0" parTransId="{69E099B7-D200-46C0-9158-BAC122989001}" sibTransId="{B0B7D405-B29E-45BC-81B9-351B4807AE45}"/>
    <dgm:cxn modelId="{5E5A17ED-245F-446D-9ADC-32BA87AC569A}" srcId="{D21F08B7-D873-48F1-B28D-2F085DEB445D}" destId="{ED1DEF8B-FACB-4DEE-B568-6C1BCB911E77}" srcOrd="0" destOrd="0" parTransId="{1111F04F-4FA7-4EAB-98EF-D09177B1223B}" sibTransId="{08263825-D506-48F3-9831-E9F91E1DF84F}"/>
    <dgm:cxn modelId="{EC0C81FB-28B2-4437-9F06-574CB6D56872}" type="presOf" srcId="{320B7CA8-78B2-4FB7-BDD9-4305FDA2B0EC}" destId="{32F05A62-9E07-4D8F-AB15-3C3A8ED8C410}" srcOrd="0" destOrd="2" presId="urn:microsoft.com/office/officeart/2005/8/layout/list1"/>
    <dgm:cxn modelId="{8CB9FDFB-8D2C-452A-8B94-AD8FF5D422F2}" srcId="{D21F08B7-D873-48F1-B28D-2F085DEB445D}" destId="{8DDAA067-0A4F-40B2-B8A8-8BFDE3D4E68F}" srcOrd="3" destOrd="0" parTransId="{6C58EE4D-D9B0-43D4-B868-80EB836BD230}" sibTransId="{312BB77E-AE87-4B53-9793-B9C9008396C3}"/>
    <dgm:cxn modelId="{8AD865D7-7F53-4632-AFB4-3A8841C43A74}" type="presParOf" srcId="{18284087-AA56-4FAC-8D49-407A3EAD58AB}" destId="{9D09493C-0C52-4830-9CA0-9832A3926FDA}" srcOrd="0" destOrd="0" presId="urn:microsoft.com/office/officeart/2005/8/layout/list1"/>
    <dgm:cxn modelId="{16E617C3-5335-41D9-BEC7-D21ADBE528E3}" type="presParOf" srcId="{9D09493C-0C52-4830-9CA0-9832A3926FDA}" destId="{67BEE8F5-3B2A-407C-B24D-00BD9BB8CB4F}" srcOrd="0" destOrd="0" presId="urn:microsoft.com/office/officeart/2005/8/layout/list1"/>
    <dgm:cxn modelId="{89037BA1-F70C-4E45-8B11-FFB8A1766EC7}" type="presParOf" srcId="{9D09493C-0C52-4830-9CA0-9832A3926FDA}" destId="{97A01DF3-1224-43B6-BB02-6240927340D9}" srcOrd="1" destOrd="0" presId="urn:microsoft.com/office/officeart/2005/8/layout/list1"/>
    <dgm:cxn modelId="{4AD7F449-FFB0-4401-8ABF-D898BDDE1706}" type="presParOf" srcId="{18284087-AA56-4FAC-8D49-407A3EAD58AB}" destId="{06CC30CD-A0EC-410D-8BAE-B58EF1596E75}" srcOrd="1" destOrd="0" presId="urn:microsoft.com/office/officeart/2005/8/layout/list1"/>
    <dgm:cxn modelId="{F036BC43-EAC8-4973-9AD3-B98A730615EE}" type="presParOf" srcId="{18284087-AA56-4FAC-8D49-407A3EAD58AB}" destId="{461A2BF0-C8AB-43D1-AC14-1D0F20D74CE4}" srcOrd="2" destOrd="0" presId="urn:microsoft.com/office/officeart/2005/8/layout/list1"/>
    <dgm:cxn modelId="{ED70E02D-3F6F-40EE-8737-731C710668DB}" type="presParOf" srcId="{18284087-AA56-4FAC-8D49-407A3EAD58AB}" destId="{27304EB2-635C-45A5-95C8-A2947BAEB010}" srcOrd="3" destOrd="0" presId="urn:microsoft.com/office/officeart/2005/8/layout/list1"/>
    <dgm:cxn modelId="{104DFD38-0CD6-4DFB-8196-D6B5A8C72ED8}" type="presParOf" srcId="{18284087-AA56-4FAC-8D49-407A3EAD58AB}" destId="{FD027A42-CD47-4A5D-8D4F-954D994CABD8}" srcOrd="4" destOrd="0" presId="urn:microsoft.com/office/officeart/2005/8/layout/list1"/>
    <dgm:cxn modelId="{0109F980-C36E-49F7-9570-56B6BEA293CB}" type="presParOf" srcId="{FD027A42-CD47-4A5D-8D4F-954D994CABD8}" destId="{C2230224-9261-4B19-970B-1F4D6439E7C3}" srcOrd="0" destOrd="0" presId="urn:microsoft.com/office/officeart/2005/8/layout/list1"/>
    <dgm:cxn modelId="{EE260A9B-58A2-4A1F-AF94-2E165F698DC9}" type="presParOf" srcId="{FD027A42-CD47-4A5D-8D4F-954D994CABD8}" destId="{6F57EB83-2AE2-4DA9-877F-747BBF775686}" srcOrd="1" destOrd="0" presId="urn:microsoft.com/office/officeart/2005/8/layout/list1"/>
    <dgm:cxn modelId="{1561F771-B8AA-48EA-8A1D-FF7FC7A31BCD}" type="presParOf" srcId="{18284087-AA56-4FAC-8D49-407A3EAD58AB}" destId="{2C0F6355-1355-4491-9E04-9FE06527D052}" srcOrd="5" destOrd="0" presId="urn:microsoft.com/office/officeart/2005/8/layout/list1"/>
    <dgm:cxn modelId="{4003A461-B11A-4A89-926C-52D3AC623328}" type="presParOf" srcId="{18284087-AA56-4FAC-8D49-407A3EAD58AB}" destId="{32F05A62-9E07-4D8F-AB15-3C3A8ED8C410}" srcOrd="6" destOrd="0" presId="urn:microsoft.com/office/officeart/2005/8/layout/list1"/>
    <dgm:cxn modelId="{D1413935-10A6-40B2-9C3D-334CC0D88605}" type="presParOf" srcId="{18284087-AA56-4FAC-8D49-407A3EAD58AB}" destId="{950B99BC-AD70-458F-8E5C-ED0F6E64354B}" srcOrd="7" destOrd="0" presId="urn:microsoft.com/office/officeart/2005/8/layout/list1"/>
    <dgm:cxn modelId="{083B9E55-C0BE-4F0B-85C7-9027976E5173}" type="presParOf" srcId="{18284087-AA56-4FAC-8D49-407A3EAD58AB}" destId="{4D920922-EF41-420E-AFDA-EA1C5937AAAD}" srcOrd="8" destOrd="0" presId="urn:microsoft.com/office/officeart/2005/8/layout/list1"/>
    <dgm:cxn modelId="{82B50B3A-7983-4BDC-93F6-DE79143A6B1E}" type="presParOf" srcId="{4D920922-EF41-420E-AFDA-EA1C5937AAAD}" destId="{4295E156-A497-416D-9B39-C68DC5FE8D07}" srcOrd="0" destOrd="0" presId="urn:microsoft.com/office/officeart/2005/8/layout/list1"/>
    <dgm:cxn modelId="{248F42A8-BBBA-4A02-ACDE-71637022B100}" type="presParOf" srcId="{4D920922-EF41-420E-AFDA-EA1C5937AAAD}" destId="{D95E744D-2C1A-45B7-8C06-17AF7C3D95C7}" srcOrd="1" destOrd="0" presId="urn:microsoft.com/office/officeart/2005/8/layout/list1"/>
    <dgm:cxn modelId="{96155F82-36C0-406A-9049-57AE41FB0FA4}" type="presParOf" srcId="{18284087-AA56-4FAC-8D49-407A3EAD58AB}" destId="{4DAA0509-A497-4FEA-9C68-118C55D7EC33}" srcOrd="9" destOrd="0" presId="urn:microsoft.com/office/officeart/2005/8/layout/list1"/>
    <dgm:cxn modelId="{C06F17CF-DC7A-4C04-82DE-A673500D8A71}" type="presParOf" srcId="{18284087-AA56-4FAC-8D49-407A3EAD58AB}" destId="{D60C336D-00E2-4AAB-9EAE-5E1950559E6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49AFD7-BEEA-4EF8-9343-60E24D6399C1}" type="doc">
      <dgm:prSet loTypeId="urn:microsoft.com/office/officeart/2008/layout/PictureStrips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046FBAF-F7B9-407B-84CF-1769EA04DD2E}">
      <dgm:prSet/>
      <dgm:spPr>
        <a:solidFill>
          <a:schemeClr val="tx1">
            <a:lumMod val="95000"/>
            <a:lumOff val="5000"/>
            <a:alpha val="4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        Impact on sleeping hours</a:t>
          </a:r>
        </a:p>
      </dgm:t>
    </dgm:pt>
    <dgm:pt modelId="{A9078F67-4E6D-46AC-B3A0-A0973C289A75}" type="parTrans" cxnId="{4D74271E-9A27-4896-B3E5-884D68742CE3}">
      <dgm:prSet/>
      <dgm:spPr/>
      <dgm:t>
        <a:bodyPr/>
        <a:lstStyle/>
        <a:p>
          <a:endParaRPr lang="en-US"/>
        </a:p>
      </dgm:t>
    </dgm:pt>
    <dgm:pt modelId="{0C516F11-7481-4D47-8D45-200568875389}" type="sibTrans" cxnId="{4D74271E-9A27-4896-B3E5-884D68742CE3}">
      <dgm:prSet/>
      <dgm:spPr/>
      <dgm:t>
        <a:bodyPr/>
        <a:lstStyle/>
        <a:p>
          <a:endParaRPr lang="en-US"/>
        </a:p>
      </dgm:t>
    </dgm:pt>
    <dgm:pt modelId="{6580CDC5-06D2-4788-9773-644CB348607B}">
      <dgm:prSet/>
      <dgm:spPr>
        <a:solidFill>
          <a:schemeClr val="tx1">
            <a:lumMod val="95000"/>
            <a:lumOff val="5000"/>
            <a:alpha val="4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Effect on humans Upper Limb , Back and Neck</a:t>
          </a:r>
        </a:p>
      </dgm:t>
    </dgm:pt>
    <dgm:pt modelId="{9552AF3A-D49B-405A-BFD3-9C13A0A1971E}" type="parTrans" cxnId="{BF179676-BAD9-4528-AE1F-08F5440CD018}">
      <dgm:prSet/>
      <dgm:spPr/>
      <dgm:t>
        <a:bodyPr/>
        <a:lstStyle/>
        <a:p>
          <a:endParaRPr lang="en-US"/>
        </a:p>
      </dgm:t>
    </dgm:pt>
    <dgm:pt modelId="{F94A7CBC-766D-4D24-9B79-05EDBC4E0C5F}" type="sibTrans" cxnId="{BF179676-BAD9-4528-AE1F-08F5440CD018}">
      <dgm:prSet/>
      <dgm:spPr/>
      <dgm:t>
        <a:bodyPr/>
        <a:lstStyle/>
        <a:p>
          <a:endParaRPr lang="en-US"/>
        </a:p>
      </dgm:t>
    </dgm:pt>
    <dgm:pt modelId="{9580DA33-AF91-433B-A822-4C8A13EC6AD1}">
      <dgm:prSet/>
      <dgm:spPr>
        <a:solidFill>
          <a:schemeClr val="tx1">
            <a:lumMod val="95000"/>
            <a:lumOff val="5000"/>
            <a:alpha val="4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        Impact on Eyes</a:t>
          </a:r>
        </a:p>
      </dgm:t>
    </dgm:pt>
    <dgm:pt modelId="{7929EFF4-03BE-42E5-A90C-CAB25CD8E0C9}" type="parTrans" cxnId="{C5798989-848F-4AB2-80D3-E105AF4AE2FB}">
      <dgm:prSet/>
      <dgm:spPr/>
      <dgm:t>
        <a:bodyPr/>
        <a:lstStyle/>
        <a:p>
          <a:endParaRPr lang="en-US"/>
        </a:p>
      </dgm:t>
    </dgm:pt>
    <dgm:pt modelId="{AE240610-7E96-4E16-B8A3-3F061F0FE104}" type="sibTrans" cxnId="{C5798989-848F-4AB2-80D3-E105AF4AE2FB}">
      <dgm:prSet/>
      <dgm:spPr/>
      <dgm:t>
        <a:bodyPr/>
        <a:lstStyle/>
        <a:p>
          <a:endParaRPr lang="en-US"/>
        </a:p>
      </dgm:t>
    </dgm:pt>
    <dgm:pt modelId="{EA924D25-2F28-4A22-B756-537DDB404BDF}">
      <dgm:prSet/>
      <dgm:spPr>
        <a:solidFill>
          <a:schemeClr val="tx1">
            <a:lumMod val="95000"/>
            <a:lumOff val="5000"/>
            <a:alpha val="4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  Physical Stress due to mobile phone</a:t>
          </a:r>
        </a:p>
      </dgm:t>
    </dgm:pt>
    <dgm:pt modelId="{41E50F38-E7FF-4A65-AE69-57AF0953EBD7}" type="parTrans" cxnId="{2E3FBD2B-F0B1-4F9F-9D4E-EB7749876B07}">
      <dgm:prSet/>
      <dgm:spPr/>
      <dgm:t>
        <a:bodyPr/>
        <a:lstStyle/>
        <a:p>
          <a:endParaRPr lang="en-US"/>
        </a:p>
      </dgm:t>
    </dgm:pt>
    <dgm:pt modelId="{AA8C65FB-3C98-4C71-ADBA-574C4EDACD50}" type="sibTrans" cxnId="{2E3FBD2B-F0B1-4F9F-9D4E-EB7749876B07}">
      <dgm:prSet/>
      <dgm:spPr/>
      <dgm:t>
        <a:bodyPr/>
        <a:lstStyle/>
        <a:p>
          <a:endParaRPr lang="en-US"/>
        </a:p>
      </dgm:t>
    </dgm:pt>
    <dgm:pt modelId="{AD5C1F81-CFA3-4619-89C9-D02556DD76B3}" type="pres">
      <dgm:prSet presAssocID="{E549AFD7-BEEA-4EF8-9343-60E24D6399C1}" presName="Name0" presStyleCnt="0">
        <dgm:presLayoutVars>
          <dgm:dir/>
          <dgm:resizeHandles val="exact"/>
        </dgm:presLayoutVars>
      </dgm:prSet>
      <dgm:spPr/>
    </dgm:pt>
    <dgm:pt modelId="{9C025915-89FE-4AF6-ADE6-1ED46D514123}" type="pres">
      <dgm:prSet presAssocID="{2046FBAF-F7B9-407B-84CF-1769EA04DD2E}" presName="composite" presStyleCnt="0"/>
      <dgm:spPr/>
    </dgm:pt>
    <dgm:pt modelId="{03A9B9DC-E6AB-4748-8A6E-AC8CAEEB26DF}" type="pres">
      <dgm:prSet presAssocID="{2046FBAF-F7B9-407B-84CF-1769EA04DD2E}" presName="rect1" presStyleLbl="trAlignAcc1" presStyleIdx="0" presStyleCnt="4" custScaleX="80596" custScaleY="101600" custLinFactNeighborX="-6661" custLinFactNeighborY="6172">
        <dgm:presLayoutVars>
          <dgm:bulletEnabled val="1"/>
        </dgm:presLayoutVars>
      </dgm:prSet>
      <dgm:spPr/>
    </dgm:pt>
    <dgm:pt modelId="{8F89E051-8E90-4275-A4D7-5A0C0E218C92}" type="pres">
      <dgm:prSet presAssocID="{2046FBAF-F7B9-407B-84CF-1769EA04DD2E}" presName="rect2" presStyleLbl="fgImgPlace1" presStyleIdx="0" presStyleCnt="4" custScaleX="137014" custLinFactNeighborX="-78738" custLinFactNeighborY="52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</dgm:spPr>
    </dgm:pt>
    <dgm:pt modelId="{DD33464B-184E-40B3-9348-358B939E8EB2}" type="pres">
      <dgm:prSet presAssocID="{0C516F11-7481-4D47-8D45-200568875389}" presName="sibTrans" presStyleCnt="0"/>
      <dgm:spPr/>
    </dgm:pt>
    <dgm:pt modelId="{189E982E-B950-44DC-85CA-E3085CC204CB}" type="pres">
      <dgm:prSet presAssocID="{6580CDC5-06D2-4788-9773-644CB348607B}" presName="composite" presStyleCnt="0"/>
      <dgm:spPr/>
    </dgm:pt>
    <dgm:pt modelId="{39621F8E-B5FF-4E6E-8305-03B95F8DE21A}" type="pres">
      <dgm:prSet presAssocID="{6580CDC5-06D2-4788-9773-644CB348607B}" presName="rect1" presStyleLbl="trAlignAcc1" presStyleIdx="1" presStyleCnt="4" custScaleX="89992" custScaleY="100459" custLinFactNeighborX="8612" custLinFactNeighborY="11070">
        <dgm:presLayoutVars>
          <dgm:bulletEnabled val="1"/>
        </dgm:presLayoutVars>
      </dgm:prSet>
      <dgm:spPr/>
    </dgm:pt>
    <dgm:pt modelId="{D97CF821-5BD5-4173-8BBD-6BF953824A4C}" type="pres">
      <dgm:prSet presAssocID="{6580CDC5-06D2-4788-9773-644CB348607B}" presName="rect2" presStyleLbl="fgImgPlace1" presStyleIdx="1" presStyleCnt="4" custScaleX="14324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E0D783FD-7CC7-4FAB-93B2-EC5E5409B428}" type="pres">
      <dgm:prSet presAssocID="{F94A7CBC-766D-4D24-9B79-05EDBC4E0C5F}" presName="sibTrans" presStyleCnt="0"/>
      <dgm:spPr/>
    </dgm:pt>
    <dgm:pt modelId="{6C3E4B40-7FB1-414D-9631-CA87F17263E8}" type="pres">
      <dgm:prSet presAssocID="{9580DA33-AF91-433B-A822-4C8A13EC6AD1}" presName="composite" presStyleCnt="0"/>
      <dgm:spPr/>
    </dgm:pt>
    <dgm:pt modelId="{CDAAFEBC-DFB9-47BD-A331-ECC1C368FE0A}" type="pres">
      <dgm:prSet presAssocID="{9580DA33-AF91-433B-A822-4C8A13EC6AD1}" presName="rect1" presStyleLbl="trAlignAcc1" presStyleIdx="2" presStyleCnt="4" custScaleX="80599" custScaleY="98219" custLinFactNeighborX="-7442" custLinFactNeighborY="15655">
        <dgm:presLayoutVars>
          <dgm:bulletEnabled val="1"/>
        </dgm:presLayoutVars>
      </dgm:prSet>
      <dgm:spPr/>
    </dgm:pt>
    <dgm:pt modelId="{5E16DD9D-519B-4A80-8252-517A616B315C}" type="pres">
      <dgm:prSet presAssocID="{9580DA33-AF91-433B-A822-4C8A13EC6AD1}" presName="rect2" presStyleLbl="fgImgPlace1" presStyleIdx="2" presStyleCnt="4" custScaleX="138369" custLinFactNeighborX="-75604" custLinFactNeighborY="64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F3F0E7C3-FD9A-4A3A-BD3A-B218DDBA7720}" type="pres">
      <dgm:prSet presAssocID="{AE240610-7E96-4E16-B8A3-3F061F0FE104}" presName="sibTrans" presStyleCnt="0"/>
      <dgm:spPr/>
    </dgm:pt>
    <dgm:pt modelId="{995A1193-792E-4F83-8BD4-8F7986280E03}" type="pres">
      <dgm:prSet presAssocID="{EA924D25-2F28-4A22-B756-537DDB404BDF}" presName="composite" presStyleCnt="0"/>
      <dgm:spPr/>
    </dgm:pt>
    <dgm:pt modelId="{02250C1B-E30F-4E86-A26D-BC25DB96098B}" type="pres">
      <dgm:prSet presAssocID="{EA924D25-2F28-4A22-B756-537DDB404BDF}" presName="rect1" presStyleLbl="trAlignAcc1" presStyleIdx="3" presStyleCnt="4" custScaleX="89508" custScaleY="96149" custLinFactNeighborX="93" custLinFactNeighborY="19381">
        <dgm:presLayoutVars>
          <dgm:bulletEnabled val="1"/>
        </dgm:presLayoutVars>
      </dgm:prSet>
      <dgm:spPr/>
    </dgm:pt>
    <dgm:pt modelId="{21E5CEB5-FA9A-43CF-8BB2-9B9451BF55BA}" type="pres">
      <dgm:prSet presAssocID="{EA924D25-2F28-4A22-B756-537DDB404BDF}" presName="rect2" presStyleLbl="fgImgPlace1" presStyleIdx="3" presStyleCnt="4" custScaleX="150934" custScaleY="104392" custLinFactNeighborY="1290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</dgm:ptLst>
  <dgm:cxnLst>
    <dgm:cxn modelId="{FE15BB0C-CC8F-4DA3-94C9-F06B7068471A}" type="presOf" srcId="{EA924D25-2F28-4A22-B756-537DDB404BDF}" destId="{02250C1B-E30F-4E86-A26D-BC25DB96098B}" srcOrd="0" destOrd="0" presId="urn:microsoft.com/office/officeart/2008/layout/PictureStrips"/>
    <dgm:cxn modelId="{4D74271E-9A27-4896-B3E5-884D68742CE3}" srcId="{E549AFD7-BEEA-4EF8-9343-60E24D6399C1}" destId="{2046FBAF-F7B9-407B-84CF-1769EA04DD2E}" srcOrd="0" destOrd="0" parTransId="{A9078F67-4E6D-46AC-B3A0-A0973C289A75}" sibTransId="{0C516F11-7481-4D47-8D45-200568875389}"/>
    <dgm:cxn modelId="{2E3FBD2B-F0B1-4F9F-9D4E-EB7749876B07}" srcId="{E549AFD7-BEEA-4EF8-9343-60E24D6399C1}" destId="{EA924D25-2F28-4A22-B756-537DDB404BDF}" srcOrd="3" destOrd="0" parTransId="{41E50F38-E7FF-4A65-AE69-57AF0953EBD7}" sibTransId="{AA8C65FB-3C98-4C71-ADBA-574C4EDACD50}"/>
    <dgm:cxn modelId="{82273F40-5AAA-4AF3-86E1-2451FA0D9F8E}" type="presOf" srcId="{6580CDC5-06D2-4788-9773-644CB348607B}" destId="{39621F8E-B5FF-4E6E-8305-03B95F8DE21A}" srcOrd="0" destOrd="0" presId="urn:microsoft.com/office/officeart/2008/layout/PictureStrips"/>
    <dgm:cxn modelId="{BF179676-BAD9-4528-AE1F-08F5440CD018}" srcId="{E549AFD7-BEEA-4EF8-9343-60E24D6399C1}" destId="{6580CDC5-06D2-4788-9773-644CB348607B}" srcOrd="1" destOrd="0" parTransId="{9552AF3A-D49B-405A-BFD3-9C13A0A1971E}" sibTransId="{F94A7CBC-766D-4D24-9B79-05EDBC4E0C5F}"/>
    <dgm:cxn modelId="{E9571D57-A1FC-4DBE-A6C7-3591460B96D7}" type="presOf" srcId="{2046FBAF-F7B9-407B-84CF-1769EA04DD2E}" destId="{03A9B9DC-E6AB-4748-8A6E-AC8CAEEB26DF}" srcOrd="0" destOrd="0" presId="urn:microsoft.com/office/officeart/2008/layout/PictureStrips"/>
    <dgm:cxn modelId="{C5798989-848F-4AB2-80D3-E105AF4AE2FB}" srcId="{E549AFD7-BEEA-4EF8-9343-60E24D6399C1}" destId="{9580DA33-AF91-433B-A822-4C8A13EC6AD1}" srcOrd="2" destOrd="0" parTransId="{7929EFF4-03BE-42E5-A90C-CAB25CD8E0C9}" sibTransId="{AE240610-7E96-4E16-B8A3-3F061F0FE104}"/>
    <dgm:cxn modelId="{366BC4A0-6FCE-47E3-BC61-47415FFE109E}" type="presOf" srcId="{9580DA33-AF91-433B-A822-4C8A13EC6AD1}" destId="{CDAAFEBC-DFB9-47BD-A331-ECC1C368FE0A}" srcOrd="0" destOrd="0" presId="urn:microsoft.com/office/officeart/2008/layout/PictureStrips"/>
    <dgm:cxn modelId="{029315ED-61A7-4BB2-838D-98E166065F74}" type="presOf" srcId="{E549AFD7-BEEA-4EF8-9343-60E24D6399C1}" destId="{AD5C1F81-CFA3-4619-89C9-D02556DD76B3}" srcOrd="0" destOrd="0" presId="urn:microsoft.com/office/officeart/2008/layout/PictureStrips"/>
    <dgm:cxn modelId="{9083FDAD-D0A4-431A-88F0-F90A81587B73}" type="presParOf" srcId="{AD5C1F81-CFA3-4619-89C9-D02556DD76B3}" destId="{9C025915-89FE-4AF6-ADE6-1ED46D514123}" srcOrd="0" destOrd="0" presId="urn:microsoft.com/office/officeart/2008/layout/PictureStrips"/>
    <dgm:cxn modelId="{9BA340D8-A1C9-47CD-9273-048CE0A9E58C}" type="presParOf" srcId="{9C025915-89FE-4AF6-ADE6-1ED46D514123}" destId="{03A9B9DC-E6AB-4748-8A6E-AC8CAEEB26DF}" srcOrd="0" destOrd="0" presId="urn:microsoft.com/office/officeart/2008/layout/PictureStrips"/>
    <dgm:cxn modelId="{0EFC8FF0-C46F-44AD-AFA4-0AD0EE03AD4D}" type="presParOf" srcId="{9C025915-89FE-4AF6-ADE6-1ED46D514123}" destId="{8F89E051-8E90-4275-A4D7-5A0C0E218C92}" srcOrd="1" destOrd="0" presId="urn:microsoft.com/office/officeart/2008/layout/PictureStrips"/>
    <dgm:cxn modelId="{90A377EB-28A3-4F12-896C-A5E522B4FD80}" type="presParOf" srcId="{AD5C1F81-CFA3-4619-89C9-D02556DD76B3}" destId="{DD33464B-184E-40B3-9348-358B939E8EB2}" srcOrd="1" destOrd="0" presId="urn:microsoft.com/office/officeart/2008/layout/PictureStrips"/>
    <dgm:cxn modelId="{37432D35-B030-4D63-8D33-6B312CFE1D3E}" type="presParOf" srcId="{AD5C1F81-CFA3-4619-89C9-D02556DD76B3}" destId="{189E982E-B950-44DC-85CA-E3085CC204CB}" srcOrd="2" destOrd="0" presId="urn:microsoft.com/office/officeart/2008/layout/PictureStrips"/>
    <dgm:cxn modelId="{580554F7-19CC-4C05-B48C-6A28416E4435}" type="presParOf" srcId="{189E982E-B950-44DC-85CA-E3085CC204CB}" destId="{39621F8E-B5FF-4E6E-8305-03B95F8DE21A}" srcOrd="0" destOrd="0" presId="urn:microsoft.com/office/officeart/2008/layout/PictureStrips"/>
    <dgm:cxn modelId="{CFD3C101-6C3B-4863-BF65-A7642A0A5806}" type="presParOf" srcId="{189E982E-B950-44DC-85CA-E3085CC204CB}" destId="{D97CF821-5BD5-4173-8BBD-6BF953824A4C}" srcOrd="1" destOrd="0" presId="urn:microsoft.com/office/officeart/2008/layout/PictureStrips"/>
    <dgm:cxn modelId="{7CCFCFDB-25DA-40B2-BBB4-EE4AF01CFE85}" type="presParOf" srcId="{AD5C1F81-CFA3-4619-89C9-D02556DD76B3}" destId="{E0D783FD-7CC7-4FAB-93B2-EC5E5409B428}" srcOrd="3" destOrd="0" presId="urn:microsoft.com/office/officeart/2008/layout/PictureStrips"/>
    <dgm:cxn modelId="{E29D1425-6432-482C-B34D-88577D04F2DE}" type="presParOf" srcId="{AD5C1F81-CFA3-4619-89C9-D02556DD76B3}" destId="{6C3E4B40-7FB1-414D-9631-CA87F17263E8}" srcOrd="4" destOrd="0" presId="urn:microsoft.com/office/officeart/2008/layout/PictureStrips"/>
    <dgm:cxn modelId="{8094D2AC-CCEF-4682-8078-463A795F355E}" type="presParOf" srcId="{6C3E4B40-7FB1-414D-9631-CA87F17263E8}" destId="{CDAAFEBC-DFB9-47BD-A331-ECC1C368FE0A}" srcOrd="0" destOrd="0" presId="urn:microsoft.com/office/officeart/2008/layout/PictureStrips"/>
    <dgm:cxn modelId="{EB780C12-E3E5-4791-876F-696BDB9E6AFF}" type="presParOf" srcId="{6C3E4B40-7FB1-414D-9631-CA87F17263E8}" destId="{5E16DD9D-519B-4A80-8252-517A616B315C}" srcOrd="1" destOrd="0" presId="urn:microsoft.com/office/officeart/2008/layout/PictureStrips"/>
    <dgm:cxn modelId="{0CFDF674-DFC9-4E94-B0AC-81725DDCAB17}" type="presParOf" srcId="{AD5C1F81-CFA3-4619-89C9-D02556DD76B3}" destId="{F3F0E7C3-FD9A-4A3A-BD3A-B218DDBA7720}" srcOrd="5" destOrd="0" presId="urn:microsoft.com/office/officeart/2008/layout/PictureStrips"/>
    <dgm:cxn modelId="{87C966C4-1AAA-46C5-872B-B976192751EF}" type="presParOf" srcId="{AD5C1F81-CFA3-4619-89C9-D02556DD76B3}" destId="{995A1193-792E-4F83-8BD4-8F7986280E03}" srcOrd="6" destOrd="0" presId="urn:microsoft.com/office/officeart/2008/layout/PictureStrips"/>
    <dgm:cxn modelId="{1041E1F8-CCB4-4DCC-95ED-84C63992FA0D}" type="presParOf" srcId="{995A1193-792E-4F83-8BD4-8F7986280E03}" destId="{02250C1B-E30F-4E86-A26D-BC25DB96098B}" srcOrd="0" destOrd="0" presId="urn:microsoft.com/office/officeart/2008/layout/PictureStrips"/>
    <dgm:cxn modelId="{7660561B-9130-4C36-8D54-EE9D51EE109F}" type="presParOf" srcId="{995A1193-792E-4F83-8BD4-8F7986280E03}" destId="{21E5CEB5-FA9A-43CF-8BB2-9B9451BF55B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A3147-7190-4E5C-A4DF-53E22B67F044}">
      <dsp:nvSpPr>
        <dsp:cNvPr id="0" name=""/>
        <dsp:cNvSpPr/>
      </dsp:nvSpPr>
      <dsp:spPr>
        <a:xfrm>
          <a:off x="0" y="0"/>
          <a:ext cx="5747590" cy="1259200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        Data Collection</a:t>
          </a:r>
        </a:p>
      </dsp:txBody>
      <dsp:txXfrm>
        <a:off x="36881" y="36881"/>
        <a:ext cx="4388814" cy="1185438"/>
      </dsp:txXfrm>
    </dsp:sp>
    <dsp:sp modelId="{5CAEB9E2-4D0D-45D8-9F1C-26E7020891B5}">
      <dsp:nvSpPr>
        <dsp:cNvPr id="0" name=""/>
        <dsp:cNvSpPr/>
      </dsp:nvSpPr>
      <dsp:spPr>
        <a:xfrm>
          <a:off x="507140" y="1469067"/>
          <a:ext cx="5747590" cy="1259200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   Understand data &amp; Analysis Generating Insights</a:t>
          </a:r>
        </a:p>
      </dsp:txBody>
      <dsp:txXfrm>
        <a:off x="544021" y="1505948"/>
        <a:ext cx="4348207" cy="1185438"/>
      </dsp:txXfrm>
    </dsp:sp>
    <dsp:sp modelId="{C3A00B36-A223-41C9-97C9-0945679B2D28}">
      <dsp:nvSpPr>
        <dsp:cNvPr id="0" name=""/>
        <dsp:cNvSpPr/>
      </dsp:nvSpPr>
      <dsp:spPr>
        <a:xfrm>
          <a:off x="1014280" y="2938134"/>
          <a:ext cx="5747590" cy="1259200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Presentation of Results Obtained</a:t>
          </a:r>
        </a:p>
      </dsp:txBody>
      <dsp:txXfrm>
        <a:off x="1051161" y="2975015"/>
        <a:ext cx="4348207" cy="1185438"/>
      </dsp:txXfrm>
    </dsp:sp>
    <dsp:sp modelId="{2274E87C-90B6-45E2-A7B7-B80AEAE69ECC}">
      <dsp:nvSpPr>
        <dsp:cNvPr id="0" name=""/>
        <dsp:cNvSpPr/>
      </dsp:nvSpPr>
      <dsp:spPr>
        <a:xfrm>
          <a:off x="4929110" y="954893"/>
          <a:ext cx="818480" cy="818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13268" y="954893"/>
        <a:ext cx="450164" cy="615906"/>
      </dsp:txXfrm>
    </dsp:sp>
    <dsp:sp modelId="{113F3318-907A-44F2-9B29-30294BDAE446}">
      <dsp:nvSpPr>
        <dsp:cNvPr id="0" name=""/>
        <dsp:cNvSpPr/>
      </dsp:nvSpPr>
      <dsp:spPr>
        <a:xfrm>
          <a:off x="5436250" y="2415566"/>
          <a:ext cx="818480" cy="818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20408" y="2415566"/>
        <a:ext cx="450164" cy="615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A2BF0-C8AB-43D1-AC14-1D0F20D74CE4}">
      <dsp:nvSpPr>
        <dsp:cNvPr id="0" name=""/>
        <dsp:cNvSpPr/>
      </dsp:nvSpPr>
      <dsp:spPr>
        <a:xfrm>
          <a:off x="0" y="298106"/>
          <a:ext cx="4072597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79" tIns="395732" rIns="31607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Vadodara city</a:t>
          </a:r>
        </a:p>
      </dsp:txBody>
      <dsp:txXfrm>
        <a:off x="0" y="298106"/>
        <a:ext cx="4072597" cy="807975"/>
      </dsp:txXfrm>
    </dsp:sp>
    <dsp:sp modelId="{97A01DF3-1224-43B6-BB02-6240927340D9}">
      <dsp:nvSpPr>
        <dsp:cNvPr id="0" name=""/>
        <dsp:cNvSpPr/>
      </dsp:nvSpPr>
      <dsp:spPr>
        <a:xfrm>
          <a:off x="203629" y="17666"/>
          <a:ext cx="2850817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754" tIns="0" rIns="10775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Sample Source </a:t>
          </a:r>
        </a:p>
      </dsp:txBody>
      <dsp:txXfrm>
        <a:off x="231009" y="45046"/>
        <a:ext cx="2796057" cy="506120"/>
      </dsp:txXfrm>
    </dsp:sp>
    <dsp:sp modelId="{32F05A62-9E07-4D8F-AB15-3C3A8ED8C410}">
      <dsp:nvSpPr>
        <dsp:cNvPr id="0" name=""/>
        <dsp:cNvSpPr/>
      </dsp:nvSpPr>
      <dsp:spPr>
        <a:xfrm>
          <a:off x="0" y="1489121"/>
          <a:ext cx="4072597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79" tIns="395732" rIns="31607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Total Population(of 4 wards)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 </a:t>
          </a:r>
          <a:r>
            <a:rPr lang="en-US" sz="1900" kern="1200" dirty="0"/>
            <a:t>=5,88,922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Sample size( of 4 wards)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= 337</a:t>
          </a:r>
        </a:p>
      </dsp:txBody>
      <dsp:txXfrm>
        <a:off x="0" y="1489121"/>
        <a:ext cx="4072597" cy="1735650"/>
      </dsp:txXfrm>
    </dsp:sp>
    <dsp:sp modelId="{6F57EB83-2AE2-4DA9-877F-747BBF775686}">
      <dsp:nvSpPr>
        <dsp:cNvPr id="0" name=""/>
        <dsp:cNvSpPr/>
      </dsp:nvSpPr>
      <dsp:spPr>
        <a:xfrm>
          <a:off x="203629" y="1208681"/>
          <a:ext cx="2850817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754" tIns="0" rIns="10775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Sample size</a:t>
          </a:r>
        </a:p>
      </dsp:txBody>
      <dsp:txXfrm>
        <a:off x="231009" y="1236061"/>
        <a:ext cx="2796057" cy="506120"/>
      </dsp:txXfrm>
    </dsp:sp>
    <dsp:sp modelId="{D60C336D-00E2-4AAB-9EAE-5E1950559E6E}">
      <dsp:nvSpPr>
        <dsp:cNvPr id="0" name=""/>
        <dsp:cNvSpPr/>
      </dsp:nvSpPr>
      <dsp:spPr>
        <a:xfrm>
          <a:off x="0" y="3607811"/>
          <a:ext cx="4072597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63500"/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79" tIns="395732" rIns="31607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Proportional Stratified  sampling</a:t>
          </a:r>
        </a:p>
      </dsp:txBody>
      <dsp:txXfrm>
        <a:off x="0" y="3607811"/>
        <a:ext cx="4072597" cy="807975"/>
      </dsp:txXfrm>
    </dsp:sp>
    <dsp:sp modelId="{D95E744D-2C1A-45B7-8C06-17AF7C3D95C7}">
      <dsp:nvSpPr>
        <dsp:cNvPr id="0" name=""/>
        <dsp:cNvSpPr/>
      </dsp:nvSpPr>
      <dsp:spPr>
        <a:xfrm>
          <a:off x="203629" y="3327371"/>
          <a:ext cx="2850817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754" tIns="0" rIns="10775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Sampling type</a:t>
          </a:r>
        </a:p>
      </dsp:txBody>
      <dsp:txXfrm>
        <a:off x="231009" y="3354751"/>
        <a:ext cx="2796057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9B9DC-E6AB-4748-8A6E-AC8CAEEB26DF}">
      <dsp:nvSpPr>
        <dsp:cNvPr id="0" name=""/>
        <dsp:cNvSpPr/>
      </dsp:nvSpPr>
      <dsp:spPr>
        <a:xfrm>
          <a:off x="610166" y="773722"/>
          <a:ext cx="4205401" cy="1656676"/>
        </a:xfrm>
        <a:prstGeom prst="rect">
          <a:avLst/>
        </a:prstGeom>
        <a:solidFill>
          <a:schemeClr val="tx1">
            <a:lumMod val="95000"/>
            <a:lumOff val="5000"/>
            <a:alpha val="40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451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        Impact on sleeping hours</a:t>
          </a:r>
        </a:p>
      </dsp:txBody>
      <dsp:txXfrm>
        <a:off x="610166" y="773722"/>
        <a:ext cx="4205401" cy="1656676"/>
      </dsp:txXfrm>
    </dsp:sp>
    <dsp:sp modelId="{8F89E051-8E90-4275-A4D7-5A0C0E218C92}">
      <dsp:nvSpPr>
        <dsp:cNvPr id="0" name=""/>
        <dsp:cNvSpPr/>
      </dsp:nvSpPr>
      <dsp:spPr>
        <a:xfrm>
          <a:off x="0" y="540295"/>
          <a:ext cx="1563892" cy="17121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5000" r="-7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621F8E-B5FF-4E6E-8305-03B95F8DE21A}">
      <dsp:nvSpPr>
        <dsp:cNvPr id="0" name=""/>
        <dsp:cNvSpPr/>
      </dsp:nvSpPr>
      <dsp:spPr>
        <a:xfrm>
          <a:off x="6153716" y="867542"/>
          <a:ext cx="4695673" cy="1638071"/>
        </a:xfrm>
        <a:prstGeom prst="rect">
          <a:avLst/>
        </a:prstGeom>
        <a:solidFill>
          <a:schemeClr val="tx1">
            <a:lumMod val="95000"/>
            <a:lumOff val="5000"/>
            <a:alpha val="40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451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Effect on humans Upper Limb , Back and Neck</a:t>
          </a:r>
        </a:p>
      </dsp:txBody>
      <dsp:txXfrm>
        <a:off x="6153716" y="867542"/>
        <a:ext cx="4695673" cy="1638071"/>
      </dsp:txXfrm>
    </dsp:sp>
    <dsp:sp modelId="{D97CF821-5BD5-4173-8BBD-6BF953824A4C}">
      <dsp:nvSpPr>
        <dsp:cNvPr id="0" name=""/>
        <dsp:cNvSpPr/>
      </dsp:nvSpPr>
      <dsp:spPr>
        <a:xfrm>
          <a:off x="5405568" y="455249"/>
          <a:ext cx="1635002" cy="171211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AAFEBC-DFB9-47BD-A331-ECC1C368FE0A}">
      <dsp:nvSpPr>
        <dsp:cNvPr id="0" name=""/>
        <dsp:cNvSpPr/>
      </dsp:nvSpPr>
      <dsp:spPr>
        <a:xfrm>
          <a:off x="557534" y="3032049"/>
          <a:ext cx="4205557" cy="1601546"/>
        </a:xfrm>
        <a:prstGeom prst="rect">
          <a:avLst/>
        </a:prstGeom>
        <a:solidFill>
          <a:schemeClr val="tx1">
            <a:lumMod val="95000"/>
            <a:lumOff val="5000"/>
            <a:alpha val="40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451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        Impact on Eyes</a:t>
          </a:r>
        </a:p>
      </dsp:txBody>
      <dsp:txXfrm>
        <a:off x="557534" y="3032049"/>
        <a:ext cx="4205557" cy="1601546"/>
      </dsp:txXfrm>
    </dsp:sp>
    <dsp:sp modelId="{5E16DD9D-519B-4A80-8252-517A616B315C}">
      <dsp:nvSpPr>
        <dsp:cNvPr id="0" name=""/>
        <dsp:cNvSpPr/>
      </dsp:nvSpPr>
      <dsp:spPr>
        <a:xfrm>
          <a:off x="0" y="2637676"/>
          <a:ext cx="1579358" cy="17121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250C1B-E30F-4E86-A26D-BC25DB96098B}">
      <dsp:nvSpPr>
        <dsp:cNvPr id="0" name=""/>
        <dsp:cNvSpPr/>
      </dsp:nvSpPr>
      <dsp:spPr>
        <a:xfrm>
          <a:off x="6178971" y="3136918"/>
          <a:ext cx="4670418" cy="1567793"/>
        </a:xfrm>
        <a:prstGeom prst="rect">
          <a:avLst/>
        </a:prstGeom>
        <a:solidFill>
          <a:schemeClr val="tx1">
            <a:lumMod val="95000"/>
            <a:lumOff val="5000"/>
            <a:alpha val="40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451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  Physical Stress due to mobile phone</a:t>
          </a:r>
        </a:p>
      </dsp:txBody>
      <dsp:txXfrm>
        <a:off x="6178971" y="3136918"/>
        <a:ext cx="4670418" cy="1567793"/>
      </dsp:txXfrm>
    </dsp:sp>
    <dsp:sp modelId="{21E5CEB5-FA9A-43CF-8BB2-9B9451BF55BA}">
      <dsp:nvSpPr>
        <dsp:cNvPr id="0" name=""/>
        <dsp:cNvSpPr/>
      </dsp:nvSpPr>
      <dsp:spPr>
        <a:xfrm>
          <a:off x="5393843" y="2737284"/>
          <a:ext cx="1722777" cy="17873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019EF-8CD0-4456-9ACC-8CC15887D5D6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9C28D-678C-4897-BE6F-0FBAD0D0A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9C28D-678C-4897-BE6F-0FBAD0D0A4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7753" y="2507232"/>
            <a:ext cx="11002299" cy="238923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FF29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260" y="4925963"/>
            <a:ext cx="11051456" cy="904568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6F7-EB62-4171-BB83-3440758DBEF5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954A-AE78-40BF-8278-E33DFE1C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6F7-EB62-4171-BB83-3440758DBEF5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954A-AE78-40BF-8278-E33DFE1C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6F7-EB62-4171-BB83-3440758DBEF5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954A-AE78-40BF-8278-E33DFE1C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3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6F7-EB62-4171-BB83-3440758DBEF5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954A-AE78-40BF-8278-E33DFE1C1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20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6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272" y="42693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FF29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976286"/>
            <a:ext cx="10994760" cy="450681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6F7-EB62-4171-BB83-3440758DBEF5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954A-AE78-40BF-8278-E33DFE1C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536" y="797687"/>
            <a:ext cx="9093725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29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207" y="1877963"/>
            <a:ext cx="9124336" cy="440286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6F7-EB62-4171-BB83-3440758DBEF5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954A-AE78-40BF-8278-E33DFE1C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6F7-EB62-4171-BB83-3440758DBEF5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954A-AE78-40BF-8278-E33DFE1C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6F7-EB62-4171-BB83-3440758DBEF5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954A-AE78-40BF-8278-E33DFE1C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3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593" y="39169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FF29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40" y="2187693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40" y="2817555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2187693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2" y="2817555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6F7-EB62-4171-BB83-3440758DBEF5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954A-AE78-40BF-8278-E33DFE1C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6F7-EB62-4171-BB83-3440758DBEF5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954A-AE78-40BF-8278-E33DFE1C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6F7-EB62-4171-BB83-3440758DBEF5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954A-AE78-40BF-8278-E33DFE1C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6F7-EB62-4171-BB83-3440758DBEF5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954A-AE78-40BF-8278-E33DFE1C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0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56F7-EB62-4171-BB83-3440758DBEF5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954A-AE78-40BF-8278-E33DFE1C13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5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84271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2_Graphical%20Visualization.xlsx" TargetMode="External"/><Relationship Id="rId2" Type="http://schemas.openxmlformats.org/officeDocument/2006/relationships/hyperlink" Target="Graphical%20Visualization.xls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Word_Document13.docx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Word_Document22.docx"/><Relationship Id="rId4" Type="http://schemas.openxmlformats.org/officeDocument/2006/relationships/image" Target="../media/image3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md.com/brain/tingling-in-hands-and-feet#1" TargetMode="External"/><Relationship Id="rId13" Type="http://schemas.openxmlformats.org/officeDocument/2006/relationships/hyperlink" Target="https://www.healthline.com/health/eye-health/rubbing-your-eyes#:~:text=Rubbing%20your%20eyes%20can%20mean,too%20hard%20or%20too%20often." TargetMode="External"/><Relationship Id="rId3" Type="http://schemas.openxmlformats.org/officeDocument/2006/relationships/hyperlink" Target="http://www.goodmedicine.org.uk/files/assessment,%20pittsburgh%20psqi.pdf" TargetMode="External"/><Relationship Id="rId7" Type="http://schemas.openxmlformats.org/officeDocument/2006/relationships/hyperlink" Target="https://www.webmd.com/a-to-z-guides/understanding-tinnitus-basics" TargetMode="External"/><Relationship Id="rId12" Type="http://schemas.openxmlformats.org/officeDocument/2006/relationships/hyperlink" Target="https://www.medicalnewstoday.com/articles/170743" TargetMode="External"/><Relationship Id="rId2" Type="http://schemas.openxmlformats.org/officeDocument/2006/relationships/hyperlink" Target="https://www.psychdb.com/_media/sleep/2-insomnia-disorder/the_pittsburgh_sleep_quality_index_psqi.pdf" TargetMode="External"/><Relationship Id="rId16" Type="http://schemas.openxmlformats.org/officeDocument/2006/relationships/hyperlink" Target="https://patient.info/signs-symptoms/tiredness-fatig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kert_scale#Scoring_and_analysis" TargetMode="External"/><Relationship Id="rId11" Type="http://schemas.openxmlformats.org/officeDocument/2006/relationships/hyperlink" Target="https://www.physio-pedia.com/Text_Neck#:~:text=Text%20neck%20is%20a%20modern,posture%20or%20anterior%20head%20syndrome." TargetMode="External"/><Relationship Id="rId5" Type="http://schemas.openxmlformats.org/officeDocument/2006/relationships/hyperlink" Target="https://www.hindawi.com/journals/sd/2018/9643937/" TargetMode="External"/><Relationship Id="rId15" Type="http://schemas.openxmlformats.org/officeDocument/2006/relationships/hyperlink" Target="https://www.sciencedirect.com/topics/medicine-and-dentistry/restlessness" TargetMode="External"/><Relationship Id="rId10" Type="http://schemas.openxmlformats.org/officeDocument/2006/relationships/hyperlink" Target="https://www.spine-health.com/conditions/neck-pain/stiff-neck-causes-symptoms-and-treatment" TargetMode="External"/><Relationship Id="rId4" Type="http://schemas.openxmlformats.org/officeDocument/2006/relationships/hyperlink" Target="https://www.psychiatry.pitt.edu/sites/default/files/inline-files/PSQI%20Article.pdf" TargetMode="External"/><Relationship Id="rId9" Type="http://schemas.openxmlformats.org/officeDocument/2006/relationships/hyperlink" Target="https://www.sciencedirect.com/science/article/abs/pii/S1524904217305222" TargetMode="External"/><Relationship Id="rId14" Type="http://schemas.openxmlformats.org/officeDocument/2006/relationships/hyperlink" Target="https://www.healthline.com/health/eye-health/eye-blinking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3_Questionnaire%20AND%20Coding%20of%20collected%20dat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31EC-5E68-4319-8451-5039EEB42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11" y="1533380"/>
            <a:ext cx="5781821" cy="2011679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400" b="1" i="1" u="sng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Analysis Of Usage Pattern Of Mobile Phone And It’s Impact On Human Health In Vadodara City</a:t>
            </a:r>
            <a:br>
              <a:rPr lang="en-US" sz="4400" b="1" i="1" u="sng" dirty="0">
                <a:solidFill>
                  <a:srgbClr val="00003E"/>
                </a:solidFill>
                <a:latin typeface="+mn-lt"/>
                <a:cs typeface="Adobe Arabic" panose="02040503050201020203" pitchFamily="18" charset="-78"/>
              </a:rPr>
            </a:br>
            <a:endParaRPr lang="en-US" i="1" u="sng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137F9-4978-4318-9190-8E8FD8D11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045368" cy="1325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9D31C-C6B3-4353-BA45-D25A5489FC89}"/>
              </a:ext>
            </a:extLst>
          </p:cNvPr>
          <p:cNvSpPr txBox="1"/>
          <p:nvPr/>
        </p:nvSpPr>
        <p:spPr>
          <a:xfrm>
            <a:off x="325315" y="5022165"/>
            <a:ext cx="3796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Presented by 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Kinjal Panara</a:t>
            </a:r>
          </a:p>
          <a:p>
            <a:r>
              <a:rPr lang="en-US" sz="2000" dirty="0">
                <a:solidFill>
                  <a:schemeClr val="bg1"/>
                </a:solidFill>
              </a:rPr>
              <a:t>	Reshma Shah</a:t>
            </a:r>
          </a:p>
          <a:p>
            <a:r>
              <a:rPr lang="en-US" sz="2000" dirty="0">
                <a:solidFill>
                  <a:schemeClr val="bg1"/>
                </a:solidFill>
              </a:rPr>
              <a:t>	Bansari Bambhaniya</a:t>
            </a:r>
          </a:p>
          <a:p>
            <a:r>
              <a:rPr lang="en-US" sz="2000" dirty="0">
                <a:solidFill>
                  <a:schemeClr val="bg1"/>
                </a:solidFill>
              </a:rPr>
              <a:t>	Vishal Harijan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285B1-E547-4D62-A796-C3E8087CF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754" y="5122853"/>
            <a:ext cx="2609246" cy="173514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B5249-B65D-4272-BC0E-865C38062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50" y="3716306"/>
            <a:ext cx="1920550" cy="153315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025F31-A5B1-483E-80F2-DA34EC038941}"/>
              </a:ext>
            </a:extLst>
          </p:cNvPr>
          <p:cNvSpPr txBox="1"/>
          <p:nvPr/>
        </p:nvSpPr>
        <p:spPr>
          <a:xfrm>
            <a:off x="2497017" y="2"/>
            <a:ext cx="6822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Maharaja Sayajirao University of Baroda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Faculty of Science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Statistics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849C9-DCC7-4375-87EB-11A87D83FAB1}"/>
              </a:ext>
            </a:extLst>
          </p:cNvPr>
          <p:cNvSpPr txBox="1"/>
          <p:nvPr/>
        </p:nvSpPr>
        <p:spPr>
          <a:xfrm flipH="1">
            <a:off x="524019" y="3429001"/>
            <a:ext cx="44031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Guided by :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Prof. R. Srivastava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402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56592-C298-4D5E-9271-8CCF22D19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solidFill>
                <a:srgbClr val="002060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800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20∗0.8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20∗0.55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20∗0.65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+(20∗0.7)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20+20+20+20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=0.675</a:t>
                </a:r>
              </a:p>
              <a:p>
                <a:pPr mar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IN" sz="1800" dirty="0">
                    <a:solidFill>
                      <a:schemeClr val="bg1"/>
                    </a:solidFill>
                  </a:rPr>
                  <a:t>	p = 0.675</a:t>
                </a:r>
              </a:p>
              <a:p>
                <a:pPr marL="0" indent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	q = 1-p = 0.325</a:t>
                </a: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chemeClr val="bg1"/>
                    </a:solidFill>
                  </a:rPr>
                  <a:t> where, p is probability of getting success &amp; (1-p) is probability of getting failure. </a:t>
                </a: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chemeClr val="bg1"/>
                    </a:solidFill>
                  </a:rPr>
                  <a:t>Sample size is determined in two steps: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	</a:t>
                </a:r>
                <a:r>
                  <a:rPr lang="en-IN" sz="1800" dirty="0">
                    <a:solidFill>
                      <a:schemeClr val="bg1"/>
                    </a:solidFill>
                  </a:rPr>
                  <a:t>1. Calculate the sample size for infinite population. </a:t>
                </a: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chemeClr val="bg1"/>
                    </a:solidFill>
                  </a:rPr>
                  <a:t>	2.Adjust the sample size to required population.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IN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IN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sz="1800" dirty="0"/>
                  <a:t>Where,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IN" sz="1800" dirty="0"/>
                  <a:t> 	 S = sample size for  population.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IN" sz="1800" dirty="0"/>
                  <a:t>    	 z = z score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IN" sz="1800" dirty="0"/>
                  <a:t>  	 p = population proportion (assumed to be 67.5%)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IN" sz="1800" dirty="0"/>
                  <a:t> M = Margin of error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IN" sz="1800" dirty="0"/>
                  <a:t>	 z score is determined based on confidence level.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IN" sz="1800" dirty="0"/>
                  <a:t>	Confidence level: The probability that the value of a parameter false within specified range of values.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IN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56592-C298-4D5E-9271-8CCF22D19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F3664D-519D-4843-85C2-0BE69780F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9168"/>
              </p:ext>
            </p:extLst>
          </p:nvPr>
        </p:nvGraphicFramePr>
        <p:xfrm>
          <a:off x="1567204" y="5563481"/>
          <a:ext cx="4528796" cy="112600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838618">
                  <a:extLst>
                    <a:ext uri="{9D8B030D-6E8A-4147-A177-3AD203B41FA5}">
                      <a16:colId xmlns:a16="http://schemas.microsoft.com/office/drawing/2014/main" val="1482784592"/>
                    </a:ext>
                  </a:extLst>
                </a:gridCol>
                <a:gridCol w="1690178">
                  <a:extLst>
                    <a:ext uri="{9D8B030D-6E8A-4147-A177-3AD203B41FA5}">
                      <a16:colId xmlns:a16="http://schemas.microsoft.com/office/drawing/2014/main" val="3314596437"/>
                    </a:ext>
                  </a:extLst>
                </a:gridCol>
              </a:tblGrid>
              <a:tr h="28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confidence level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z- value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05913437"/>
                  </a:ext>
                </a:extLst>
              </a:tr>
              <a:tr h="28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90%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1.645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56581410"/>
                  </a:ext>
                </a:extLst>
              </a:tr>
              <a:tr h="28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95%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1.96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2136057"/>
                  </a:ext>
                </a:extLst>
              </a:tr>
              <a:tr h="281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99%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2.576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499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55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0980-736C-4264-875E-55F70053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39C1397D-7779-4AB9-9289-4CA4478DE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24" y="415497"/>
                <a:ext cx="11483151" cy="5610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If we consider 95% confidence level then z-score is 1.96</a:t>
                </a:r>
                <a:endParaRPr lang="en-US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IN" sz="1600" dirty="0">
                    <a:solidFill>
                      <a:schemeClr val="bg1"/>
                    </a:solidFill>
                  </a:rPr>
                  <a:t>Margin of error is small amount that is allowed for in case of miscalculation or change of circumstances.</a:t>
                </a:r>
              </a:p>
              <a:p>
                <a:r>
                  <a:rPr lang="en-IN" sz="1600" dirty="0">
                    <a:solidFill>
                      <a:schemeClr val="bg1"/>
                    </a:solidFill>
                  </a:rPr>
                  <a:t>Generally, we take margin of error as 5%.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M =0.05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Z-score =1.96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p= 0.675</a:t>
                </a:r>
              </a:p>
              <a:p>
                <a:r>
                  <a:rPr lang="en-IN" sz="2000" dirty="0">
                    <a:solidFill>
                      <a:schemeClr val="bg1"/>
                    </a:solidFill>
                  </a:rPr>
                  <a:t>		</a:t>
                </a:r>
                <a:r>
                  <a:rPr lang="en-IN" sz="2400" dirty="0">
                    <a:solidFill>
                      <a:schemeClr val="bg1"/>
                    </a:solidFill>
                  </a:rPr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𝑠𝑐𝑜𝑟𝑒</m:t>
                                </m:r>
                              </m:e>
                            </m:d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𝑚𝑎𝑟𝑔𝑖𝑛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 =</a:t>
                </a:r>
                <a:r>
                  <a:rPr lang="en-IN" sz="2000" b="1" dirty="0">
                    <a:solidFill>
                      <a:schemeClr val="bg1"/>
                    </a:solidFill>
                  </a:rPr>
                  <a:t>337.1028</a:t>
                </a:r>
                <a:endParaRPr lang="en-US" sz="2000" b="1" dirty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schemeClr val="bg1"/>
                    </a:solidFill>
                  </a:rPr>
                  <a:t>So, sample size for  population is 337 Now, we must adjust the sample size to the required population.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IN" sz="16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 we want to </a:t>
                </a:r>
                <a:r>
                  <a:rPr lang="en-US" sz="1800" spc="-15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adjust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sample size to 5,88,922 population.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Then use the following formula for adjusted sample</a:t>
                </a:r>
                <a:r>
                  <a:rPr lang="en-US" sz="1800" spc="65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size,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IN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1+[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IN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IN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  <a:p>
                <a:pPr marL="273685" marR="0">
                  <a:spcBef>
                    <a:spcPts val="45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Adjusted S = 336.9105</a:t>
                </a:r>
              </a:p>
              <a:p>
                <a:pPr marL="1023620" marR="0">
                  <a:spcBef>
                    <a:spcPts val="905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Finally, we have determined the </a:t>
                </a:r>
                <a:r>
                  <a:rPr lang="en-US" sz="1800" u="sng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sample size for </a:t>
                </a:r>
                <a:r>
                  <a:rPr lang="en-US" sz="1800" b="1" u="sng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5,88,922</a:t>
                </a:r>
                <a:r>
                  <a:rPr lang="en-US" sz="18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population as </a:t>
                </a:r>
                <a:r>
                  <a:rPr lang="en-US" sz="1800" b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337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273685" marR="0">
                  <a:spcBef>
                    <a:spcPts val="1125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 fixed n is 337.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39C1397D-7779-4AB9-9289-4CA4478DE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424" y="415497"/>
                <a:ext cx="11483151" cy="5610062"/>
              </a:xfrm>
              <a:prstGeom prst="rect">
                <a:avLst/>
              </a:prstGeom>
              <a:blipFill>
                <a:blip r:embed="rId2"/>
                <a:stretch>
                  <a:fillRect l="-4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4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408AB-025A-4D9B-8046-E94114F7F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solidFill>
                <a:srgbClr val="002060"/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 sz="1600" dirty="0"/>
              </a:p>
              <a:p>
                <a:pPr marL="0" indent="0">
                  <a:buNone/>
                </a:pPr>
                <a:r>
                  <a:rPr lang="en-IN" sz="1600" dirty="0"/>
                  <a:t>Sample size for given population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IN" sz="2400" b="1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sz="2400" b="1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=1,2,3,4.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IN" sz="1600" dirty="0"/>
                  <a:t>       Here, 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IN" sz="1600" dirty="0"/>
                  <a:t>	</a:t>
                </a:r>
                <a:r>
                  <a:rPr lang="en-IN" sz="1800" dirty="0"/>
                  <a:t>N is 5,88,922</a:t>
                </a:r>
              </a:p>
              <a:p>
                <a:pPr marL="0" indent="0">
                  <a:buNone/>
                </a:pPr>
                <a:r>
                  <a:rPr lang="en-IN" sz="1900" dirty="0"/>
                  <a:t>       So,</a:t>
                </a:r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𝑓𝑎𝑡𝑒h𝑔𝑢𝑛𝑗</m:t>
                          </m:r>
                        </m:e>
                      </m:d>
                      <m:r>
                        <a:rPr lang="en-IN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19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337</m:t>
                          </m:r>
                        </m:num>
                        <m:den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588922</m:t>
                          </m:r>
                        </m:den>
                      </m:f>
                      <m:r>
                        <a:rPr lang="en-IN" sz="1900" i="1">
                          <a:latin typeface="Cambria Math" panose="02040503050406030204" pitchFamily="18" charset="0"/>
                        </a:rPr>
                        <m:t>×182567=100.44</m:t>
                      </m:r>
                    </m:oMath>
                  </m:oMathPara>
                </a14:m>
                <a:br>
                  <a:rPr lang="en-US" sz="1900" dirty="0"/>
                </a:br>
                <a:r>
                  <a:rPr lang="en-US" sz="1900" dirty="0"/>
                  <a:t>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9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04.47</m:t>
                    </m:r>
                  </m:oMath>
                </a14:m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𝑉𝑎𝑠h𝑛𝑎</m:t>
                          </m:r>
                        </m:e>
                      </m:d>
                      <m:r>
                        <a:rPr lang="en-IN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19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337</m:t>
                          </m:r>
                        </m:num>
                        <m:den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588922</m:t>
                          </m:r>
                        </m:den>
                      </m:f>
                      <m:r>
                        <a:rPr lang="en-IN" sz="1900" i="1">
                          <a:latin typeface="Cambria Math" panose="02040503050406030204" pitchFamily="18" charset="0"/>
                        </a:rPr>
                        <m:t>×122645=67.474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br>
                  <a:rPr lang="en-US" sz="1900" dirty="0"/>
                </a:br>
                <a:r>
                  <a:rPr lang="en-US" sz="1900" dirty="0"/>
                  <a:t>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70.1813</m:t>
                    </m:r>
                  </m:oMath>
                </a14:m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𝑃𝑟𝑎𝑡𝑎𝑝𝑛𝑎𝑔𝑎𝑟</m:t>
                          </m:r>
                        </m:e>
                      </m:d>
                      <m:r>
                        <a:rPr lang="en-IN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19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588922</m:t>
                          </m:r>
                        </m:den>
                      </m:f>
                      <m:r>
                        <a:rPr lang="en-IN" sz="1900" i="1">
                          <a:latin typeface="Cambria Math" panose="02040503050406030204" pitchFamily="18" charset="0"/>
                        </a:rPr>
                        <m:t>×160969=88.558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br>
                  <a:rPr lang="en-US" sz="1900" dirty="0"/>
                </a:br>
                <a:r>
                  <a:rPr lang="en-US" sz="1900" dirty="0"/>
                  <a:t>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92.1116</m:t>
                    </m:r>
                  </m:oMath>
                </a14:m>
                <a:endParaRPr lang="en-US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𝐻𝑎𝑟𝑛𝑖</m:t>
                          </m:r>
                        </m:e>
                      </m:d>
                      <m:r>
                        <a:rPr lang="en-IN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19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en-IN" sz="1900" i="1">
                              <a:latin typeface="Cambria Math" panose="02040503050406030204" pitchFamily="18" charset="0"/>
                            </a:rPr>
                            <m:t>588922</m:t>
                          </m:r>
                        </m:den>
                      </m:f>
                      <m:r>
                        <a:rPr lang="en-IN" sz="1900" i="1">
                          <a:latin typeface="Cambria Math" panose="02040503050406030204" pitchFamily="18" charset="0"/>
                        </a:rPr>
                        <m:t>×122741=67.526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br>
                  <a:rPr lang="en-US" sz="1900" dirty="0"/>
                </a:br>
                <a:r>
                  <a:rPr lang="en-US" sz="1900" dirty="0"/>
                  <a:t>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70.2363</m:t>
                    </m:r>
                  </m:oMath>
                </a14:m>
                <a:endParaRPr lang="en-US" sz="19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408AB-025A-4D9B-8046-E94114F7F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57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112-EF45-48E3-A4E6-1308F19D7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323968-6510-4D9F-8AC9-F0D4F6E47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90018"/>
              </p:ext>
            </p:extLst>
          </p:nvPr>
        </p:nvGraphicFramePr>
        <p:xfrm>
          <a:off x="548640" y="492368"/>
          <a:ext cx="10592972" cy="35169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{16D9F66E-5EB9-4882-86FB-DCBF35E3C3E4}</a:tableStyleId>
              </a:tblPr>
              <a:tblGrid>
                <a:gridCol w="798435">
                  <a:extLst>
                    <a:ext uri="{9D8B030D-6E8A-4147-A177-3AD203B41FA5}">
                      <a16:colId xmlns:a16="http://schemas.microsoft.com/office/drawing/2014/main" val="3074431391"/>
                    </a:ext>
                  </a:extLst>
                </a:gridCol>
                <a:gridCol w="1842469">
                  <a:extLst>
                    <a:ext uri="{9D8B030D-6E8A-4147-A177-3AD203B41FA5}">
                      <a16:colId xmlns:a16="http://schemas.microsoft.com/office/drawing/2014/main" val="3017655528"/>
                    </a:ext>
                  </a:extLst>
                </a:gridCol>
                <a:gridCol w="1255384">
                  <a:extLst>
                    <a:ext uri="{9D8B030D-6E8A-4147-A177-3AD203B41FA5}">
                      <a16:colId xmlns:a16="http://schemas.microsoft.com/office/drawing/2014/main" val="1442424695"/>
                    </a:ext>
                  </a:extLst>
                </a:gridCol>
                <a:gridCol w="1762234">
                  <a:extLst>
                    <a:ext uri="{9D8B030D-6E8A-4147-A177-3AD203B41FA5}">
                      <a16:colId xmlns:a16="http://schemas.microsoft.com/office/drawing/2014/main" val="2182050939"/>
                    </a:ext>
                  </a:extLst>
                </a:gridCol>
                <a:gridCol w="2645797">
                  <a:extLst>
                    <a:ext uri="{9D8B030D-6E8A-4147-A177-3AD203B41FA5}">
                      <a16:colId xmlns:a16="http://schemas.microsoft.com/office/drawing/2014/main" val="3349449387"/>
                    </a:ext>
                  </a:extLst>
                </a:gridCol>
                <a:gridCol w="2288653">
                  <a:extLst>
                    <a:ext uri="{9D8B030D-6E8A-4147-A177-3AD203B41FA5}">
                      <a16:colId xmlns:a16="http://schemas.microsoft.com/office/drawing/2014/main" val="964128190"/>
                    </a:ext>
                  </a:extLst>
                </a:gridCol>
              </a:tblGrid>
              <a:tr h="1169523">
                <a:tc>
                  <a:txBody>
                    <a:bodyPr/>
                    <a:lstStyle/>
                    <a:p>
                      <a:pPr marL="179070" marR="8890" indent="-15240">
                        <a:lnSpc>
                          <a:spcPct val="2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Sr. no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330" marR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Zone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5415" marR="133350" indent="69850">
                        <a:lnSpc>
                          <a:spcPct val="2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Ward number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 marR="16891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Ward name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289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Population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4805" marR="349885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Sample size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5329941"/>
                  </a:ext>
                </a:extLst>
              </a:tr>
              <a:tr h="580584">
                <a:tc>
                  <a:txBody>
                    <a:bodyPr/>
                    <a:lstStyle/>
                    <a:p>
                      <a:pPr marL="191135" marR="180975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 marR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North Zone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65125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 marR="168275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Fatehgunj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1,82,567 (= N1)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4805" marR="343535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105 (= 𝑛</a:t>
                      </a:r>
                      <a:r>
                        <a:rPr lang="en-US" sz="1600" baseline="-25000">
                          <a:effectLst/>
                        </a:rPr>
                        <a:t>1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6663503"/>
                  </a:ext>
                </a:extLst>
              </a:tr>
              <a:tr h="588939">
                <a:tc>
                  <a:txBody>
                    <a:bodyPr/>
                    <a:lstStyle/>
                    <a:p>
                      <a:pPr marL="191135" marR="180975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 marR="227965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West Zone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25755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 marR="16891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Vasna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1,22,645 (= N2)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6070" algn="l"/>
                        </a:tabLst>
                      </a:pPr>
                      <a:r>
                        <a:rPr lang="en-US" sz="1600">
                          <a:effectLst/>
                        </a:rPr>
                        <a:t>70	(=</a:t>
                      </a:r>
                      <a:r>
                        <a:rPr lang="en-US" sz="1600" spc="30">
                          <a:effectLst/>
                        </a:rPr>
                        <a:t> </a:t>
                      </a:r>
                      <a:r>
                        <a:rPr lang="en-US" sz="1600" spc="15">
                          <a:effectLst/>
                        </a:rPr>
                        <a:t>𝑛</a:t>
                      </a:r>
                      <a:r>
                        <a:rPr lang="en-US" sz="1600" spc="15" baseline="-25000">
                          <a:effectLst/>
                        </a:rPr>
                        <a:t>2</a:t>
                      </a:r>
                      <a:r>
                        <a:rPr lang="en-US" sz="1600" spc="15">
                          <a:effectLst/>
                        </a:rPr>
                        <a:t>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54711788"/>
                  </a:ext>
                </a:extLst>
              </a:tr>
              <a:tr h="588939">
                <a:tc>
                  <a:txBody>
                    <a:bodyPr/>
                    <a:lstStyle/>
                    <a:p>
                      <a:pPr marL="191135" marR="180975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 marR="22860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South Zone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65125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marR="16891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Pratapnagar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1,60,969 (= N3)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6070" algn="l"/>
                        </a:tabLst>
                      </a:pPr>
                      <a:r>
                        <a:rPr lang="en-US" sz="1600" dirty="0">
                          <a:effectLst/>
                        </a:rPr>
                        <a:t>92	(=</a:t>
                      </a:r>
                      <a:r>
                        <a:rPr lang="en-US" sz="1600" spc="30" dirty="0">
                          <a:effectLst/>
                        </a:rPr>
                        <a:t> </a:t>
                      </a:r>
                      <a:r>
                        <a:rPr lang="en-US" sz="1600" spc="15" dirty="0">
                          <a:effectLst/>
                        </a:rPr>
                        <a:t>𝑛</a:t>
                      </a:r>
                      <a:r>
                        <a:rPr lang="en-US" sz="1600" spc="15" baseline="-25000" dirty="0">
                          <a:effectLst/>
                        </a:rPr>
                        <a:t>3</a:t>
                      </a:r>
                      <a:r>
                        <a:rPr lang="en-US" sz="1600" spc="15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4008753"/>
                  </a:ext>
                </a:extLst>
              </a:tr>
              <a:tr h="588939">
                <a:tc>
                  <a:txBody>
                    <a:bodyPr/>
                    <a:lstStyle/>
                    <a:p>
                      <a:pPr marL="191135" marR="180975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965" marR="225425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East Zone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65125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 marR="168275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Harni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1,22,741 (= N4)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6070" algn="l"/>
                        </a:tabLst>
                      </a:pPr>
                      <a:r>
                        <a:rPr lang="en-US" sz="1600" dirty="0">
                          <a:effectLst/>
                        </a:rPr>
                        <a:t>70	(=</a:t>
                      </a:r>
                      <a:r>
                        <a:rPr lang="en-US" sz="1600" spc="30" dirty="0">
                          <a:effectLst/>
                        </a:rPr>
                        <a:t> </a:t>
                      </a:r>
                      <a:r>
                        <a:rPr lang="en-US" sz="1600" spc="15" dirty="0">
                          <a:effectLst/>
                        </a:rPr>
                        <a:t>𝑛</a:t>
                      </a:r>
                      <a:r>
                        <a:rPr lang="en-US" sz="1600" spc="15" baseline="-25000" dirty="0">
                          <a:effectLst/>
                        </a:rPr>
                        <a:t>4</a:t>
                      </a:r>
                      <a:r>
                        <a:rPr lang="en-US" sz="1600" spc="15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3610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7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4364C-6890-4618-866A-EA5DE2E2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endParaRPr lang="en-US" dirty="0">
              <a:hlinkClick r:id="rId2" action="ppaction://hlinkfile"/>
            </a:endParaRPr>
          </a:p>
          <a:p>
            <a:endParaRPr lang="en-US" dirty="0">
              <a:hlinkClick r:id="rId2" action="ppaction://hlinkfile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EFB483-8FB8-47D9-96FD-C0814D99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983" y="517266"/>
            <a:ext cx="4997672" cy="78288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b="1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Graphical Visualization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9BC135-832F-4E3A-8DE4-391D2B8BE8A1}"/>
              </a:ext>
            </a:extLst>
          </p:cNvPr>
          <p:cNvSpPr/>
          <p:nvPr/>
        </p:nvSpPr>
        <p:spPr>
          <a:xfrm>
            <a:off x="309489" y="2345787"/>
            <a:ext cx="7863840" cy="10832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hlinkClick r:id="rId3" action="ppaction://hlinkfile"/>
              </a:rPr>
              <a:t>2_Graphical Visualization.xlsx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359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790D-02BA-4961-AB43-51859D798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Proportion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Proportion Test for checking users of mobile phone after 10 p.m. ward wise: </a:t>
            </a:r>
          </a:p>
          <a:p>
            <a:pPr marL="1651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Ho: p1=p2=p3=p4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ag.	</a:t>
            </a:r>
          </a:p>
          <a:p>
            <a:pPr marL="11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	H1: Inequality at least one place.</a:t>
            </a:r>
          </a:p>
          <a:p>
            <a:pPr marL="11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Output: 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	</a:t>
            </a:r>
            <a:r>
              <a:rPr lang="en-US" sz="1600" b="0" i="0" u="none" strike="noStrike" baseline="0" dirty="0">
                <a:latin typeface="Lucida Console" panose="020B0609040504020204" pitchFamily="49" charset="0"/>
              </a:rPr>
              <a:t>prop 1     prop 2     prop 3     prop 4 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Lucida Console" panose="020B0609040504020204" pitchFamily="49" charset="0"/>
              </a:rPr>
              <a:t>  	0.8190476  0.9142857  0.7391304  0.6285714 </a:t>
            </a:r>
          </a:p>
          <a:p>
            <a:pPr marL="0" indent="0">
              <a:buNone/>
            </a:pPr>
            <a:endParaRPr lang="en-US" sz="1600" b="0" i="0" u="none" strike="noStrike" baseline="0" dirty="0">
              <a:latin typeface="Lucida Console" panose="020B06090405040202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Rule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p-value &lt; Alpha, then reject Ho.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 = 0.05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 = 0.0003684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the p value &lt; alpha, so the data provides the enough evidence to reject H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 5% Level of significance and 3 degrees of freedom. 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conclude that proportion of users of mobile phone after 10 p.m. is not same in all the wards.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 observe that maximum proportion of users of mobile phone after 10 p.m. lie in ward 2 i.e.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Vasna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u="none" strike="noStrike" baseline="0" dirty="0">
              <a:latin typeface="Lucida Console" panose="020B060904050402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CA83B6-3C09-48E5-992C-700EF925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028" y="126568"/>
            <a:ext cx="4384430" cy="78288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64364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5135-B16C-407C-87A1-8A166D2D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2) Proportion Test for checking users of mobile phone (in hours) per day ward wise: </a:t>
            </a:r>
          </a:p>
          <a:p>
            <a:pPr marL="1651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baseline="0" dirty="0">
                <a:latin typeface="Lucida Console" panose="020B0609040504020204" pitchFamily="49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Ho: p1=p2=p3=p4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ag.	</a:t>
            </a:r>
          </a:p>
          <a:p>
            <a:pPr marL="11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	H1: Inequality at least one place.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Output: 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b="0" i="0" u="none" strike="noStrike" baseline="0" dirty="0">
                <a:latin typeface="Lucida Console" panose="020B0609040504020204" pitchFamily="49" charset="0"/>
              </a:rPr>
              <a:t>prop 1     prop 2     prop 3     prop 4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Lucida Console" panose="020B0609040504020204" pitchFamily="49" charset="0"/>
              </a:rPr>
              <a:t>	0.4952381  0.5619048  0.6884058  0.6333333 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Lucida Console" panose="020B0609040504020204" pitchFamily="49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Rule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p-value &lt; Alpha, then reject Ho.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 = 0.05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 = </a:t>
            </a:r>
            <a:r>
              <a:rPr lang="en-US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1.496e-05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the p value &lt; alpha, so the data provides the enough evidence to reject H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 5% Level of significance and 3 degrees of freedom.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 we conclude that proportion of users of mobile phone (in hours) per day is not same in all the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wards.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observe that maximum proportion of users of mobile phone (in hours) per day lie in ward 3 i.e.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Pratapnagar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8242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7AC3-C052-46E7-93C4-AE0D4CEF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Chi-Square</a:t>
            </a:r>
            <a:r>
              <a:rPr lang="en-US" sz="2400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(AND Cramer’s</a:t>
            </a:r>
            <a:r>
              <a:rPr lang="en-US" sz="2400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Objective: To check association between Usage of mobile phone (in hour) per day and Gender.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Test: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7636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no association between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 of mobile phone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Gender.</a:t>
            </a:r>
          </a:p>
          <a:p>
            <a:pPr marL="2562225" marR="0" indent="180975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</a:p>
          <a:p>
            <a:pPr marL="47636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H1: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association between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 of mobile phone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Gender.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Rule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p-value &lt;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then reject Ho.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 = 0.05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 = 0.108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alpha,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enough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evident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do not 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reject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5% Level of significance and 3 degree of freedom.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conclude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usage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 phone is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independent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1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7CAD-4B42-4A9B-AD41-F0E09420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/>
              <a:t>			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			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B997F5-7290-4A84-92BE-1919736B9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89662"/>
              </p:ext>
            </p:extLst>
          </p:nvPr>
        </p:nvGraphicFramePr>
        <p:xfrm>
          <a:off x="239151" y="214176"/>
          <a:ext cx="11816859" cy="621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034">
                  <a:extLst>
                    <a:ext uri="{9D8B030D-6E8A-4147-A177-3AD203B41FA5}">
                      <a16:colId xmlns:a16="http://schemas.microsoft.com/office/drawing/2014/main" val="3916379944"/>
                    </a:ext>
                  </a:extLst>
                </a:gridCol>
                <a:gridCol w="1941341">
                  <a:extLst>
                    <a:ext uri="{9D8B030D-6E8A-4147-A177-3AD203B41FA5}">
                      <a16:colId xmlns:a16="http://schemas.microsoft.com/office/drawing/2014/main" val="1371470556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1110398748"/>
                    </a:ext>
                  </a:extLst>
                </a:gridCol>
                <a:gridCol w="1969476">
                  <a:extLst>
                    <a:ext uri="{9D8B030D-6E8A-4147-A177-3AD203B41FA5}">
                      <a16:colId xmlns:a16="http://schemas.microsoft.com/office/drawing/2014/main" val="1659459054"/>
                    </a:ext>
                  </a:extLst>
                </a:gridCol>
                <a:gridCol w="2771336">
                  <a:extLst>
                    <a:ext uri="{9D8B030D-6E8A-4147-A177-3AD203B41FA5}">
                      <a16:colId xmlns:a16="http://schemas.microsoft.com/office/drawing/2014/main" val="309561428"/>
                    </a:ext>
                  </a:extLst>
                </a:gridCol>
                <a:gridCol w="1716256">
                  <a:extLst>
                    <a:ext uri="{9D8B030D-6E8A-4147-A177-3AD203B41FA5}">
                      <a16:colId xmlns:a16="http://schemas.microsoft.com/office/drawing/2014/main" val="1933904155"/>
                    </a:ext>
                  </a:extLst>
                </a:gridCol>
              </a:tblGrid>
              <a:tr h="60446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2765"/>
                  </a:ext>
                </a:extLst>
              </a:tr>
              <a:tr h="60577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not 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94167"/>
                  </a:ext>
                </a:extLst>
              </a:tr>
              <a:tr h="60446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69552"/>
                  </a:ext>
                </a:extLst>
              </a:tr>
              <a:tr h="60446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Usual sleep habits (section-1, Global score)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14375"/>
                  </a:ext>
                </a:extLst>
              </a:tr>
              <a:tr h="60446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Usual sleep habits (section-1, Global score)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 of mobile phone 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 of mobile phone 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93699"/>
                  </a:ext>
                </a:extLst>
              </a:tr>
              <a:tr h="78356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Usual sleep habits (section-1, Global score)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not 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21334"/>
                  </a:ext>
                </a:extLst>
              </a:tr>
              <a:tr h="24626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sleep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95100"/>
                  </a:ext>
                </a:extLst>
              </a:tr>
              <a:tr h="60446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sleep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 of mobile phone 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not 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Association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9873"/>
                  </a:ext>
                </a:extLst>
              </a:tr>
              <a:tr h="60446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they rate their sleep quality overall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2859"/>
                  </a:ext>
                </a:extLst>
              </a:tr>
              <a:tr h="78356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they rate their sleep quality overall</a:t>
                      </a:r>
                      <a:endParaRPr lang="en-US" sz="11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 of mobile phone 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02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8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1187-F1E6-4C69-AA7F-23DA3DF4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		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9CA120-860E-461A-BF3F-4347D6221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36374"/>
              </p:ext>
            </p:extLst>
          </p:nvPr>
        </p:nvGraphicFramePr>
        <p:xfrm>
          <a:off x="154743" y="172273"/>
          <a:ext cx="11873132" cy="651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855">
                  <a:extLst>
                    <a:ext uri="{9D8B030D-6E8A-4147-A177-3AD203B41FA5}">
                      <a16:colId xmlns:a16="http://schemas.microsoft.com/office/drawing/2014/main" val="491790337"/>
                    </a:ext>
                  </a:extLst>
                </a:gridCol>
                <a:gridCol w="2368064">
                  <a:extLst>
                    <a:ext uri="{9D8B030D-6E8A-4147-A177-3AD203B41FA5}">
                      <a16:colId xmlns:a16="http://schemas.microsoft.com/office/drawing/2014/main" val="326651220"/>
                    </a:ext>
                  </a:extLst>
                </a:gridCol>
                <a:gridCol w="1084405">
                  <a:extLst>
                    <a:ext uri="{9D8B030D-6E8A-4147-A177-3AD203B41FA5}">
                      <a16:colId xmlns:a16="http://schemas.microsoft.com/office/drawing/2014/main" val="1402215341"/>
                    </a:ext>
                  </a:extLst>
                </a:gridCol>
                <a:gridCol w="1992890">
                  <a:extLst>
                    <a:ext uri="{9D8B030D-6E8A-4147-A177-3AD203B41FA5}">
                      <a16:colId xmlns:a16="http://schemas.microsoft.com/office/drawing/2014/main" val="2050973580"/>
                    </a:ext>
                  </a:extLst>
                </a:gridCol>
                <a:gridCol w="3031437">
                  <a:extLst>
                    <a:ext uri="{9D8B030D-6E8A-4147-A177-3AD203B41FA5}">
                      <a16:colId xmlns:a16="http://schemas.microsoft.com/office/drawing/2014/main" val="1550062443"/>
                    </a:ext>
                  </a:extLst>
                </a:gridCol>
                <a:gridCol w="1417481">
                  <a:extLst>
                    <a:ext uri="{9D8B030D-6E8A-4147-A177-3AD203B41FA5}">
                      <a16:colId xmlns:a16="http://schemas.microsoft.com/office/drawing/2014/main" val="1792754042"/>
                    </a:ext>
                  </a:extLst>
                </a:gridCol>
              </a:tblGrid>
              <a:tr h="42711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4058"/>
                  </a:ext>
                </a:extLst>
              </a:tr>
              <a:tr h="66700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or Pain in Head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73481"/>
                  </a:ext>
                </a:extLst>
              </a:tr>
              <a:tr h="66700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or Pain in Head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67153"/>
                  </a:ext>
                </a:extLst>
              </a:tr>
              <a:tr h="66700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or Pain in Ear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39822"/>
                  </a:ext>
                </a:extLst>
              </a:tr>
              <a:tr h="66700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or Pain in Ear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6792"/>
                  </a:ext>
                </a:extLst>
              </a:tr>
              <a:tr h="626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Ringing or Buzzing in the Ear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02162"/>
                  </a:ext>
                </a:extLst>
              </a:tr>
              <a:tr h="626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Ringing or Buzzing in the Ear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54164"/>
                  </a:ext>
                </a:extLst>
              </a:tr>
              <a:tr h="544465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or Pain in Fingers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98474"/>
                  </a:ext>
                </a:extLst>
              </a:tr>
              <a:tr h="544465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or Pain in Fingers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380674"/>
                  </a:ext>
                </a:extLst>
              </a:tr>
              <a:tr h="427116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Tingling in Fingers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22649"/>
                  </a:ext>
                </a:extLst>
              </a:tr>
              <a:tr h="544465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Tingling in Fingers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2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26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0921-3330-402B-83D0-5186C66C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1999" cy="6858000"/>
          </a:xfrm>
          <a:solidFill>
            <a:srgbClr val="00206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0C42B5-3DC6-42B4-A60B-1E849D77E0F7}"/>
              </a:ext>
            </a:extLst>
          </p:cNvPr>
          <p:cNvSpPr/>
          <p:nvPr/>
        </p:nvSpPr>
        <p:spPr>
          <a:xfrm>
            <a:off x="8614610" y="464236"/>
            <a:ext cx="3402530" cy="666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i="1" u="sng" dirty="0">
                <a:solidFill>
                  <a:schemeClr val="tx1"/>
                </a:solidFill>
                <a:latin typeface="Adobe Arabic" panose="02040503050201020203" pitchFamily="18" charset="-78"/>
                <a:ea typeface="Adobe Fan Heiti Std B" panose="020B0700000000000000" pitchFamily="34" charset="-128"/>
                <a:cs typeface="Adobe Arabic" panose="02040503050201020203" pitchFamily="18" charset="-78"/>
              </a:rPr>
              <a:t>CONTENTS</a:t>
            </a:r>
            <a:endParaRPr lang="en-US" sz="4300" i="1" u="sng" dirty="0">
              <a:latin typeface="Adobe Arabic" panose="02040503050201020203" pitchFamily="18" charset="-78"/>
              <a:ea typeface="Adobe Fan Heiti Std B" panose="020B07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462DD-EF30-4927-9563-F5EAB2DAA973}"/>
              </a:ext>
            </a:extLst>
          </p:cNvPr>
          <p:cNvSpPr txBox="1"/>
          <p:nvPr/>
        </p:nvSpPr>
        <p:spPr>
          <a:xfrm flipH="1">
            <a:off x="552898" y="628233"/>
            <a:ext cx="976297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Methodology and Field</a:t>
            </a:r>
            <a:r>
              <a:rPr lang="en-US" sz="2000" b="1" spc="-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Questionnaire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Coding </a:t>
            </a:r>
            <a:r>
              <a:rPr lang="en-US" sz="2000" b="1" spc="-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b="1" spc="2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collected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</a:t>
            </a:r>
            <a:r>
              <a:rPr lang="en-US" sz="2000" b="1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en-US" sz="2000" b="1" spc="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determination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Graphical Visualization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Statistical Analysis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Proportion</a:t>
            </a:r>
            <a:r>
              <a:rPr lang="en-US" sz="2000" b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Chi-Square</a:t>
            </a:r>
            <a:r>
              <a:rPr lang="en-US" sz="2000" b="1" spc="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(AND Cramer’s</a:t>
            </a:r>
            <a:r>
              <a:rPr lang="en-US" sz="2000" b="1" spc="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000" b="1" spc="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</a:t>
            </a:r>
            <a:r>
              <a:rPr lang="en-US" sz="2000" b="1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</a:t>
            </a:r>
            <a:r>
              <a:rPr lang="en-US" sz="2000" b="1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 Response Chi-square for Independence</a:t>
            </a:r>
            <a:r>
              <a:rPr lang="en-US" sz="2000" b="1" spc="-2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b="1" spc="-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attributes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Mann-Whitney U</a:t>
            </a:r>
            <a:r>
              <a:rPr lang="en-US" sz="2000" b="1" spc="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Kruskal-Wallis</a:t>
            </a:r>
            <a:r>
              <a:rPr lang="en-US" sz="2000" b="1" spc="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Multinomial</a:t>
            </a:r>
            <a:r>
              <a:rPr lang="en-US" sz="2000" b="1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</a:t>
            </a:r>
            <a:r>
              <a:rPr lang="en-US" sz="2000" b="1" spc="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Principal Component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03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4BBE-C138-4E88-990E-BD7E9B5B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			3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D539CE-0440-4508-BB7C-DDBB73D2E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76832"/>
              </p:ext>
            </p:extLst>
          </p:nvPr>
        </p:nvGraphicFramePr>
        <p:xfrm>
          <a:off x="126608" y="211016"/>
          <a:ext cx="11915335" cy="649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4">
                  <a:extLst>
                    <a:ext uri="{9D8B030D-6E8A-4147-A177-3AD203B41FA5}">
                      <a16:colId xmlns:a16="http://schemas.microsoft.com/office/drawing/2014/main" val="2275390843"/>
                    </a:ext>
                  </a:extLst>
                </a:gridCol>
                <a:gridCol w="2293033">
                  <a:extLst>
                    <a:ext uri="{9D8B030D-6E8A-4147-A177-3AD203B41FA5}">
                      <a16:colId xmlns:a16="http://schemas.microsoft.com/office/drawing/2014/main" val="2054414401"/>
                    </a:ext>
                  </a:extLst>
                </a:gridCol>
                <a:gridCol w="1292329">
                  <a:extLst>
                    <a:ext uri="{9D8B030D-6E8A-4147-A177-3AD203B41FA5}">
                      <a16:colId xmlns:a16="http://schemas.microsoft.com/office/drawing/2014/main" val="913947841"/>
                    </a:ext>
                  </a:extLst>
                </a:gridCol>
                <a:gridCol w="1982912">
                  <a:extLst>
                    <a:ext uri="{9D8B030D-6E8A-4147-A177-3AD203B41FA5}">
                      <a16:colId xmlns:a16="http://schemas.microsoft.com/office/drawing/2014/main" val="3429541195"/>
                    </a:ext>
                  </a:extLst>
                </a:gridCol>
                <a:gridCol w="2703529">
                  <a:extLst>
                    <a:ext uri="{9D8B030D-6E8A-4147-A177-3AD203B41FA5}">
                      <a16:colId xmlns:a16="http://schemas.microsoft.com/office/drawing/2014/main" val="3636489088"/>
                    </a:ext>
                  </a:extLst>
                </a:gridCol>
                <a:gridCol w="1280158">
                  <a:extLst>
                    <a:ext uri="{9D8B030D-6E8A-4147-A177-3AD203B41FA5}">
                      <a16:colId xmlns:a16="http://schemas.microsoft.com/office/drawing/2014/main" val="768074374"/>
                    </a:ext>
                  </a:extLst>
                </a:gridCol>
              </a:tblGrid>
              <a:tr h="26065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31891"/>
                  </a:ext>
                </a:extLst>
              </a:tr>
              <a:tr h="45022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or Pain in Thumbs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99602"/>
                  </a:ext>
                </a:extLst>
              </a:tr>
              <a:tr h="6667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or Pain in Thumbs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58746"/>
                  </a:ext>
                </a:extLst>
              </a:tr>
              <a:tr h="63979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or Pain in Arms (in wrist, in muscles)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20869"/>
                  </a:ext>
                </a:extLst>
              </a:tr>
              <a:tr h="6667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or Pain in Arms (in wrist, in muscles)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64969"/>
                  </a:ext>
                </a:extLst>
              </a:tr>
              <a:tr h="45022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or Pain in Shoulder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87614"/>
                  </a:ext>
                </a:extLst>
              </a:tr>
              <a:tr h="6667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Discomfort or Pain in Shoulder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95940"/>
                  </a:ext>
                </a:extLst>
              </a:tr>
              <a:tr h="45022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neck pain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18065"/>
                  </a:ext>
                </a:extLst>
              </a:tr>
              <a:tr h="6667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neck pain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237402"/>
                  </a:ext>
                </a:extLst>
              </a:tr>
              <a:tr h="45022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Stiff neck pain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not 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40680"/>
                  </a:ext>
                </a:extLst>
              </a:tr>
              <a:tr h="6667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Stiff neck pain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42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368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0CFB-AC6B-4716-A2AC-D7B5522AB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pPr lvl="7"/>
            <a:r>
              <a:rPr lang="en-US" sz="100" dirty="0"/>
              <a:t>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54B79-AA72-4FD6-810C-110DFCAA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29204"/>
              </p:ext>
            </p:extLst>
          </p:nvPr>
        </p:nvGraphicFramePr>
        <p:xfrm>
          <a:off x="104012" y="301542"/>
          <a:ext cx="11983976" cy="650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490">
                  <a:extLst>
                    <a:ext uri="{9D8B030D-6E8A-4147-A177-3AD203B41FA5}">
                      <a16:colId xmlns:a16="http://schemas.microsoft.com/office/drawing/2014/main" val="7136748"/>
                    </a:ext>
                  </a:extLst>
                </a:gridCol>
                <a:gridCol w="2124037">
                  <a:extLst>
                    <a:ext uri="{9D8B030D-6E8A-4147-A177-3AD203B41FA5}">
                      <a16:colId xmlns:a16="http://schemas.microsoft.com/office/drawing/2014/main" val="1099239383"/>
                    </a:ext>
                  </a:extLst>
                </a:gridCol>
                <a:gridCol w="1006849">
                  <a:extLst>
                    <a:ext uri="{9D8B030D-6E8A-4147-A177-3AD203B41FA5}">
                      <a16:colId xmlns:a16="http://schemas.microsoft.com/office/drawing/2014/main" val="1475051710"/>
                    </a:ext>
                  </a:extLst>
                </a:gridCol>
                <a:gridCol w="2082661">
                  <a:extLst>
                    <a:ext uri="{9D8B030D-6E8A-4147-A177-3AD203B41FA5}">
                      <a16:colId xmlns:a16="http://schemas.microsoft.com/office/drawing/2014/main" val="3921259456"/>
                    </a:ext>
                  </a:extLst>
                </a:gridCol>
                <a:gridCol w="3875678">
                  <a:extLst>
                    <a:ext uri="{9D8B030D-6E8A-4147-A177-3AD203B41FA5}">
                      <a16:colId xmlns:a16="http://schemas.microsoft.com/office/drawing/2014/main" val="2300258411"/>
                    </a:ext>
                  </a:extLst>
                </a:gridCol>
                <a:gridCol w="1598261">
                  <a:extLst>
                    <a:ext uri="{9D8B030D-6E8A-4147-A177-3AD203B41FA5}">
                      <a16:colId xmlns:a16="http://schemas.microsoft.com/office/drawing/2014/main" val="1340909862"/>
                    </a:ext>
                  </a:extLst>
                </a:gridCol>
              </a:tblGrid>
              <a:tr h="31815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37857"/>
                  </a:ext>
                </a:extLst>
              </a:tr>
              <a:tr h="5165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Discomfort or Pain in Back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406842"/>
                  </a:ext>
                </a:extLst>
              </a:tr>
              <a:tr h="7015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Discomfort or Pain in Back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31385"/>
                  </a:ext>
                </a:extLst>
              </a:tr>
              <a:tr h="549535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 Dryness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not 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Association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17400"/>
                  </a:ext>
                </a:extLst>
              </a:tr>
              <a:tr h="70158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 Dryness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90131"/>
                  </a:ext>
                </a:extLst>
              </a:tr>
              <a:tr h="549535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Stain on Eye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not 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Association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14218"/>
                  </a:ext>
                </a:extLst>
              </a:tr>
              <a:tr h="70158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Stain on Eye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8128"/>
                  </a:ext>
                </a:extLst>
              </a:tr>
              <a:tr h="38085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 Burning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774130"/>
                  </a:ext>
                </a:extLst>
              </a:tr>
              <a:tr h="70158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 Burning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482927"/>
                  </a:ext>
                </a:extLst>
              </a:tr>
              <a:tr h="549535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not 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Association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78349"/>
                  </a:ext>
                </a:extLst>
              </a:tr>
              <a:tr h="70158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6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26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5A37-4128-4EB2-AA64-308D2D49F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pPr lvl="6"/>
            <a:r>
              <a:rPr lang="en-US" sz="100" dirty="0"/>
              <a:t>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3DD105-2B03-4476-85F3-3E3B58D00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48791"/>
              </p:ext>
            </p:extLst>
          </p:nvPr>
        </p:nvGraphicFramePr>
        <p:xfrm>
          <a:off x="173502" y="123493"/>
          <a:ext cx="11844996" cy="656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166">
                  <a:extLst>
                    <a:ext uri="{9D8B030D-6E8A-4147-A177-3AD203B41FA5}">
                      <a16:colId xmlns:a16="http://schemas.microsoft.com/office/drawing/2014/main" val="3533032918"/>
                    </a:ext>
                  </a:extLst>
                </a:gridCol>
                <a:gridCol w="2227384">
                  <a:extLst>
                    <a:ext uri="{9D8B030D-6E8A-4147-A177-3AD203B41FA5}">
                      <a16:colId xmlns:a16="http://schemas.microsoft.com/office/drawing/2014/main" val="4047710664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2858846130"/>
                    </a:ext>
                  </a:extLst>
                </a:gridCol>
                <a:gridCol w="2236763">
                  <a:extLst>
                    <a:ext uri="{9D8B030D-6E8A-4147-A177-3AD203B41FA5}">
                      <a16:colId xmlns:a16="http://schemas.microsoft.com/office/drawing/2014/main" val="94792771"/>
                    </a:ext>
                  </a:extLst>
                </a:gridCol>
                <a:gridCol w="2729132">
                  <a:extLst>
                    <a:ext uri="{9D8B030D-6E8A-4147-A177-3AD203B41FA5}">
                      <a16:colId xmlns:a16="http://schemas.microsoft.com/office/drawing/2014/main" val="1004323431"/>
                    </a:ext>
                  </a:extLst>
                </a:gridCol>
                <a:gridCol w="1594338">
                  <a:extLst>
                    <a:ext uri="{9D8B030D-6E8A-4147-A177-3AD203B41FA5}">
                      <a16:colId xmlns:a16="http://schemas.microsoft.com/office/drawing/2014/main" val="1322219895"/>
                    </a:ext>
                  </a:extLst>
                </a:gridCol>
              </a:tblGrid>
              <a:tr h="28945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03758"/>
                  </a:ext>
                </a:extLst>
              </a:tr>
              <a:tr h="486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Frequently Rubbing of Eye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47328"/>
                  </a:ext>
                </a:extLst>
              </a:tr>
              <a:tr h="6913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Frequently Rubbing of Eye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18597"/>
                  </a:ext>
                </a:extLst>
              </a:tr>
              <a:tr h="486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Excessive blinking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not 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Association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51365"/>
                  </a:ext>
                </a:extLst>
              </a:tr>
              <a:tr h="6913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Excessive blinking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902453"/>
                  </a:ext>
                </a:extLst>
              </a:tr>
              <a:tr h="486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Restlessness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not 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Association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638796"/>
                  </a:ext>
                </a:extLst>
              </a:tr>
              <a:tr h="6913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Restlessness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25138"/>
                  </a:ext>
                </a:extLst>
              </a:tr>
              <a:tr h="486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Tiredness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35488"/>
                  </a:ext>
                </a:extLst>
              </a:tr>
              <a:tr h="6913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Tiredness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65039"/>
                  </a:ext>
                </a:extLst>
              </a:tr>
              <a:tr h="486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Irritation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not 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independent of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Association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90362"/>
                  </a:ext>
                </a:extLst>
              </a:tr>
              <a:tr h="6913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Irritation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(in hour) per 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 H0 at 5%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l.o.s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independent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Usage of Mobile phone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10 p.m.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38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56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00D3-49F1-4F0B-AE3F-613D1BC7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			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				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E5B10-CCE0-4C98-8367-5A8F0AD3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9" y="0"/>
            <a:ext cx="7779434" cy="68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6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21C3-AB93-43B9-B07A-70E55841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40676"/>
            <a:ext cx="12192000" cy="6998676"/>
          </a:xfrm>
          <a:solidFill>
            <a:srgbClr val="002060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</a:t>
            </a:r>
            <a:r>
              <a:rPr lang="en-US" sz="24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</a:t>
            </a:r>
            <a:r>
              <a:rPr lang="en-US" sz="24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Discomfort or Pain in Head (of section 2)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b="1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observe from our survey that maximum (18.5%) of Discomfort or Pain in Head is Due to Entertainment.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Discomfort or Pain in Ear (of section 2) 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53C924-5DB9-4EFD-A10D-4432C0953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56170"/>
              </p:ext>
            </p:extLst>
          </p:nvPr>
        </p:nvGraphicFramePr>
        <p:xfrm>
          <a:off x="1692887" y="633046"/>
          <a:ext cx="7859076" cy="2312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3303">
                  <a:extLst>
                    <a:ext uri="{9D8B030D-6E8A-4147-A177-3AD203B41FA5}">
                      <a16:colId xmlns:a16="http://schemas.microsoft.com/office/drawing/2014/main" val="2737112375"/>
                    </a:ext>
                  </a:extLst>
                </a:gridCol>
                <a:gridCol w="3800258">
                  <a:extLst>
                    <a:ext uri="{9D8B030D-6E8A-4147-A177-3AD203B41FA5}">
                      <a16:colId xmlns:a16="http://schemas.microsoft.com/office/drawing/2014/main" val="2654358355"/>
                    </a:ext>
                  </a:extLst>
                </a:gridCol>
                <a:gridCol w="850745">
                  <a:extLst>
                    <a:ext uri="{9D8B030D-6E8A-4147-A177-3AD203B41FA5}">
                      <a16:colId xmlns:a16="http://schemas.microsoft.com/office/drawing/2014/main" val="4168102306"/>
                    </a:ext>
                  </a:extLst>
                </a:gridCol>
                <a:gridCol w="1227385">
                  <a:extLst>
                    <a:ext uri="{9D8B030D-6E8A-4147-A177-3AD203B41FA5}">
                      <a16:colId xmlns:a16="http://schemas.microsoft.com/office/drawing/2014/main" val="779508872"/>
                    </a:ext>
                  </a:extLst>
                </a:gridCol>
                <a:gridCol w="1227385">
                  <a:extLst>
                    <a:ext uri="{9D8B030D-6E8A-4147-A177-3AD203B41FA5}">
                      <a16:colId xmlns:a16="http://schemas.microsoft.com/office/drawing/2014/main" val="3607062320"/>
                    </a:ext>
                  </a:extLst>
                </a:gridCol>
              </a:tblGrid>
              <a:tr h="168152"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Frequencies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42340"/>
                  </a:ext>
                </a:extLst>
              </a:tr>
              <a:tr h="168152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Percent of Cases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2333396"/>
                  </a:ext>
                </a:extLst>
              </a:tr>
              <a:tr h="16815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23539"/>
                  </a:ext>
                </a:extLst>
              </a:tr>
              <a:tr h="168152">
                <a:tc rowSpan="6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Discomfort or Pain in Head Due to Texting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42.4%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60400901"/>
                  </a:ext>
                </a:extLst>
              </a:tr>
              <a:tr h="1681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Discomfort or Pain in Head Due to Gaming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43.5%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4092253"/>
                  </a:ext>
                </a:extLst>
              </a:tr>
              <a:tr h="1681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Discomfort or Pain in Head Due to Study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13.9%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205254"/>
                  </a:ext>
                </a:extLst>
              </a:tr>
              <a:tr h="1681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Discomfort or Pain in Head Due to Calling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17.7%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42.8%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4532806"/>
                  </a:ext>
                </a:extLst>
              </a:tr>
              <a:tr h="1681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Discomfort or Pain in Head Due to Entertainment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18.5%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44.6%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7461718"/>
                  </a:ext>
                </a:extLst>
              </a:tr>
              <a:tr h="1681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Discomfort or Pain in Head Due to Online activities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14.2%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34.2%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5835133"/>
                  </a:ext>
                </a:extLst>
              </a:tr>
              <a:tr h="168152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100.0%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240.9%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46870488"/>
                  </a:ext>
                </a:extLst>
              </a:tr>
              <a:tr h="345505">
                <a:tc gridSpan="5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a. Dichotomy group tabulated at value 1.</a:t>
                      </a:r>
                    </a:p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283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62233F-4D3F-4BBE-868F-12C19A254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76035"/>
              </p:ext>
            </p:extLst>
          </p:nvPr>
        </p:nvGraphicFramePr>
        <p:xfrm>
          <a:off x="1692887" y="3902506"/>
          <a:ext cx="8379583" cy="27059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508">
                  <a:extLst>
                    <a:ext uri="{9D8B030D-6E8A-4147-A177-3AD203B41FA5}">
                      <a16:colId xmlns:a16="http://schemas.microsoft.com/office/drawing/2014/main" val="3991676304"/>
                    </a:ext>
                  </a:extLst>
                </a:gridCol>
                <a:gridCol w="4181526">
                  <a:extLst>
                    <a:ext uri="{9D8B030D-6E8A-4147-A177-3AD203B41FA5}">
                      <a16:colId xmlns:a16="http://schemas.microsoft.com/office/drawing/2014/main" val="2450512665"/>
                    </a:ext>
                  </a:extLst>
                </a:gridCol>
                <a:gridCol w="894503">
                  <a:extLst>
                    <a:ext uri="{9D8B030D-6E8A-4147-A177-3AD203B41FA5}">
                      <a16:colId xmlns:a16="http://schemas.microsoft.com/office/drawing/2014/main" val="2864088900"/>
                    </a:ext>
                  </a:extLst>
                </a:gridCol>
                <a:gridCol w="1291023">
                  <a:extLst>
                    <a:ext uri="{9D8B030D-6E8A-4147-A177-3AD203B41FA5}">
                      <a16:colId xmlns:a16="http://schemas.microsoft.com/office/drawing/2014/main" val="2482608410"/>
                    </a:ext>
                  </a:extLst>
                </a:gridCol>
                <a:gridCol w="1291023">
                  <a:extLst>
                    <a:ext uri="{9D8B030D-6E8A-4147-A177-3AD203B41FA5}">
                      <a16:colId xmlns:a16="http://schemas.microsoft.com/office/drawing/2014/main" val="758319130"/>
                    </a:ext>
                  </a:extLst>
                </a:gridCol>
              </a:tblGrid>
              <a:tr h="190113"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Frequencies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22836"/>
                  </a:ext>
                </a:extLst>
              </a:tr>
              <a:tr h="190113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 of Cases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9368680"/>
                  </a:ext>
                </a:extLst>
              </a:tr>
              <a:tr h="19011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47299"/>
                  </a:ext>
                </a:extLst>
              </a:tr>
              <a:tr h="190113">
                <a:tc rowSpan="6"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Discomfort or Pain in Ear Due to Texting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20.0%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11476445"/>
                  </a:ext>
                </a:extLst>
              </a:tr>
              <a:tr h="19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Discomfort or Pain in Ear Due to Gaming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2817260"/>
                  </a:ext>
                </a:extLst>
              </a:tr>
              <a:tr h="19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Discomfort or Pain in Ear Due to Study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3295990"/>
                  </a:ext>
                </a:extLst>
              </a:tr>
              <a:tr h="19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Discomfort or Pain in Ear Due to Calling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22.9%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49.6%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4786511"/>
                  </a:ext>
                </a:extLst>
              </a:tr>
              <a:tr h="19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Discomfort or Pain in Ear Due to Entertainment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18.5%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40.0%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3236655"/>
                  </a:ext>
                </a:extLst>
              </a:tr>
              <a:tr h="1901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Discomfort or Pain in Ear Due to Online activities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21.9%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47.4%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7972724"/>
                  </a:ext>
                </a:extLst>
              </a:tr>
              <a:tr h="190113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497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100.0%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216.1%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4060606"/>
                  </a:ext>
                </a:extLst>
              </a:tr>
              <a:tr h="190113">
                <a:tc gridSpan="5"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a. Dichotomy group tabulated at value 1.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95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833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A23B-8B7C-4A41-BB10-F154C743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Ringing or Buzzing in the Ear (of section 2)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ts val="2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Discomfort or Pain in Fingers (of section 2)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u="heavy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observe from our survey that maximum (25.5%) of Discomfort or Pain in Fingers is Due to Texting.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</a:endParaRPr>
          </a:p>
          <a:p>
            <a:endParaRPr lang="en-IN" sz="1800" b="1" u="sng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ADE317-5A63-4E29-AC9A-E7CB15F63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679715"/>
              </p:ext>
            </p:extLst>
          </p:nvPr>
        </p:nvGraphicFramePr>
        <p:xfrm>
          <a:off x="886583" y="816268"/>
          <a:ext cx="8686800" cy="2612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Document" r:id="rId3" imgW="6528456" imgH="2974258" progId="Word.Document.12">
                  <p:embed/>
                </p:oleObj>
              </mc:Choice>
              <mc:Fallback>
                <p:oleObj name="Document" r:id="rId3" imgW="6528456" imgH="29742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6583" y="816268"/>
                        <a:ext cx="8686800" cy="2612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86DD11A-2ABD-42A7-9800-6723F9EA0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543038"/>
              </p:ext>
            </p:extLst>
          </p:nvPr>
        </p:nvGraphicFramePr>
        <p:xfrm>
          <a:off x="2297528" y="3690645"/>
          <a:ext cx="6527800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Document" r:id="rId5" imgW="6528456" imgH="2351647" progId="Word.Document.12">
                  <p:embed/>
                </p:oleObj>
              </mc:Choice>
              <mc:Fallback>
                <p:oleObj name="Document" r:id="rId5" imgW="6528456" imgH="23516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7528" y="3690645"/>
                        <a:ext cx="6527800" cy="235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285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D598-9160-4286-80D5-9B06A24BB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794"/>
            <a:ext cx="12192000" cy="6858000"/>
          </a:xfrm>
          <a:solidFill>
            <a:srgbClr val="002060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Tingling in Fingers (of section 2)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(21.3%) of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Tingling in Fingers is Due to Gaming.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Discomfort or Pain in Thumbs (of section 2)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(21.3%) of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Discomfort or Pain in Thumbs is Due to Gaming.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038395A-5820-46EF-8C20-031DA9613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666238"/>
              </p:ext>
            </p:extLst>
          </p:nvPr>
        </p:nvGraphicFramePr>
        <p:xfrm>
          <a:off x="1216660" y="3764759"/>
          <a:ext cx="65278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Document" r:id="rId3" imgW="6528456" imgH="2217535" progId="Word.Document.12">
                  <p:embed/>
                </p:oleObj>
              </mc:Choice>
              <mc:Fallback>
                <p:oleObj name="Document" r:id="rId3" imgW="6528456" imgH="22175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6660" y="3764759"/>
                        <a:ext cx="6527800" cy="221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8F76FAD-C9F3-434E-9089-96187D1A5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75798"/>
              </p:ext>
            </p:extLst>
          </p:nvPr>
        </p:nvGraphicFramePr>
        <p:xfrm>
          <a:off x="1925809" y="542128"/>
          <a:ext cx="6527800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Document" r:id="rId5" imgW="6814883" imgH="2554617" progId="Word.Document.12">
                  <p:embed/>
                </p:oleObj>
              </mc:Choice>
              <mc:Fallback>
                <p:oleObj name="Document" r:id="rId5" imgW="6814883" imgH="25546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5809" y="542128"/>
                        <a:ext cx="6527800" cy="2551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0722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B528-BBB8-4661-BD66-4CC94EA29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7132320"/>
          </a:xfrm>
          <a:solidFill>
            <a:srgbClr val="002060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Discomfort or Pain in Arms (in wrist, in muscles) (of section 2)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(20.4%) of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Discomfort or Pain in Arms (in wrist, in muscles) is Due to Entertainment.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Discomfort or Pain in Shoulder (of section 2) 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(22.9%) of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Discomfort or Pain in Shoulder is Due to Entertainment.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35E91E0-924D-40FD-8A6A-004C08CA0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879441"/>
              </p:ext>
            </p:extLst>
          </p:nvPr>
        </p:nvGraphicFramePr>
        <p:xfrm>
          <a:off x="3182620" y="508000"/>
          <a:ext cx="65278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Document" r:id="rId3" imgW="6528456" imgH="2921623" progId="Word.Document.12">
                  <p:embed/>
                </p:oleObj>
              </mc:Choice>
              <mc:Fallback>
                <p:oleObj name="Document" r:id="rId3" imgW="6528456" imgH="29216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2620" y="508000"/>
                        <a:ext cx="6527800" cy="292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E084873-237F-4294-84D8-B825AD9BF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002931"/>
              </p:ext>
            </p:extLst>
          </p:nvPr>
        </p:nvGraphicFramePr>
        <p:xfrm>
          <a:off x="3319780" y="4368165"/>
          <a:ext cx="652780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Document" r:id="rId5" imgW="6528456" imgH="2263681" progId="Word.Document.12">
                  <p:embed/>
                </p:oleObj>
              </mc:Choice>
              <mc:Fallback>
                <p:oleObj name="Document" r:id="rId5" imgW="6528456" imgH="22636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9780" y="4368165"/>
                        <a:ext cx="6527800" cy="226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778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283F-8D7D-49BC-8AE6-1953FFFB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 neck pain (of section 2)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lnSpc>
                <a:spcPts val="2000"/>
              </a:lnSpc>
              <a:spcAft>
                <a:spcPts val="1000"/>
              </a:spcAft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(20.2%) of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neck pain is Due to Gaming.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Stiff neck pain (of section 2)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(21.8%) of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Stiff neck pain is Due to Gaming.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4F140A-9DBC-43AC-AE96-C0209E1BC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721024"/>
              </p:ext>
            </p:extLst>
          </p:nvPr>
        </p:nvGraphicFramePr>
        <p:xfrm>
          <a:off x="2743200" y="4129484"/>
          <a:ext cx="652780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Document" r:id="rId3" imgW="6528456" imgH="2597879" progId="Word.Document.12">
                  <p:embed/>
                </p:oleObj>
              </mc:Choice>
              <mc:Fallback>
                <p:oleObj name="Document" r:id="rId3" imgW="6528456" imgH="2597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129484"/>
                        <a:ext cx="6527800" cy="259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E585A7-DE06-4E2F-A084-48F3C8C2E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075970"/>
              </p:ext>
            </p:extLst>
          </p:nvPr>
        </p:nvGraphicFramePr>
        <p:xfrm>
          <a:off x="2635152" y="564564"/>
          <a:ext cx="65278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Document" r:id="rId5" imgW="6528456" imgH="2489724" progId="Word.Document.12">
                  <p:embed/>
                </p:oleObj>
              </mc:Choice>
              <mc:Fallback>
                <p:oleObj name="Document" r:id="rId5" imgW="6528456" imgH="24897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5152" y="564564"/>
                        <a:ext cx="652780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122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F6C0-57F7-40F1-80D1-FF24E265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endParaRPr lang="en-US" sz="18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Discomfort or Pain in Back (of section 2) </a:t>
            </a:r>
          </a:p>
          <a:p>
            <a:endParaRPr lang="en-US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(22.5%) of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Discomfort or Pain in Back is Due to Entertainment.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Eye Dryness (of section 3)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marR="38100" indent="0">
              <a:lnSpc>
                <a:spcPts val="1600"/>
              </a:lnSpc>
              <a:spcAft>
                <a:spcPts val="1000"/>
              </a:spcAft>
              <a:buNone/>
            </a:pPr>
            <a:endParaRPr lang="en-IN" dirty="0"/>
          </a:p>
          <a:p>
            <a:pPr marL="0" marR="38100" indent="0">
              <a:lnSpc>
                <a:spcPts val="1600"/>
              </a:lnSpc>
              <a:spcAft>
                <a:spcPts val="1000"/>
              </a:spcAft>
              <a:buNone/>
            </a:pPr>
            <a:endParaRPr lang="en-IN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38100" indent="0">
              <a:lnSpc>
                <a:spcPts val="1600"/>
              </a:lnSpc>
              <a:spcAft>
                <a:spcPts val="1000"/>
              </a:spcAft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(20.4%) of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Eye Dryness is Due to Entertainment.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412BA60-5F88-46A8-A2D2-E79B4CAA6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352485"/>
              </p:ext>
            </p:extLst>
          </p:nvPr>
        </p:nvGraphicFramePr>
        <p:xfrm>
          <a:off x="2574192" y="754698"/>
          <a:ext cx="6527800" cy="24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Document" r:id="rId3" imgW="6528456" imgH="2445741" progId="Word.Document.12">
                  <p:embed/>
                </p:oleObj>
              </mc:Choice>
              <mc:Fallback>
                <p:oleObj name="Document" r:id="rId3" imgW="6528456" imgH="24457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4192" y="754698"/>
                        <a:ext cx="6527800" cy="244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FF28F71-1D5B-4F01-8C4C-D18292C88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536475"/>
              </p:ext>
            </p:extLst>
          </p:nvPr>
        </p:nvGraphicFramePr>
        <p:xfrm>
          <a:off x="2574192" y="3848466"/>
          <a:ext cx="652780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Document" r:id="rId5" imgW="6528456" imgH="2469175" progId="Word.Document.12">
                  <p:embed/>
                </p:oleObj>
              </mc:Choice>
              <mc:Fallback>
                <p:oleObj name="Document" r:id="rId5" imgW="6528456" imgH="24691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4192" y="3848466"/>
                        <a:ext cx="6527800" cy="246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51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1E37-96B5-4657-BFE6-4FFB031C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268" y="608250"/>
            <a:ext cx="4384430" cy="78288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INTRODUCTION</a:t>
            </a:r>
            <a:endParaRPr lang="en-US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21A9-6EB5-458C-A572-4F88A372C66B}"/>
              </a:ext>
            </a:extLst>
          </p:cNvPr>
          <p:cNvSpPr txBox="1"/>
          <p:nvPr/>
        </p:nvSpPr>
        <p:spPr>
          <a:xfrm>
            <a:off x="300111" y="2166426"/>
            <a:ext cx="115917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Technology has become a fundamental aspect in our lives and we cannot  neglect  its  contribution  in  the  welfare  of  human beings.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 Mobile phones are being used by each and every one today. Their use without any knowledge of their harmful effects is unsafe and have  several  downsides,  especially  on  human  health.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highlight of this  project include recent scientific facts and Analysis of Mobile phone on Human Health and Life 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And we are discuss about how its impacting on human body, </a:t>
            </a:r>
            <a:r>
              <a:rPr lang="en-US" sz="2400">
                <a:solidFill>
                  <a:schemeClr val="bg1"/>
                </a:solidFill>
              </a:rPr>
              <a:t>Sleeping pattern </a:t>
            </a:r>
            <a:r>
              <a:rPr lang="en-US" sz="2400" dirty="0">
                <a:solidFill>
                  <a:schemeClr val="bg1"/>
                </a:solidFill>
              </a:rPr>
              <a:t>and physical stress .</a:t>
            </a:r>
          </a:p>
        </p:txBody>
      </p:sp>
    </p:spTree>
    <p:extLst>
      <p:ext uri="{BB962C8B-B14F-4D97-AF65-F5344CB8AC3E}">
        <p14:creationId xmlns:p14="http://schemas.microsoft.com/office/powerpoint/2010/main" val="3131143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F8A6-540D-4AB9-B7F4-8CAB7221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Strain on Eye (of section 3) </a:t>
            </a:r>
          </a:p>
          <a:p>
            <a:endParaRPr lang="en-US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38100" indent="0">
              <a:lnSpc>
                <a:spcPts val="1600"/>
              </a:lnSpc>
              <a:spcAft>
                <a:spcPts val="1000"/>
              </a:spcAft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38100" indent="0">
              <a:lnSpc>
                <a:spcPts val="1600"/>
              </a:lnSpc>
              <a:spcAft>
                <a:spcPts val="1000"/>
              </a:spcAft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38100" indent="0">
              <a:lnSpc>
                <a:spcPts val="1600"/>
              </a:lnSpc>
              <a:spcAft>
                <a:spcPts val="1000"/>
              </a:spcAft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(20.4%) of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Stain on Eye is Due to Entertainment.</a:t>
            </a:r>
          </a:p>
          <a:p>
            <a:pPr marR="38100">
              <a:lnSpc>
                <a:spcPts val="16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Eye Burning (of section 3)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(20.4%) of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Eye Burning is Due to Texting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CEDD59-5391-48CB-9675-02853BF57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593129"/>
              </p:ext>
            </p:extLst>
          </p:nvPr>
        </p:nvGraphicFramePr>
        <p:xfrm>
          <a:off x="1963420" y="720725"/>
          <a:ext cx="6527800" cy="299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Document" r:id="rId3" imgW="6528456" imgH="2995889" progId="Word.Document.12">
                  <p:embed/>
                </p:oleObj>
              </mc:Choice>
              <mc:Fallback>
                <p:oleObj name="Document" r:id="rId3" imgW="6528456" imgH="29958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420" y="720725"/>
                        <a:ext cx="6527800" cy="299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FB2509-C8CC-412A-81BF-172E3F4BC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560465"/>
              </p:ext>
            </p:extLst>
          </p:nvPr>
        </p:nvGraphicFramePr>
        <p:xfrm>
          <a:off x="1963420" y="4223703"/>
          <a:ext cx="652780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Document" r:id="rId5" imgW="6528456" imgH="2419784" progId="Word.Document.12">
                  <p:embed/>
                </p:oleObj>
              </mc:Choice>
              <mc:Fallback>
                <p:oleObj name="Document" r:id="rId5" imgW="6528456" imgH="2419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3420" y="4223703"/>
                        <a:ext cx="6527800" cy="241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393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7695-B88E-47D6-A341-28C904EE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Tearing (of section 3) 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marR="38100" indent="0">
              <a:lnSpc>
                <a:spcPts val="1600"/>
              </a:lnSpc>
              <a:spcAft>
                <a:spcPts val="1000"/>
              </a:spcAft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38100" indent="0">
              <a:lnSpc>
                <a:spcPts val="1600"/>
              </a:lnSpc>
              <a:spcAft>
                <a:spcPts val="1000"/>
              </a:spcAft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(22.1%) of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Tearing is Due to Entertainment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8100">
              <a:lnSpc>
                <a:spcPts val="16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Frequently Rubbing of Eye (of section 3)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u="heav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(21%) of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Frequently Rubbing of Eye is Due to Entertainment.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83C602-F209-4811-B7CA-967B11EDA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414667"/>
              </p:ext>
            </p:extLst>
          </p:nvPr>
        </p:nvGraphicFramePr>
        <p:xfrm>
          <a:off x="2054860" y="515938"/>
          <a:ext cx="65278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Document" r:id="rId3" imgW="6528456" imgH="2368951" progId="Word.Document.12">
                  <p:embed/>
                </p:oleObj>
              </mc:Choice>
              <mc:Fallback>
                <p:oleObj name="Document" r:id="rId3" imgW="6528456" imgH="23689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4860" y="515938"/>
                        <a:ext cx="6527800" cy="236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3EC2EA0-D424-4453-85A9-9161DFFCFC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796390"/>
              </p:ext>
            </p:extLst>
          </p:nvPr>
        </p:nvGraphicFramePr>
        <p:xfrm>
          <a:off x="2184986" y="3535362"/>
          <a:ext cx="6527800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Document" r:id="rId5" imgW="6528456" imgH="2671785" progId="Word.Document.12">
                  <p:embed/>
                </p:oleObj>
              </mc:Choice>
              <mc:Fallback>
                <p:oleObj name="Document" r:id="rId5" imgW="6528456" imgH="26717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4986" y="3535362"/>
                        <a:ext cx="6527800" cy="267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270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C9CB-EA84-4302-9BA3-59620128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Excessive blinking (of section 3)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u="heav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u="heav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(20.2%) of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Excessive blinking is Due to Entertainment.</a:t>
            </a:r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b="1" u="heav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(18.8%) of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Restlessness is Due to Entertainment.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4E0392A-A658-4007-8EFB-2A0FF32D7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289732"/>
              </p:ext>
            </p:extLst>
          </p:nvPr>
        </p:nvGraphicFramePr>
        <p:xfrm>
          <a:off x="2085339" y="474931"/>
          <a:ext cx="652780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Document" r:id="rId3" imgW="6528456" imgH="2677914" progId="Word.Document.12">
                  <p:embed/>
                </p:oleObj>
              </mc:Choice>
              <mc:Fallback>
                <p:oleObj name="Document" r:id="rId3" imgW="6528456" imgH="26779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5339" y="474931"/>
                        <a:ext cx="6527800" cy="267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7B3ACD1-21EF-493D-A1BA-0AB309680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025911"/>
              </p:ext>
            </p:extLst>
          </p:nvPr>
        </p:nvGraphicFramePr>
        <p:xfrm>
          <a:off x="2085339" y="4114056"/>
          <a:ext cx="65278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Document" r:id="rId5" imgW="6528456" imgH="2606532" progId="Word.Document.12">
                  <p:embed/>
                </p:oleObj>
              </mc:Choice>
              <mc:Fallback>
                <p:oleObj name="Document" r:id="rId5" imgW="6528456" imgH="26065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5339" y="4114056"/>
                        <a:ext cx="6527800" cy="260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6939E6-D9A2-430F-A9CA-05EF642FB761}"/>
              </a:ext>
            </a:extLst>
          </p:cNvPr>
          <p:cNvSpPr txBox="1"/>
          <p:nvPr/>
        </p:nvSpPr>
        <p:spPr>
          <a:xfrm>
            <a:off x="0" y="3627975"/>
            <a:ext cx="6202680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ts val="2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Restlessness</a:t>
            </a:r>
            <a:r>
              <a:rPr lang="en-US" sz="20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(of section 4) </a:t>
            </a:r>
            <a:r>
              <a:rPr lang="en-US" sz="20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2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46B9-85F1-409F-8F54-4A93A2E9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Tiredness (of section 4) 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(19.2%) of Tiredness is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 to Entertainment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Irritation (of section 4)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b="1" u="heavy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US" sz="1800" b="1" u="heav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from our survey that maximum (19.9%) of Irritation is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 to Calling.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4FDB72D-1EEE-41D3-8451-7F152335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510403"/>
              </p:ext>
            </p:extLst>
          </p:nvPr>
        </p:nvGraphicFramePr>
        <p:xfrm>
          <a:off x="2832100" y="420492"/>
          <a:ext cx="65278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Document" r:id="rId3" imgW="6528456" imgH="2368951" progId="Word.Document.12">
                  <p:embed/>
                </p:oleObj>
              </mc:Choice>
              <mc:Fallback>
                <p:oleObj name="Document" r:id="rId3" imgW="6528456" imgH="236895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2100" y="420492"/>
                        <a:ext cx="6527800" cy="236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8F0D6C8-14A2-4D55-B11D-DE1100C55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635211"/>
              </p:ext>
            </p:extLst>
          </p:nvPr>
        </p:nvGraphicFramePr>
        <p:xfrm>
          <a:off x="2561297" y="3571876"/>
          <a:ext cx="6527800" cy="26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Document" r:id="rId5" imgW="6528456" imgH="2624557" progId="Word.Document.12">
                  <p:embed/>
                </p:oleObj>
              </mc:Choice>
              <mc:Fallback>
                <p:oleObj name="Document" r:id="rId5" imgW="6528456" imgH="26245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1297" y="3571876"/>
                        <a:ext cx="6527800" cy="262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060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EE71B-B4AF-498A-92D7-776C9975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Response Chi-square for Independence of</a:t>
            </a:r>
            <a:r>
              <a:rPr lang="en-US" sz="4000" b="1" spc="-5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0" lvl="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1)  Objective: To check association physical health problem (upper limb, neck and back) of section 2 and Gender.</a:t>
            </a:r>
          </a:p>
          <a:p>
            <a:pPr marL="0" lv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Test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IN" sz="1800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no association between physical health problem (upper limb, neck and back) of section 2 and Gender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3425" indent="0"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H1: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association between physical health problem (upper limb, neck and back) of section 2 and Gender.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Rule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p-value &lt;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then reject Ho.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 = 0.05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 = 0.000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Conclusion: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alpha,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enough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evident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reject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5% Level of significance and 11 degree of freedom.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 there is the association between Male and Female regarding the physical health problem (upper limb, neck and back) of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section 2.   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7227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F1F6-D601-4112-9001-4C14171E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pPr lvl="4"/>
            <a:r>
              <a:rPr lang="en-US" sz="100" dirty="0"/>
              <a:t>5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9374EFF-7498-4279-8AEC-49BBC8AC2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80363"/>
              </p:ext>
            </p:extLst>
          </p:nvPr>
        </p:nvGraphicFramePr>
        <p:xfrm>
          <a:off x="225084" y="295421"/>
          <a:ext cx="11792188" cy="595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54">
                  <a:extLst>
                    <a:ext uri="{9D8B030D-6E8A-4147-A177-3AD203B41FA5}">
                      <a16:colId xmlns:a16="http://schemas.microsoft.com/office/drawing/2014/main" val="3045664779"/>
                    </a:ext>
                  </a:extLst>
                </a:gridCol>
                <a:gridCol w="2546253">
                  <a:extLst>
                    <a:ext uri="{9D8B030D-6E8A-4147-A177-3AD203B41FA5}">
                      <a16:colId xmlns:a16="http://schemas.microsoft.com/office/drawing/2014/main" val="2740394136"/>
                    </a:ext>
                  </a:extLst>
                </a:gridCol>
                <a:gridCol w="1631852">
                  <a:extLst>
                    <a:ext uri="{9D8B030D-6E8A-4147-A177-3AD203B41FA5}">
                      <a16:colId xmlns:a16="http://schemas.microsoft.com/office/drawing/2014/main" val="419448658"/>
                    </a:ext>
                  </a:extLst>
                </a:gridCol>
                <a:gridCol w="2687579">
                  <a:extLst>
                    <a:ext uri="{9D8B030D-6E8A-4147-A177-3AD203B41FA5}">
                      <a16:colId xmlns:a16="http://schemas.microsoft.com/office/drawing/2014/main" val="42810040"/>
                    </a:ext>
                  </a:extLst>
                </a:gridCol>
                <a:gridCol w="2338050">
                  <a:extLst>
                    <a:ext uri="{9D8B030D-6E8A-4147-A177-3AD203B41FA5}">
                      <a16:colId xmlns:a16="http://schemas.microsoft.com/office/drawing/2014/main" val="3908306506"/>
                    </a:ext>
                  </a:extLst>
                </a:gridCol>
              </a:tblGrid>
              <a:tr h="424036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34957"/>
                  </a:ext>
                </a:extLst>
              </a:tr>
              <a:tr h="1010618">
                <a:tc>
                  <a:txBody>
                    <a:bodyPr/>
                    <a:lstStyle/>
                    <a:p>
                      <a:r>
                        <a:rPr lang="en-IN" sz="1800" dirty="0"/>
                        <a:t>Upper limb, back , neck (section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Reject Ho at 5% </a:t>
                      </a:r>
                      <a:r>
                        <a:rPr lang="en-IN" sz="1800" dirty="0" err="1"/>
                        <a:t>l.o.s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There is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association</a:t>
                      </a:r>
                      <a:r>
                        <a:rPr lang="en-IN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88436"/>
                  </a:ext>
                </a:extLst>
              </a:tr>
              <a:tr h="101061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Upper limb, back , neck (section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Usage of mobile phone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Do not reject Ho at 5% </a:t>
                      </a:r>
                      <a:r>
                        <a:rPr lang="en-IN" sz="1800" dirty="0" err="1"/>
                        <a:t>l.o.s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There is no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association</a:t>
                      </a:r>
                      <a:r>
                        <a:rPr lang="en-IN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57351"/>
                  </a:ext>
                </a:extLst>
              </a:tr>
              <a:tr h="1010618">
                <a:tc>
                  <a:txBody>
                    <a:bodyPr/>
                    <a:lstStyle/>
                    <a:p>
                      <a:r>
                        <a:rPr lang="en-IN" sz="1800" dirty="0"/>
                        <a:t>Eye problem(section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Reject Ho at 5% </a:t>
                      </a:r>
                      <a:r>
                        <a:rPr lang="en-IN" sz="1800" dirty="0" err="1"/>
                        <a:t>l.o.s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There is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association</a:t>
                      </a:r>
                      <a:r>
                        <a:rPr lang="en-IN" sz="1800" dirty="0"/>
                        <a:t>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99075"/>
                  </a:ext>
                </a:extLst>
              </a:tr>
              <a:tr h="1010618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Eye problem(section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Usage of mobile phone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Reject Ho at 5% </a:t>
                      </a:r>
                      <a:r>
                        <a:rPr lang="en-IN" sz="1800" dirty="0" err="1"/>
                        <a:t>l.o.s</a:t>
                      </a:r>
                      <a:r>
                        <a:rPr lang="en-I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There is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association</a:t>
                      </a:r>
                      <a:r>
                        <a:rPr lang="en-IN" sz="1800" dirty="0"/>
                        <a:t>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07642"/>
                  </a:ext>
                </a:extLst>
              </a:tr>
              <a:tr h="742062">
                <a:tc>
                  <a:txBody>
                    <a:bodyPr/>
                    <a:lstStyle/>
                    <a:p>
                      <a:r>
                        <a:rPr lang="en-IN" sz="1800" dirty="0"/>
                        <a:t>Physical stress( section 4 )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Reject Ho at 5 % </a:t>
                      </a:r>
                      <a:r>
                        <a:rPr lang="en-IN" sz="1800" dirty="0" err="1"/>
                        <a:t>l.o.s</a:t>
                      </a:r>
                      <a:r>
                        <a:rPr lang="en-IN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There is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association</a:t>
                      </a:r>
                      <a:r>
                        <a:rPr lang="en-IN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89830"/>
                  </a:ext>
                </a:extLst>
              </a:tr>
              <a:tr h="74206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Physical stress( section 4 )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Usage of mobile phone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Do not reject Ho at 5% </a:t>
                      </a:r>
                      <a:r>
                        <a:rPr lang="en-IN" sz="1800" dirty="0" err="1"/>
                        <a:t>l.o.s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There is no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association</a:t>
                      </a:r>
                      <a:r>
                        <a:rPr lang="en-IN" sz="1800" dirty="0"/>
                        <a:t>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18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316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469A-C124-40FB-BBEB-35B91E981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Mann -Whitney test:</a:t>
            </a:r>
          </a:p>
          <a:p>
            <a:pPr marL="342900" lvl="0" indent="-342900">
              <a:buFont typeface="+mj-lt"/>
              <a:buAutoNum type="arabicParenR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Objective: To check the difference between the rank of Gender based on Sleep Latency.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Test: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no difference between the rank of Gender based on Sleep Latency.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H1: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difference between the rank of Gender based on Sleep Latency.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200"/>
              </a:spcBef>
              <a:buNone/>
            </a:pPr>
            <a:r>
              <a:rPr lang="en-IN" sz="1800" b="1" u="sng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Observed rank </a:t>
            </a: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 = 0.05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 = 0.224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enough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evident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do not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reject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5% Level of significance.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There is no difference between the rank of Gender based on Sleep Latency.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 Male and Female have similar Sleep Latency.</a:t>
            </a:r>
            <a:endParaRPr lang="en-US" sz="18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AD35FEF-11D1-4F43-9BDE-49DE9B72D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073155"/>
              </p:ext>
            </p:extLst>
          </p:nvPr>
        </p:nvGraphicFramePr>
        <p:xfrm>
          <a:off x="757115" y="2481288"/>
          <a:ext cx="9039860" cy="1935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Document" r:id="rId3" imgW="6539971" imgH="1508760" progId="Word.Document.12">
                  <p:embed/>
                </p:oleObj>
              </mc:Choice>
              <mc:Fallback>
                <p:oleObj name="Document" r:id="rId3" imgW="6539971" imgH="150876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FF37AB6-E565-4707-A8F4-75FDFB870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115" y="2481288"/>
                        <a:ext cx="9039860" cy="1935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011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387F-0DE6-4515-B2BA-F8B9499F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 Objective: To check the difference between the rank of Gender based on usage of mobile phone after 10 p.m.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Test: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no difference between the rank of Gender based on usage of mobile phone after 10 p.m.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H1: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difference between the rank of Gender based on usage of mobile phone after 10 p.m.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Rule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p-value &lt;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then reject Ho.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 = 0.05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 = 0.110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enough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evident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do not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reject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5% Level of significance.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There is no difference between the rank of Gender based on usage of mobile phone after 10 p.m.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 Male and Female have similar usage of mobile phone after 10 p.m.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2955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55DBC-EB34-4AAC-B88F-ACB1B10B5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3)  Objective: To check the difference between the rank of Gender based on Global Score (seven component score together) of section 1.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Test: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no difference between the rank of Gender based on Global Score (seven component score together) of section 1.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H1: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difference between the rank of Gender based Global Score (seven component score together) of section 1.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Rule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p-value &lt;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then reject Ho.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 = 0.05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 = 0.006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heavy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enough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evident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reject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5% Level of significance.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difference between the rank of Gender based on Global Score (seven component score together) of section 1.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As, Female reporting high Global Score (seven component score together) of section 1then Male.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 Male have good Global Sleep Quality as compared to Female.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969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6DD2A-A48C-4F9F-ACDE-7B38A617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Kruskal-Wallis test :</a:t>
            </a:r>
            <a:endParaRPr lang="en-IN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1)  Objective: To check the significant difference among the four wards based on Global Score (seven component score together) of Usual sleep habits.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Test: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no significant difference among the four wards based on Global Score (seven component score together) of Usual sleep habits.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H1: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significant difference among the four wards based on Global Score (seven component score together) of Usual sleep habits.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Rule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p-value &lt; Alpha, then reject Ho.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 = 0.05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 = </a:t>
            </a:r>
            <a:r>
              <a:rPr lang="en-US" sz="1800" dirty="0"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0.849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the p value &gt; alpha, so the data provides the enough evidence to do not reject H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 5% Level of significance and 3 degrees of freedom. 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Hence, there is no significant difference among the four wards based on Global Score (seven component score together) of Usual sleep habits.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105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3C00-11B4-47D6-8648-34A2E5A8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630" y="555675"/>
            <a:ext cx="4986997" cy="77983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METHODOLOGY</a:t>
            </a:r>
            <a:br>
              <a:rPr lang="en-US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3ED413-8DD3-4F93-9C93-12947CFEF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836294"/>
              </p:ext>
            </p:extLst>
          </p:nvPr>
        </p:nvGraphicFramePr>
        <p:xfrm>
          <a:off x="18758" y="2104993"/>
          <a:ext cx="6761871" cy="4197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88C84A-2994-4F59-83B8-2881664B0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253529"/>
              </p:ext>
            </p:extLst>
          </p:nvPr>
        </p:nvGraphicFramePr>
        <p:xfrm>
          <a:off x="7695030" y="1997613"/>
          <a:ext cx="4072597" cy="4433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50672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C6E8-975F-4A4A-A7FA-6C840EA8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Multinomial logistic Regression: </a:t>
            </a:r>
          </a:p>
          <a:p>
            <a:pPr marL="0" indent="0">
              <a:buNone/>
            </a:pPr>
            <a:endParaRPr lang="en-IN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study the placing pattern of their mobile phone based on Age, Gender and Occupation.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For multinomial logistic in Y: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Upper left side of your pocket = 1,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 side of jeans pocket = 2,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 side of jeans pocket = 3,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 zipper pouch =4.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are taken as the base with ascending order of categories.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is fitted by using forward stepwise multinomial logistic regression.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  <a:p>
            <a:endParaRPr lang="en-US" sz="18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3A76948-F180-4CB1-B607-9A93E25D74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270017"/>
              </p:ext>
            </p:extLst>
          </p:nvPr>
        </p:nvGraphicFramePr>
        <p:xfrm>
          <a:off x="1112520" y="4175760"/>
          <a:ext cx="923544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Document" r:id="rId3" imgW="6524858" imgH="2790034" progId="Word.Document.12">
                  <p:embed/>
                </p:oleObj>
              </mc:Choice>
              <mc:Fallback>
                <p:oleObj name="Document" r:id="rId3" imgW="6524858" imgH="2790034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9C579F9-D8A5-4A5A-A84D-7CC6BC1B1E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520" y="4175760"/>
                        <a:ext cx="9235440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761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B689-C590-438E-9978-C998214C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 fontScale="47500" lnSpcReduction="20000"/>
          </a:bodyPr>
          <a:lstStyle/>
          <a:p>
            <a:pPr marL="11" indent="0">
              <a:buNone/>
              <a:tabLst>
                <a:tab pos="6743700" algn="l"/>
              </a:tabLst>
            </a:pP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Ho: No significance between null model (model with only intercept) and final model (model with all variable)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" indent="0">
              <a:buNone/>
              <a:tabLst>
                <a:tab pos="6743700" algn="l"/>
              </a:tabLst>
            </a:pP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Vs 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" indent="0">
              <a:buNone/>
            </a:pP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H1: Significance between null model (model with only intercept) and final model (model with all variables)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4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Rule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p-value &lt;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then reject Ho.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 = 0.05 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 = 0.000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1000"/>
              </a:spcAft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Conclusion: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p-value &lt; alpha. Therefore, Ho is rejected i.e. the fitted model is significant.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1000"/>
              </a:spcAft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Goodness of fit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Model is not adequately</a:t>
            </a:r>
            <a:r>
              <a:rPr lang="en-US" sz="4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fitted 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0">
              <a:buNone/>
            </a:pPr>
            <a:r>
              <a:rPr lang="en-US" sz="40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 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H1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Model is adequately</a:t>
            </a:r>
            <a:r>
              <a:rPr lang="en-US" sz="4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fitted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9CA82E2-BB68-42AB-859B-257F6FF27E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12499"/>
              </p:ext>
            </p:extLst>
          </p:nvPr>
        </p:nvGraphicFramePr>
        <p:xfrm>
          <a:off x="-685800" y="914400"/>
          <a:ext cx="12054840" cy="19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Document" r:id="rId3" imgW="6524858" imgH="1648640" progId="Word.Document.12">
                  <p:embed/>
                </p:oleObj>
              </mc:Choice>
              <mc:Fallback>
                <p:oleObj name="Document" r:id="rId3" imgW="6524858" imgH="164864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65BD58B-43E5-439E-850C-37473A14FB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85800" y="914400"/>
                        <a:ext cx="12054840" cy="19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538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D92E-E454-4420-A02D-B60D33C2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Rule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p-value &lt;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then reject Ho.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Alpha = 0.05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 = 0.000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Conclusion:</a:t>
            </a:r>
            <a:r>
              <a:rPr lang="en-IN" sz="18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P-value &lt; alpha. Therefore, we reject Ho i.e. model is adequately fitted.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3557C3C-A52D-4CBE-A077-CFF99E751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759333"/>
              </p:ext>
            </p:extLst>
          </p:nvPr>
        </p:nvGraphicFramePr>
        <p:xfrm>
          <a:off x="1667133" y="860555"/>
          <a:ext cx="8318695" cy="224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Document" r:id="rId3" imgW="6524858" imgH="1421155" progId="Word.Document.12">
                  <p:embed/>
                </p:oleObj>
              </mc:Choice>
              <mc:Fallback>
                <p:oleObj name="Document" r:id="rId3" imgW="6524858" imgH="1421155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ECE4581-5B6A-4BAE-9F46-5E0A61CEE6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7133" y="860555"/>
                        <a:ext cx="8318695" cy="2248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6623248-CBB4-4355-AECD-E5D55ACDC8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805896"/>
              </p:ext>
            </p:extLst>
          </p:nvPr>
        </p:nvGraphicFramePr>
        <p:xfrm>
          <a:off x="116115" y="4650015"/>
          <a:ext cx="9869713" cy="1707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Document" r:id="rId5" imgW="6528456" imgH="1188261" progId="Word.Document.12">
                  <p:embed/>
                </p:oleObj>
              </mc:Choice>
              <mc:Fallback>
                <p:oleObj name="Document" r:id="rId5" imgW="6528456" imgH="1188261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E0E015D-7466-4956-8ACE-C8A2761A08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115" y="4650015"/>
                        <a:ext cx="9869713" cy="1707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729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3ED9-72A2-40A0-81C5-AE8B66C3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165111" indent="0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Cox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snell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0.343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34.3% of variation in Y is explained by fitted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11" indent="0">
              <a:buNone/>
            </a:pPr>
            <a:r>
              <a:rPr lang="en-US" sz="1800" b="1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11" indent="0"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Significance test of the variables</a:t>
            </a:r>
          </a:p>
          <a:p>
            <a:pPr marL="165111" indent="0">
              <a:buNone/>
            </a:pPr>
            <a:r>
              <a:rPr lang="en-US" sz="18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11" indent="-342900">
              <a:buFont typeface="Wingdings" panose="05000000000000000000" pitchFamily="2" charset="2"/>
              <a:buChar char="q"/>
            </a:pPr>
            <a:endParaRPr lang="en-US" sz="1800" b="1" u="sng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11" indent="0">
              <a:buNone/>
            </a:pPr>
            <a:endParaRPr lang="en-US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11" indent="-342900">
              <a:buFont typeface="Wingdings" panose="05000000000000000000" pitchFamily="2" charset="2"/>
              <a:buChar char="q"/>
            </a:pPr>
            <a:endParaRPr lang="en-US" sz="1800" b="1" u="sng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11" indent="-342900">
              <a:buFont typeface="Wingdings" panose="05000000000000000000" pitchFamily="2" charset="2"/>
              <a:buChar char="q"/>
            </a:pPr>
            <a:endParaRPr lang="en-US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11" indent="-342900">
              <a:buFont typeface="Wingdings" panose="05000000000000000000" pitchFamily="2" charset="2"/>
              <a:buChar char="q"/>
            </a:pPr>
            <a:endParaRPr lang="en-US" sz="1800" b="1" u="sng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11" indent="-342900">
              <a:buFont typeface="Wingdings" panose="05000000000000000000" pitchFamily="2" charset="2"/>
              <a:buChar char="q"/>
            </a:pPr>
            <a:endParaRPr lang="en-US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11" indent="-342900">
              <a:buFont typeface="Wingdings" panose="05000000000000000000" pitchFamily="2" charset="2"/>
              <a:buChar char="q"/>
            </a:pPr>
            <a:endParaRPr lang="en-US" sz="1800" b="1" u="sng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11" indent="-342900">
              <a:buFont typeface="Wingdings" panose="05000000000000000000" pitchFamily="2" charset="2"/>
              <a:buChar char="q"/>
            </a:pPr>
            <a:endParaRPr lang="en-US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11" indent="-342900">
              <a:buFont typeface="Wingdings" panose="05000000000000000000" pitchFamily="2" charset="2"/>
              <a:buChar char="q"/>
            </a:pPr>
            <a:endParaRPr lang="en-US" sz="1800" b="1" u="sng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11" indent="-342900">
              <a:buFont typeface="Wingdings" panose="05000000000000000000" pitchFamily="2" charset="2"/>
              <a:buChar char="q"/>
            </a:pPr>
            <a:endParaRPr lang="en-US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11" indent="-342900">
              <a:buFont typeface="Wingdings" panose="05000000000000000000" pitchFamily="2" charset="2"/>
              <a:buChar char="q"/>
            </a:pPr>
            <a:endParaRPr lang="en-US" sz="1800" b="1" u="sng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Sig. &lt; 0.05 for Age and Gender, hence it can be concluded that the two variables are significant.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 for Occupation, Sig. &gt;0.05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Hence it can be concluded that occupation variable is not significant.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11" indent="0"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800BB0-951C-4688-8616-F334AE202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57816"/>
              </p:ext>
            </p:extLst>
          </p:nvPr>
        </p:nvGraphicFramePr>
        <p:xfrm>
          <a:off x="-232229" y="1363980"/>
          <a:ext cx="11719560" cy="413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Document" r:id="rId3" imgW="6528456" imgH="3375152" progId="Word.Document.12">
                  <p:embed/>
                </p:oleObj>
              </mc:Choice>
              <mc:Fallback>
                <p:oleObj name="Document" r:id="rId3" imgW="6528456" imgH="3375152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D51694B-19B7-4856-A6C9-DFBC39071B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32229" y="1363980"/>
                        <a:ext cx="11719560" cy="413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234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62EB-E791-4BEF-8E41-82434DDE2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165111" indent="0">
              <a:buNone/>
            </a:pPr>
            <a:endParaRPr lang="en-US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11" indent="0"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Classification</a:t>
            </a:r>
          </a:p>
          <a:p>
            <a:pPr marL="165111" indent="0">
              <a:buNone/>
            </a:pPr>
            <a:endParaRPr lang="en-US" sz="1800" b="1" u="sng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11" indent="0">
              <a:buNone/>
            </a:pPr>
            <a:endParaRPr lang="en-US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11" indent="0">
              <a:buNone/>
            </a:pPr>
            <a:endParaRPr lang="en-US" sz="1800" b="1" u="sng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11" indent="0">
              <a:buNone/>
            </a:pPr>
            <a:endParaRPr lang="en-US" sz="1800" b="1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11" indent="0">
              <a:buNone/>
            </a:pPr>
            <a:endParaRPr lang="en-US" sz="1800" b="1" u="sng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111" indent="0"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11" indent="0"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66.5% times the fitted model does the correct</a:t>
            </a:r>
            <a:r>
              <a:rPr lang="en-US" sz="1800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C920233-2E05-450A-BF94-F04C3857C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041752"/>
              </p:ext>
            </p:extLst>
          </p:nvPr>
        </p:nvGraphicFramePr>
        <p:xfrm>
          <a:off x="542779" y="1237957"/>
          <a:ext cx="10774680" cy="3983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Document" r:id="rId3" imgW="6528456" imgH="2208882" progId="Word.Document.12">
                  <p:embed/>
                </p:oleObj>
              </mc:Choice>
              <mc:Fallback>
                <p:oleObj name="Document" r:id="rId3" imgW="6528456" imgH="2208882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A9A2BEA-9E52-443A-9230-AB9A9BF462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779" y="1237957"/>
                        <a:ext cx="10774680" cy="3983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882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51476-06DC-4039-B213-EAF4F01235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solidFill>
                <a:srgbClr val="002060"/>
              </a:solidFill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800" b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Factor Analysis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Interpretation: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"/>
                </a:pPr>
                <a:r>
                  <a:rPr lang="en-US" sz="1800" b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KMO TEST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According to data, Kaiser-Meyer-Olkin measure of sample adequacy is 0.913 which is acceptable.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Data is suitable for factor analysis.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"/>
                </a:pPr>
                <a:r>
                  <a:rPr lang="en-US" sz="1800" b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BARTLETT’S TEST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079500" marR="0" indent="-229235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Test is for homogeneity of variance. </a:t>
                </a:r>
              </a:p>
              <a:p>
                <a:pPr marL="850265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850265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 test H0: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𝜎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𝜎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=…=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𝜎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850265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H1: At least 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not equal to the others.</a:t>
                </a:r>
              </a:p>
              <a:p>
                <a:pPr marL="850265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 above table Bartlett’s test of significance is 0.000, which is less than 0.05 therefor, we  reject H0. We conclude that variance of the variable differ significantly.</a:t>
                </a:r>
              </a:p>
              <a:p>
                <a:pPr marL="1079500" marR="0" indent="-229235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"/>
                </a:pPr>
                <a:r>
                  <a:rPr lang="en-US" sz="1800" b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Correlation matrix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(Table not provided due to being too large)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 correlation matrix, value is greater than or equal to 0.8 that means that two variables are highly correlated.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According to data, none of the variable have greater than or equal to 0.8 </a:t>
                </a:r>
              </a:p>
              <a:p>
                <a:pPr marL="11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So, no variable is highly correlated with each other.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51476-06DC-4039-B213-EAF4F0123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650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AB6BB6-EA7C-4217-B782-AD2EF1BE1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94958"/>
              </p:ext>
            </p:extLst>
          </p:nvPr>
        </p:nvGraphicFramePr>
        <p:xfrm>
          <a:off x="1551036" y="534572"/>
          <a:ext cx="7832115" cy="1000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9530">
                  <a:extLst>
                    <a:ext uri="{9D8B030D-6E8A-4147-A177-3AD203B41FA5}">
                      <a16:colId xmlns:a16="http://schemas.microsoft.com/office/drawing/2014/main" val="3071452591"/>
                    </a:ext>
                  </a:extLst>
                </a:gridCol>
                <a:gridCol w="3199530">
                  <a:extLst>
                    <a:ext uri="{9D8B030D-6E8A-4147-A177-3AD203B41FA5}">
                      <a16:colId xmlns:a16="http://schemas.microsoft.com/office/drawing/2014/main" val="4047306866"/>
                    </a:ext>
                  </a:extLst>
                </a:gridCol>
                <a:gridCol w="1433055">
                  <a:extLst>
                    <a:ext uri="{9D8B030D-6E8A-4147-A177-3AD203B41FA5}">
                      <a16:colId xmlns:a16="http://schemas.microsoft.com/office/drawing/2014/main" val="696756320"/>
                    </a:ext>
                  </a:extLst>
                </a:gridCol>
              </a:tblGrid>
              <a:tr h="110605"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KMO and Bartlett's Test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76312"/>
                  </a:ext>
                </a:extLst>
              </a:tr>
              <a:tr h="204465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Kaiser-Meyer-Olkin Measure of Sampling Adequacy.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.913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0581683"/>
                  </a:ext>
                </a:extLst>
              </a:tr>
              <a:tr h="204465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Bartlett's Test of Sphericity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Approx. Chi-Square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4841.931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2882129"/>
                  </a:ext>
                </a:extLst>
              </a:tr>
              <a:tr h="204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190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5508668"/>
                  </a:ext>
                </a:extLst>
              </a:tr>
              <a:tr h="204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0110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060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A6B8-6025-47DC-9B6E-B47D4C16A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Communalities Table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6A858B-F296-4266-990D-36452DBF4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62893"/>
              </p:ext>
            </p:extLst>
          </p:nvPr>
        </p:nvGraphicFramePr>
        <p:xfrm>
          <a:off x="1195754" y="703385"/>
          <a:ext cx="9087729" cy="5908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7754">
                  <a:extLst>
                    <a:ext uri="{9D8B030D-6E8A-4147-A177-3AD203B41FA5}">
                      <a16:colId xmlns:a16="http://schemas.microsoft.com/office/drawing/2014/main" val="4211670890"/>
                    </a:ext>
                  </a:extLst>
                </a:gridCol>
                <a:gridCol w="2025279">
                  <a:extLst>
                    <a:ext uri="{9D8B030D-6E8A-4147-A177-3AD203B41FA5}">
                      <a16:colId xmlns:a16="http://schemas.microsoft.com/office/drawing/2014/main" val="35504400"/>
                    </a:ext>
                  </a:extLst>
                </a:gridCol>
                <a:gridCol w="2194696">
                  <a:extLst>
                    <a:ext uri="{9D8B030D-6E8A-4147-A177-3AD203B41FA5}">
                      <a16:colId xmlns:a16="http://schemas.microsoft.com/office/drawing/2014/main" val="1153536782"/>
                    </a:ext>
                  </a:extLst>
                </a:gridCol>
              </a:tblGrid>
              <a:tr h="253215"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Communalities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89667"/>
                  </a:ext>
                </a:extLst>
              </a:tr>
              <a:tr h="337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Initial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Extraction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52361260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Discomfort or Pain in Head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.430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6197953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Discomfort or Pain in Ear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.636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214122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Ringing or Buzzing in the Ear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.641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3067824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Discomfort or Pain in Fingers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.559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15076499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Tingling in Fingers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.744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6076004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Discomfort or Pain in Thumbs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.795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1348414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Discomfort or Pain in Arms (in wrist, in muscles)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.854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71188320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Discomfort or Pain in Shoulder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.749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37700766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neck pain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.790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6495156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Stiff neck pain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.664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02400913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Discomfort or Pain in Back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.596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847172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Eye Dryness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.552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4705819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Stain on Eye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.510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6162638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Eye Burning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.526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2726622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Tearing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.678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36041663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Frequently Rubbing of Eye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.744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7766153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Excessive blinking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.696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93747544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Restlessness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.647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7459878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Tiredness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.707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99014256"/>
                  </a:ext>
                </a:extLst>
              </a:tr>
              <a:tr h="253215">
                <a:tc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Irritation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.772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4728395"/>
                  </a:ext>
                </a:extLst>
              </a:tr>
              <a:tr h="253215">
                <a:tc gridSpan="3">
                  <a:txBody>
                    <a:bodyPr/>
                    <a:lstStyle/>
                    <a:p>
                      <a:pPr marL="38100" marR="381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Extraction Method: Principal Component Analysis.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573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787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E322-3BD0-4FB6-9119-9E8E9B68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Matrix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Interpretation: 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 by Principal Component Analysis. We extract 3 components</a:t>
            </a:r>
            <a:endParaRPr lang="en-US" sz="2400" b="1" u="sng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DC5B4-77C8-4FBE-B7C4-E01520FD8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01978"/>
              </p:ext>
            </p:extLst>
          </p:nvPr>
        </p:nvGraphicFramePr>
        <p:xfrm>
          <a:off x="1659988" y="433706"/>
          <a:ext cx="9120555" cy="5816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5376">
                  <a:extLst>
                    <a:ext uri="{9D8B030D-6E8A-4147-A177-3AD203B41FA5}">
                      <a16:colId xmlns:a16="http://schemas.microsoft.com/office/drawing/2014/main" val="1050429794"/>
                    </a:ext>
                  </a:extLst>
                </a:gridCol>
                <a:gridCol w="1686597">
                  <a:extLst>
                    <a:ext uri="{9D8B030D-6E8A-4147-A177-3AD203B41FA5}">
                      <a16:colId xmlns:a16="http://schemas.microsoft.com/office/drawing/2014/main" val="3540008335"/>
                    </a:ext>
                  </a:extLst>
                </a:gridCol>
                <a:gridCol w="1689291">
                  <a:extLst>
                    <a:ext uri="{9D8B030D-6E8A-4147-A177-3AD203B41FA5}">
                      <a16:colId xmlns:a16="http://schemas.microsoft.com/office/drawing/2014/main" val="3611281694"/>
                    </a:ext>
                  </a:extLst>
                </a:gridCol>
                <a:gridCol w="1689291">
                  <a:extLst>
                    <a:ext uri="{9D8B030D-6E8A-4147-A177-3AD203B41FA5}">
                      <a16:colId xmlns:a16="http://schemas.microsoft.com/office/drawing/2014/main" val="1648811157"/>
                    </a:ext>
                  </a:extLst>
                </a:gridCol>
              </a:tblGrid>
              <a:tr h="222744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Component </a:t>
                      </a:r>
                      <a:r>
                        <a:rPr lang="en-US" sz="1000" dirty="0" err="1">
                          <a:effectLst/>
                        </a:rPr>
                        <a:t>Matrix</a:t>
                      </a:r>
                      <a:r>
                        <a:rPr lang="en-US" sz="1000" baseline="30000" dirty="0" err="1">
                          <a:effectLst/>
                        </a:rPr>
                        <a:t>a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68729"/>
                  </a:ext>
                </a:extLst>
              </a:tr>
              <a:tr h="22274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Component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03666"/>
                  </a:ext>
                </a:extLst>
              </a:tr>
              <a:tr h="222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469576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Discomfort or Pain in Head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.640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0014586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Discomfort or Pain in Ear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.780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64300573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Ringing or Buzzing in the Ear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.770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-.211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5373685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Discomfort or Pain in Fingers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.730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3794584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Tingling in Fingers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.735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-.412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3567445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Discomfort or Pain in Thumbs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.729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-.479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6322622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Discomfort or Pain in Arms (in wrist, in muscles) 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.735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-.527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34229491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Discomfort or Pain in Shoulder 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.776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-.327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40845649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Text neck pain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.789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-.389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4864402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Stiff neck pain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.773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-.259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14898005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Discomfort or Pain in Back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.765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34222335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Eye Dryness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.631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.367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2888637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Stain on Eye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.633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.313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94509887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Eye Burning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.581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.400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8867338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Tearing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.531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.592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.211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844056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Frequently Rubbing of Eye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.549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.576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.333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1428924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Excessive blinking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.500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.578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.333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04160615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Restlessness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.616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-.504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8750063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Tiredness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.676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-.475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1382899"/>
                  </a:ext>
                </a:extLst>
              </a:tr>
              <a:tr h="222744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Irritation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.569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.210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-.636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4246710"/>
                  </a:ext>
                </a:extLst>
              </a:tr>
              <a:tr h="222744">
                <a:tc gridSpan="4"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Extraction Method: Principal Component Analysis.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75673"/>
                  </a:ext>
                </a:extLst>
              </a:tr>
              <a:tr h="471132">
                <a:tc gridSpan="4"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a. 3 components extracted.</a:t>
                      </a:r>
                    </a:p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767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969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BEA6-0B62-4CA6-9623-A3D5747A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/>
          <a:lstStyle/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63B5D0-A8AD-44DF-9FC0-50315F661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26240"/>
              </p:ext>
            </p:extLst>
          </p:nvPr>
        </p:nvGraphicFramePr>
        <p:xfrm>
          <a:off x="351692" y="0"/>
          <a:ext cx="7737232" cy="7169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080">
                  <a:extLst>
                    <a:ext uri="{9D8B030D-6E8A-4147-A177-3AD203B41FA5}">
                      <a16:colId xmlns:a16="http://schemas.microsoft.com/office/drawing/2014/main" val="781398820"/>
                    </a:ext>
                  </a:extLst>
                </a:gridCol>
                <a:gridCol w="905860">
                  <a:extLst>
                    <a:ext uri="{9D8B030D-6E8A-4147-A177-3AD203B41FA5}">
                      <a16:colId xmlns:a16="http://schemas.microsoft.com/office/drawing/2014/main" val="1109260802"/>
                    </a:ext>
                  </a:extLst>
                </a:gridCol>
                <a:gridCol w="918764">
                  <a:extLst>
                    <a:ext uri="{9D8B030D-6E8A-4147-A177-3AD203B41FA5}">
                      <a16:colId xmlns:a16="http://schemas.microsoft.com/office/drawing/2014/main" val="1993920590"/>
                    </a:ext>
                  </a:extLst>
                </a:gridCol>
                <a:gridCol w="918764">
                  <a:extLst>
                    <a:ext uri="{9D8B030D-6E8A-4147-A177-3AD203B41FA5}">
                      <a16:colId xmlns:a16="http://schemas.microsoft.com/office/drawing/2014/main" val="93920010"/>
                    </a:ext>
                  </a:extLst>
                </a:gridCol>
                <a:gridCol w="907150">
                  <a:extLst>
                    <a:ext uri="{9D8B030D-6E8A-4147-A177-3AD203B41FA5}">
                      <a16:colId xmlns:a16="http://schemas.microsoft.com/office/drawing/2014/main" val="2710219440"/>
                    </a:ext>
                  </a:extLst>
                </a:gridCol>
                <a:gridCol w="907150">
                  <a:extLst>
                    <a:ext uri="{9D8B030D-6E8A-4147-A177-3AD203B41FA5}">
                      <a16:colId xmlns:a16="http://schemas.microsoft.com/office/drawing/2014/main" val="330717073"/>
                    </a:ext>
                  </a:extLst>
                </a:gridCol>
                <a:gridCol w="1185232">
                  <a:extLst>
                    <a:ext uri="{9D8B030D-6E8A-4147-A177-3AD203B41FA5}">
                      <a16:colId xmlns:a16="http://schemas.microsoft.com/office/drawing/2014/main" val="1902761175"/>
                    </a:ext>
                  </a:extLst>
                </a:gridCol>
                <a:gridCol w="1185232">
                  <a:extLst>
                    <a:ext uri="{9D8B030D-6E8A-4147-A177-3AD203B41FA5}">
                      <a16:colId xmlns:a16="http://schemas.microsoft.com/office/drawing/2014/main" val="2318114068"/>
                    </a:ext>
                  </a:extLst>
                </a:gridCol>
              </a:tblGrid>
              <a:tr h="168163">
                <a:tc gridSpan="8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Total Variance Explained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853335"/>
                  </a:ext>
                </a:extLst>
              </a:tr>
              <a:tr h="545091"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Component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Initial Eigenvalues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Extraction Sums of Squared Loadings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Rotation Sums of Squared Loadings</a:t>
                      </a:r>
                      <a:r>
                        <a:rPr lang="en-US" sz="1200" baseline="300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7636123"/>
                  </a:ext>
                </a:extLst>
              </a:tr>
              <a:tr h="356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 of Variance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Cumulative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 of Variance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Cumulative 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97558694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9.292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46.461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46.461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9.292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46.461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46.461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3743175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2.439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12.196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58.657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2.439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12.196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58.657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5.744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4349932"/>
                  </a:ext>
                </a:extLst>
              </a:tr>
              <a:tr h="16816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7.794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66.451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7.794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66.451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6.116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523169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.938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4.690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71.141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0648772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.855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4.277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75.419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4981249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.703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78.936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5028953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.578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81.827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349491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.504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84.344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4408576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.423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86.457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7523810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.402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2.008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88.465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647251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.367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1.836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90.301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4931479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.315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1.577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91.878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2614083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.290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93.325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8417073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.265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94.649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243481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.238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95.841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4864571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.231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96.995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9913721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.189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.943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97.938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078433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.181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.903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98.841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1965446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.131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.657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99.498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7205443"/>
                  </a:ext>
                </a:extLst>
              </a:tr>
              <a:tr h="224470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.502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100.000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069469"/>
                  </a:ext>
                </a:extLst>
              </a:tr>
              <a:tr h="168163">
                <a:tc gridSpan="8"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Extraction Method: Principal Component Analysis.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67251"/>
                  </a:ext>
                </a:extLst>
              </a:tr>
              <a:tr h="356626">
                <a:tc gridSpan="8"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a. When components are correlated, sums of squared loadings cannot be added to obtain a total variance.</a:t>
                      </a:r>
                    </a:p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17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E236D2-9785-4247-80B7-37B9DF9D6C05}"/>
              </a:ext>
            </a:extLst>
          </p:cNvPr>
          <p:cNvSpPr txBox="1"/>
          <p:nvPr/>
        </p:nvSpPr>
        <p:spPr>
          <a:xfrm>
            <a:off x="8867336" y="4234375"/>
            <a:ext cx="3071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extract 3 components from the data, where these components extract almost 67% of the variation in the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1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7FE9-89A3-416C-ABBD-ED24F2F67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 Matrix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ACC9B0-BCB8-4E68-A4E8-888B9E96A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43772"/>
              </p:ext>
            </p:extLst>
          </p:nvPr>
        </p:nvGraphicFramePr>
        <p:xfrm>
          <a:off x="2264899" y="79692"/>
          <a:ext cx="8284252" cy="6698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0394">
                  <a:extLst>
                    <a:ext uri="{9D8B030D-6E8A-4147-A177-3AD203B41FA5}">
                      <a16:colId xmlns:a16="http://schemas.microsoft.com/office/drawing/2014/main" val="3223435832"/>
                    </a:ext>
                  </a:extLst>
                </a:gridCol>
                <a:gridCol w="1529340">
                  <a:extLst>
                    <a:ext uri="{9D8B030D-6E8A-4147-A177-3AD203B41FA5}">
                      <a16:colId xmlns:a16="http://schemas.microsoft.com/office/drawing/2014/main" val="353651777"/>
                    </a:ext>
                  </a:extLst>
                </a:gridCol>
                <a:gridCol w="1537259">
                  <a:extLst>
                    <a:ext uri="{9D8B030D-6E8A-4147-A177-3AD203B41FA5}">
                      <a16:colId xmlns:a16="http://schemas.microsoft.com/office/drawing/2014/main" val="603783145"/>
                    </a:ext>
                  </a:extLst>
                </a:gridCol>
                <a:gridCol w="1537259">
                  <a:extLst>
                    <a:ext uri="{9D8B030D-6E8A-4147-A177-3AD203B41FA5}">
                      <a16:colId xmlns:a16="http://schemas.microsoft.com/office/drawing/2014/main" val="1569089055"/>
                    </a:ext>
                  </a:extLst>
                </a:gridCol>
              </a:tblGrid>
              <a:tr h="220506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Pattern </a:t>
                      </a:r>
                      <a:r>
                        <a:rPr lang="en-US" sz="1200" dirty="0" err="1">
                          <a:effectLst/>
                        </a:rPr>
                        <a:t>Matrix</a:t>
                      </a:r>
                      <a:r>
                        <a:rPr lang="en-US" sz="1200" baseline="30000" dirty="0" err="1">
                          <a:effectLst/>
                        </a:rPr>
                        <a:t>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66050"/>
                  </a:ext>
                </a:extLst>
              </a:tr>
              <a:tr h="22050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Component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02543"/>
                  </a:ext>
                </a:extLst>
              </a:tr>
              <a:tr h="220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5139925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Discomfort or Pain in Head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.309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-.386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46578363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Discomfort or Pain in Ear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.504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-.380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6424721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Ringing or Buzzing in the Ear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.294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-.521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20156150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Discomfort or Pain in Fingers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.270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.241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-.426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90408026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Tingling in Fingers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.878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6551358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Discomfort or Pain in Thumbs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.934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1862510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Discomfort or Pain in Arms (in wrist, in muscles)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.982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2129532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Discomfort or Pain in Shoulder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.831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4609697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Text neck pain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.862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0704349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Stiff neck pain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.674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-.228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9326128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Discomfort or Pain in Back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.360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.222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-.387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8867583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Eye Dryness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.618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8530574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Stain on Eye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.410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.505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3249275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Eye Burning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.653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4683389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Tearing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.833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0109684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Frequently Rubbing of Eye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.904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91417726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Excessive blinking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.890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1054369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Restlessness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-.806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1712794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Tiredness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-.803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2803953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Irritation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-.956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6437890"/>
                  </a:ext>
                </a:extLst>
              </a:tr>
              <a:tr h="467630">
                <a:tc gridSpan="4"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Extraction Method: Principal Component Analysis. </a:t>
                      </a:r>
                    </a:p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Rotation Method: </a:t>
                      </a:r>
                      <a:r>
                        <a:rPr lang="en-US" sz="1200" dirty="0" err="1">
                          <a:effectLst/>
                        </a:rPr>
                        <a:t>Oblimin</a:t>
                      </a:r>
                      <a:r>
                        <a:rPr lang="en-US" sz="1200" dirty="0">
                          <a:effectLst/>
                        </a:rPr>
                        <a:t> with Kaiser Normalization.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20730"/>
                  </a:ext>
                </a:extLst>
              </a:tr>
              <a:tr h="467630">
                <a:tc gridSpan="4">
                  <a:txBody>
                    <a:bodyPr/>
                    <a:lstStyle/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a. Rotation converged in 7 iterations.</a:t>
                      </a:r>
                    </a:p>
                    <a:p>
                      <a:pPr marL="38100" marR="381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7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50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B26F-D70E-4B71-8CA3-023BBCF0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931" y="517266"/>
            <a:ext cx="3821723" cy="78288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900" b="1" i="1" u="sng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OBJECTIVES</a:t>
            </a:r>
            <a:r>
              <a:rPr lang="en-US" i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F71D1D2-7478-4840-B5FD-5A1EFDCD0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308346"/>
              </p:ext>
            </p:extLst>
          </p:nvPr>
        </p:nvGraphicFramePr>
        <p:xfrm>
          <a:off x="587642" y="1786597"/>
          <a:ext cx="10849390" cy="483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200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B981-8CCC-43E6-B1DE-C3197C35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1: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data Discomfort or Pain in Head,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Discomfort or Pain in Ear,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Ringing or Buzzing in the Ear,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Discomfort or Pain in  Fingers,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Tingling in Fingers,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Discomfort or Pain in  Thumbs,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Discomfort or Pain in  Arms(in wrist, in muscles)  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Discomfort or Pain in  Shoulder  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neck pain,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Stiff neck pain and Discomfort or Pain in  Back are variables which are correlated to each other are defined in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 component of section 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2: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Also, Eye Dryness,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Stain on Eye,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Eye Burning,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Tearing,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Frequently Rubbing of Eye and Excessive blinking are correlated to each other which are defined in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 component of section 3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3: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Restlessness,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Tiredness and Irritation these all are related with each other and defined in our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 component of section 4.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Scree Plot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5EAD7-0E16-49F0-A11B-FCB23162D8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1174" y="3151163"/>
            <a:ext cx="7568419" cy="347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21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A16A-E152-4EF4-85F1-43362127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marR="0">
              <a:lnSpc>
                <a:spcPts val="2300"/>
              </a:lnSpc>
              <a:spcBef>
                <a:spcPts val="0"/>
              </a:spcBef>
              <a:spcAft>
                <a:spcPts val="1500"/>
              </a:spcAft>
            </a:pPr>
            <a:endParaRPr lang="en-US" sz="20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00"/>
              </a:lnSpc>
              <a:spcBef>
                <a:spcPts val="0"/>
              </a:spcBef>
              <a:spcAft>
                <a:spcPts val="1500"/>
              </a:spcAft>
            </a:pPr>
            <a:endParaRPr lang="en-US" sz="20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 of Scree Plot: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results show the rotated factor loadings for all the factors using the principal component method of extraction.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above Scree plot, there are 3 components which are explained by 3 factors having greater than 1 eigen value.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percentage of variability explained by factor 1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46.46%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factor 2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12.20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by factor 3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7.79%.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Scree plot shows that the first three factors account for most of the total variability in data. The remaining factors account for a small proportion of the variability.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extract 3 components from the data, where these components extract almost 67% of the variation in the data.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5566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501F-1B84-472E-9DB3-5C5F5FEEE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0"/>
          </a:xfrm>
          <a:solidFill>
            <a:srgbClr val="002060"/>
          </a:solidFill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1st Section references 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https://www.psychdb.com/_media/sleep/2-insomnia-disorder/the_pittsburgh_sleep_quality_index_psqi.pdf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http://www.goodmedicine.org.uk/files/assessment,%20pittsburgh%20psqi.pdf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https://www.psychiatry.pitt.edu/sites/default/files/inline-files/PSQI%20Article.pdf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https://www.hindawi.com/journals/sd/2018/9643937/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Likert scale reference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https://en.wikipedia.org/wiki/Likert_scale#Scoring_and_analysis</a:t>
            </a:r>
            <a:endParaRPr lang="en-U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terms</a:t>
            </a: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ringing and buzzing in ear	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https://www.webmd.com/a-to-z-guides/understanding-tinnitus-basics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tingling in fingers 	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https://www.webmd.com/brain/tingling-in-hands-and-feet#1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discomfort pain	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https://www.sciencedirect.com/science/article/abs/pii/S1524904217305222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stiff neck pain 	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https://www.spine-health.com/conditions/neck-pain/stiff-neck-causes-symptoms-and-treatment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text neck pain	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https://www.physio-pedia.com/Text_Neck#:~:text=Text%20neck%20is%20a%20modern,posture%20or%20anterior%20head%20syndrome.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 eye dryness 	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https://www.medicalnewstoday.com/articles/170743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 frequently rubbing on eyes		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https://www.healthline.com/health/eye-health/rubbing-your-eyes#:~:text=Rubbing%20your%20eyes%20can%20mean,too%20hard%20or%20too%20often.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8) excessive blinking 	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https://www.healthline.com/health/eye-health/eye-blinking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9) restlessness	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https://www.sciencedirect.com/topics/medicine-and-dentistry/restlessness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10) tiredness		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https://patient.info/signs-symptoms/tiredness-fatigue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627AF7-A0F9-423D-AA32-6EE23B92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8916" y="759614"/>
            <a:ext cx="3273083" cy="78288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000096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00FF-93BD-4C76-B6D9-FE74B30F7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40676"/>
            <a:ext cx="12192000" cy="6998676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F8AFB-BD54-4A06-B3A1-C9913E575C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35" y="155012"/>
            <a:ext cx="3418449" cy="578272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D82DAF-1911-4522-A48C-C6246CBA85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718" y="155012"/>
            <a:ext cx="3828904" cy="57674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2EFD6F-BDE3-467F-AE19-EDB911CDA14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308" y="155012"/>
            <a:ext cx="4289057" cy="57674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7625065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2C27A-C676-4297-A69D-8B131511E10D}"/>
              </a:ext>
            </a:extLst>
          </p:cNvPr>
          <p:cNvSpPr txBox="1"/>
          <p:nvPr/>
        </p:nvSpPr>
        <p:spPr>
          <a:xfrm>
            <a:off x="3331698" y="3006971"/>
            <a:ext cx="55286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THANK YOU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/SUGGESTIONS/</a:t>
            </a:r>
            <a:endParaRPr lang="en-US" sz="6000" b="1" i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398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2CCE-4278-416D-AD41-D37408E3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342900" marR="348615" lvl="0" indent="-342900"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286510" algn="l"/>
                <a:tab pos="1287145" algn="l"/>
              </a:tabLst>
            </a:pP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estimate proportion of users of mobile phone after 10 p.m. ward wise of Vadodara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City.</a:t>
            </a:r>
            <a:endParaRPr lang="en-US" sz="2400" spc="-5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129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286510" algn="l"/>
                <a:tab pos="1287145" algn="l"/>
              </a:tabLst>
            </a:pP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estimate Proportion of users of mobile phone ward wise of Vadodara</a:t>
            </a:r>
            <a:r>
              <a:rPr lang="en-US" sz="2400" spc="-8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City.</a:t>
            </a:r>
            <a:endParaRPr lang="en-US" sz="2400" spc="-5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69875" lvl="0" indent="-342900">
              <a:lnSpc>
                <a:spcPct val="96000"/>
              </a:lnSpc>
              <a:spcBef>
                <a:spcPts val="134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286510" algn="l"/>
                <a:tab pos="1287145" algn="l"/>
              </a:tabLst>
            </a:pP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check whether there 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significant difference among the four wards based on Global score of Usual sleep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habits.</a:t>
            </a:r>
            <a:endParaRPr lang="en-US" sz="2400" spc="-5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59715" lvl="0" indent="-342900">
              <a:lnSpc>
                <a:spcPct val="97000"/>
              </a:lnSpc>
              <a:spcBef>
                <a:spcPts val="133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286510" algn="l"/>
                <a:tab pos="1287145" algn="l"/>
              </a:tabLst>
            </a:pP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check whether there is difference between the rank of Gender based</a:t>
            </a:r>
            <a:r>
              <a:rPr lang="en-US" sz="2400" spc="-24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on Sleep</a:t>
            </a:r>
            <a:r>
              <a:rPr lang="en-US" sz="2400" spc="2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Latency.</a:t>
            </a:r>
            <a:endParaRPr lang="en-US" sz="2400" spc="-5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133985" lvl="0" indent="-342900">
              <a:lnSpc>
                <a:spcPct val="97000"/>
              </a:lnSpc>
              <a:spcBef>
                <a:spcPts val="134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286510" algn="l"/>
                <a:tab pos="1287145" algn="l"/>
              </a:tabLst>
            </a:pP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check whether there 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association between Usual sleep habits of section-1, Physical health problem (upper limb, neck and back) of section-2, Physical health problem (Eye Problem) of section-3, and Physical health problem (Physical stress) of section-4 based on Gender and Usage of mobile</a:t>
            </a:r>
            <a:r>
              <a:rPr lang="en-US" sz="2400" spc="-16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phone.</a:t>
            </a:r>
            <a:endParaRPr lang="en-US" sz="2400" spc="-5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365125" lvl="0" indent="-342900">
              <a:lnSpc>
                <a:spcPct val="98000"/>
              </a:lnSpc>
              <a:spcBef>
                <a:spcPts val="133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286510" algn="l"/>
                <a:tab pos="1287145" algn="l"/>
                <a:tab pos="3481705" algn="l"/>
              </a:tabLst>
            </a:pP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 gain insight into whether out of 6 purpose which one 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major 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given Physical health problem (upper limb, neck and back) of section-2, Physical health problem (Eye Problem) of section-3, and Physical health problem (Physical stress)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section-4 to aware of the associated potential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risk.</a:t>
            </a:r>
            <a:endParaRPr lang="en-US" sz="2400" spc="-5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study the placing pattern of their mobile phone based on Age, Gender and occupation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825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88EA-CA71-4ABB-B296-34C536FF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207010" marR="634365" indent="0">
              <a:lnSpc>
                <a:spcPct val="110000"/>
              </a:lnSpc>
              <a:spcBef>
                <a:spcPts val="23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07010" marR="634365" indent="0">
              <a:lnSpc>
                <a:spcPct val="110000"/>
              </a:lnSpc>
              <a:spcBef>
                <a:spcPts val="23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07010" marR="634365" indent="0">
              <a:lnSpc>
                <a:spcPct val="110000"/>
              </a:lnSpc>
              <a:spcBef>
                <a:spcPts val="23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07010" marR="634365" indent="0">
              <a:lnSpc>
                <a:spcPct val="110000"/>
              </a:lnSpc>
              <a:spcBef>
                <a:spcPts val="23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07010" marR="634365" indent="0">
              <a:lnSpc>
                <a:spcPct val="110000"/>
              </a:lnSpc>
              <a:spcBef>
                <a:spcPts val="23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07010" marR="634365" indent="0">
              <a:lnSpc>
                <a:spcPct val="110000"/>
              </a:lnSpc>
              <a:spcBef>
                <a:spcPts val="23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07010" marR="634365" indent="0">
              <a:lnSpc>
                <a:spcPct val="110000"/>
              </a:lnSpc>
              <a:spcBef>
                <a:spcPts val="23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 this survey section where asked to investigate the following sensation,</a:t>
            </a:r>
          </a:p>
          <a:p>
            <a:pPr marL="1026146" marR="634365" lvl="1" indent="-285750">
              <a:lnSpc>
                <a:spcPct val="110000"/>
              </a:lnSpc>
              <a:spcBef>
                <a:spcPts val="23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Usual sleep habits (of section 1)</a:t>
            </a:r>
          </a:p>
          <a:p>
            <a:pPr marL="1026146" marR="634365" lvl="1" indent="-285750">
              <a:lnSpc>
                <a:spcPct val="110000"/>
              </a:lnSpc>
              <a:spcBef>
                <a:spcPts val="23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Physical health problem (Upper limb, Neck and Back) (of section</a:t>
            </a:r>
            <a:r>
              <a:rPr lang="en-US" sz="20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2)</a:t>
            </a:r>
          </a:p>
          <a:p>
            <a:pPr marL="1026146" marR="634365" lvl="1" indent="-285750">
              <a:lnSpc>
                <a:spcPct val="110000"/>
              </a:lnSpc>
              <a:spcBef>
                <a:spcPts val="23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Physical health problem (Eye Problem)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(of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section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3)</a:t>
            </a:r>
          </a:p>
          <a:p>
            <a:pPr marL="1026146" marR="634365" lvl="1" indent="-285750">
              <a:lnSpc>
                <a:spcPct val="110000"/>
              </a:lnSpc>
              <a:spcBef>
                <a:spcPts val="23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Physical health problem (Physical Stress) (of section</a:t>
            </a:r>
            <a:r>
              <a:rPr lang="en-US" sz="20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4)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07010" marR="189865" indent="457200" algn="just">
              <a:lnSpc>
                <a:spcPct val="110000"/>
              </a:lnSpc>
              <a:spcBef>
                <a:spcPts val="124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sleep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survey, recall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sleep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habits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questions related to seven main components: sleep quality, sleep latency, sleep duration, habitual sleep efficiency, sleep disturbance, use of sleep medication and daytime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dysfunction.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64210" marR="56388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 the second section of the survey questions relate to upper limb, neck and</a:t>
            </a:r>
            <a:r>
              <a:rPr lang="en-US" sz="2000" spc="-23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back. </a:t>
            </a:r>
          </a:p>
          <a:p>
            <a:pPr marL="664210" marR="56388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 third section of the survey questions relate to eye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problems.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07010" marR="695325" indent="457200" algn="just">
              <a:lnSpc>
                <a:spcPct val="11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 the fourth section of the survey questions relate to</a:t>
            </a:r>
            <a:r>
              <a:rPr lang="en-US" sz="2000" spc="-25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restlessness, tiredness and irritation.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074557-4749-40FF-94F5-2E94CE0D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517266"/>
            <a:ext cx="11211951" cy="65035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4900" b="1" i="1" u="sng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QUESTIONNAIRE and CODING OF COLLECTED DATA </a:t>
            </a:r>
            <a:br>
              <a:rPr lang="en-US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73AB05-BE68-4CCB-9409-9797DE4AA69F}"/>
              </a:ext>
            </a:extLst>
          </p:cNvPr>
          <p:cNvSpPr/>
          <p:nvPr/>
        </p:nvSpPr>
        <p:spPr>
          <a:xfrm>
            <a:off x="1188719" y="1359708"/>
            <a:ext cx="6140549" cy="6503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  <a:hlinkClick r:id="rId2" action="ppaction://hlinkfile"/>
              </a:rPr>
              <a:t>3_Questionnaire AND Coding of collected data.pdf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0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A638-5D2A-416B-96D9-FC3C8731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Questionnaire</a:t>
            </a:r>
            <a:endParaRPr lang="en-US" sz="1800" dirty="0"/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Cronbach’s alpha is the most common measure of internal consistency (reliability). It is widely used when you have multiple Likert questions in a survey questionnaire. In the research study, the reliability of Cronbach alpha should lie between the value of 0.7 to 0.9 for consistent and reliable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Normality</a:t>
            </a:r>
          </a:p>
          <a:p>
            <a:pPr marL="1651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Ho : The data are Normally distributed.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ag.	</a:t>
            </a:r>
          </a:p>
          <a:p>
            <a:pPr marL="1651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	H1: The data are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Normally distributed.</a:t>
            </a:r>
          </a:p>
          <a:p>
            <a:pPr marL="1651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indent="0">
              <a:spcBef>
                <a:spcPts val="0"/>
              </a:spcBef>
              <a:buNone/>
            </a:pP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100" indent="0">
              <a:spcBef>
                <a:spcPts val="0"/>
              </a:spcBef>
              <a:buNone/>
            </a:pPr>
            <a:endParaRPr lang="en-US" sz="18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100" indent="0">
              <a:spcBef>
                <a:spcPts val="0"/>
              </a:spcBef>
              <a:buNone/>
            </a:pPr>
            <a:endParaRPr lang="en-US" sz="1800" b="1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100" indent="0">
              <a:spcBef>
                <a:spcPts val="0"/>
              </a:spcBef>
              <a:buNone/>
            </a:pPr>
            <a:endParaRPr lang="en-US" sz="18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100" indent="0">
              <a:spcBef>
                <a:spcPts val="0"/>
              </a:spcBef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r>
              <a:rPr lang="en-US" sz="1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assume that our data are approximately non –normally distributed.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510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2BAEB4-8F2C-48AC-B6F7-3C37829AE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52603"/>
              </p:ext>
            </p:extLst>
          </p:nvPr>
        </p:nvGraphicFramePr>
        <p:xfrm>
          <a:off x="242667" y="1330460"/>
          <a:ext cx="5088987" cy="1454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9692">
                  <a:extLst>
                    <a:ext uri="{9D8B030D-6E8A-4147-A177-3AD203B41FA5}">
                      <a16:colId xmlns:a16="http://schemas.microsoft.com/office/drawing/2014/main" val="4076491211"/>
                    </a:ext>
                  </a:extLst>
                </a:gridCol>
                <a:gridCol w="1827199">
                  <a:extLst>
                    <a:ext uri="{9D8B030D-6E8A-4147-A177-3AD203B41FA5}">
                      <a16:colId xmlns:a16="http://schemas.microsoft.com/office/drawing/2014/main" val="3201109568"/>
                    </a:ext>
                  </a:extLst>
                </a:gridCol>
                <a:gridCol w="1432096">
                  <a:extLst>
                    <a:ext uri="{9D8B030D-6E8A-4147-A177-3AD203B41FA5}">
                      <a16:colId xmlns:a16="http://schemas.microsoft.com/office/drawing/2014/main" val="162507778"/>
                    </a:ext>
                  </a:extLst>
                </a:gridCol>
              </a:tblGrid>
              <a:tr h="229518"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Reliability Statistics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20341"/>
                  </a:ext>
                </a:extLst>
              </a:tr>
              <a:tr h="995907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Cronbach's Alpha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Cronbach's Alpha Based on Standardized Items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 of Items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99936634"/>
                  </a:ext>
                </a:extLst>
              </a:tr>
              <a:tr h="229518"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.822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.965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9306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32387F-253F-43A9-9A47-DA0F2B073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8366"/>
              </p:ext>
            </p:extLst>
          </p:nvPr>
        </p:nvGraphicFramePr>
        <p:xfrm>
          <a:off x="242667" y="4389239"/>
          <a:ext cx="5088986" cy="1631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998">
                  <a:extLst>
                    <a:ext uri="{9D8B030D-6E8A-4147-A177-3AD203B41FA5}">
                      <a16:colId xmlns:a16="http://schemas.microsoft.com/office/drawing/2014/main" val="1074199348"/>
                    </a:ext>
                  </a:extLst>
                </a:gridCol>
                <a:gridCol w="726998">
                  <a:extLst>
                    <a:ext uri="{9D8B030D-6E8A-4147-A177-3AD203B41FA5}">
                      <a16:colId xmlns:a16="http://schemas.microsoft.com/office/drawing/2014/main" val="1078211519"/>
                    </a:ext>
                  </a:extLst>
                </a:gridCol>
                <a:gridCol w="726998">
                  <a:extLst>
                    <a:ext uri="{9D8B030D-6E8A-4147-A177-3AD203B41FA5}">
                      <a16:colId xmlns:a16="http://schemas.microsoft.com/office/drawing/2014/main" val="906705891"/>
                    </a:ext>
                  </a:extLst>
                </a:gridCol>
                <a:gridCol w="726998">
                  <a:extLst>
                    <a:ext uri="{9D8B030D-6E8A-4147-A177-3AD203B41FA5}">
                      <a16:colId xmlns:a16="http://schemas.microsoft.com/office/drawing/2014/main" val="395673154"/>
                    </a:ext>
                  </a:extLst>
                </a:gridCol>
                <a:gridCol w="726998">
                  <a:extLst>
                    <a:ext uri="{9D8B030D-6E8A-4147-A177-3AD203B41FA5}">
                      <a16:colId xmlns:a16="http://schemas.microsoft.com/office/drawing/2014/main" val="2653778876"/>
                    </a:ext>
                  </a:extLst>
                </a:gridCol>
                <a:gridCol w="726998">
                  <a:extLst>
                    <a:ext uri="{9D8B030D-6E8A-4147-A177-3AD203B41FA5}">
                      <a16:colId xmlns:a16="http://schemas.microsoft.com/office/drawing/2014/main" val="1957747531"/>
                    </a:ext>
                  </a:extLst>
                </a:gridCol>
                <a:gridCol w="726998">
                  <a:extLst>
                    <a:ext uri="{9D8B030D-6E8A-4147-A177-3AD203B41FA5}">
                      <a16:colId xmlns:a16="http://schemas.microsoft.com/office/drawing/2014/main" val="4271724639"/>
                    </a:ext>
                  </a:extLst>
                </a:gridCol>
              </a:tblGrid>
              <a:tr h="335902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Tests of Normality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5923"/>
                  </a:ext>
                </a:extLst>
              </a:tr>
              <a:tr h="32395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Kolmogorov-Smirnov</a:t>
                      </a:r>
                      <a:r>
                        <a:rPr lang="en-US" sz="1200" baseline="30000" dirty="0">
                          <a:effectLst/>
                        </a:rPr>
                        <a:t>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Shapiro-Wilk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302"/>
                  </a:ext>
                </a:extLst>
              </a:tr>
              <a:tr h="3239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Statistic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Sig.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Statistic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7508546"/>
                  </a:ext>
                </a:extLst>
              </a:tr>
              <a:tr h="32395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.099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.962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337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0111524"/>
                  </a:ext>
                </a:extLst>
              </a:tr>
              <a:tr h="323958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a. Lilliefors Significance Correction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9345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0954611-1F54-4505-9F4A-0B386767CE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05908"/>
            <a:ext cx="5745482" cy="2859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744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4FE7-F0AA-4029-8A1E-426D8AFC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For the collection of samples, we have used three stage sampling. 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first stage we have used cluster sampling, we have divided the Baroda city into different clusters based on the Zone.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second stage we have used cluster sampling, we have divided the Zone into different clusters based on the ward. 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third stage we have chosen 4 wards randomly form each Zone by simple random sampling.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   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Then we have used Probability Proportional to size sampling to calculate the sample size of each cluster (ward). </a:t>
            </a:r>
            <a:endParaRPr lang="en-US" sz="14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pilot survey of our study 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59F256-C7B7-4068-975C-155E4EAB1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80399"/>
              </p:ext>
            </p:extLst>
          </p:nvPr>
        </p:nvGraphicFramePr>
        <p:xfrm>
          <a:off x="562706" y="2551964"/>
          <a:ext cx="10030266" cy="15558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{9DCAF9ED-07DC-4A11-8D7F-57B35C25682E}</a:tableStyleId>
              </a:tblPr>
              <a:tblGrid>
                <a:gridCol w="768001">
                  <a:extLst>
                    <a:ext uri="{9D8B030D-6E8A-4147-A177-3AD203B41FA5}">
                      <a16:colId xmlns:a16="http://schemas.microsoft.com/office/drawing/2014/main" val="2046867390"/>
                    </a:ext>
                  </a:extLst>
                </a:gridCol>
                <a:gridCol w="2501088">
                  <a:extLst>
                    <a:ext uri="{9D8B030D-6E8A-4147-A177-3AD203B41FA5}">
                      <a16:colId xmlns:a16="http://schemas.microsoft.com/office/drawing/2014/main" val="4143194991"/>
                    </a:ext>
                  </a:extLst>
                </a:gridCol>
                <a:gridCol w="1746044">
                  <a:extLst>
                    <a:ext uri="{9D8B030D-6E8A-4147-A177-3AD203B41FA5}">
                      <a16:colId xmlns:a16="http://schemas.microsoft.com/office/drawing/2014/main" val="2444642064"/>
                    </a:ext>
                  </a:extLst>
                </a:gridCol>
                <a:gridCol w="2252183">
                  <a:extLst>
                    <a:ext uri="{9D8B030D-6E8A-4147-A177-3AD203B41FA5}">
                      <a16:colId xmlns:a16="http://schemas.microsoft.com/office/drawing/2014/main" val="1453905497"/>
                    </a:ext>
                  </a:extLst>
                </a:gridCol>
                <a:gridCol w="2762950">
                  <a:extLst>
                    <a:ext uri="{9D8B030D-6E8A-4147-A177-3AD203B41FA5}">
                      <a16:colId xmlns:a16="http://schemas.microsoft.com/office/drawing/2014/main" val="402918117"/>
                    </a:ext>
                  </a:extLst>
                </a:gridCol>
              </a:tblGrid>
              <a:tr h="519229">
                <a:tc>
                  <a:txBody>
                    <a:bodyPr/>
                    <a:lstStyle/>
                    <a:p>
                      <a:pPr marL="67945" marR="6223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Sr. no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5" marR="41973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Zone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 marR="1606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Ward number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9255" marR="39243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Ward name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624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Population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5778688"/>
                  </a:ext>
                </a:extLst>
              </a:tr>
              <a:tr h="261028"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5" marR="42037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North Zone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1160" marR="39243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Fatehgunj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1,82,567 (= N1)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8279027"/>
                  </a:ext>
                </a:extLst>
              </a:tr>
              <a:tr h="257258"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5" marR="42037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West Zone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 marR="15938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2430" marR="39243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Vasna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1,22,645 (= N2)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9769199"/>
                  </a:ext>
                </a:extLst>
              </a:tr>
              <a:tr h="261028"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5" marR="42037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South Zone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2430" marR="39243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Pratapnagar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1,60,969 (= N3)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1997652"/>
                  </a:ext>
                </a:extLst>
              </a:tr>
              <a:tr h="257258"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5" marR="41910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East Zone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1795" marR="39243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Harni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1,22,741 (= N4)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28144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A71666-3EDB-4342-A867-EE203E2A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02121"/>
              </p:ext>
            </p:extLst>
          </p:nvPr>
        </p:nvGraphicFramePr>
        <p:xfrm>
          <a:off x="661182" y="4909625"/>
          <a:ext cx="9931789" cy="15558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{9DCAF9ED-07DC-4A11-8D7F-57B35C25682E}</a:tableStyleId>
              </a:tblPr>
              <a:tblGrid>
                <a:gridCol w="760460">
                  <a:extLst>
                    <a:ext uri="{9D8B030D-6E8A-4147-A177-3AD203B41FA5}">
                      <a16:colId xmlns:a16="http://schemas.microsoft.com/office/drawing/2014/main" val="2769314435"/>
                    </a:ext>
                  </a:extLst>
                </a:gridCol>
                <a:gridCol w="2476534">
                  <a:extLst>
                    <a:ext uri="{9D8B030D-6E8A-4147-A177-3AD203B41FA5}">
                      <a16:colId xmlns:a16="http://schemas.microsoft.com/office/drawing/2014/main" val="1109626666"/>
                    </a:ext>
                  </a:extLst>
                </a:gridCol>
                <a:gridCol w="1728900">
                  <a:extLst>
                    <a:ext uri="{9D8B030D-6E8A-4147-A177-3AD203B41FA5}">
                      <a16:colId xmlns:a16="http://schemas.microsoft.com/office/drawing/2014/main" val="950581603"/>
                    </a:ext>
                  </a:extLst>
                </a:gridCol>
                <a:gridCol w="2230072">
                  <a:extLst>
                    <a:ext uri="{9D8B030D-6E8A-4147-A177-3AD203B41FA5}">
                      <a16:colId xmlns:a16="http://schemas.microsoft.com/office/drawing/2014/main" val="1831921606"/>
                    </a:ext>
                  </a:extLst>
                </a:gridCol>
                <a:gridCol w="2735823">
                  <a:extLst>
                    <a:ext uri="{9D8B030D-6E8A-4147-A177-3AD203B41FA5}">
                      <a16:colId xmlns:a16="http://schemas.microsoft.com/office/drawing/2014/main" val="58894625"/>
                    </a:ext>
                  </a:extLst>
                </a:gridCol>
              </a:tblGrid>
              <a:tr h="502665">
                <a:tc>
                  <a:txBody>
                    <a:bodyPr/>
                    <a:lstStyle/>
                    <a:p>
                      <a:pPr marL="67945" marR="62230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Sr. no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5" marR="42227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Ward number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925" marR="160655" algn="ctr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Ward name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 marR="0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Pilot survey sample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0" marR="0">
                        <a:lnSpc>
                          <a:spcPts val="13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Proportion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7002041"/>
                  </a:ext>
                </a:extLst>
              </a:tr>
              <a:tr h="263284"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 marR="160020" algn="ctr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Fatehgunj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9415" marR="0">
                        <a:lnSpc>
                          <a:spcPts val="9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 (= 𝑛</a:t>
                      </a:r>
                      <a:r>
                        <a:rPr lang="en-US" sz="1400" baseline="30000">
                          <a:effectLst/>
                        </a:rPr>
                        <a:t>∗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  <a:p>
                      <a:pPr marL="1009650" marR="0">
                        <a:lnSpc>
                          <a:spcPts val="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8170" marR="0">
                        <a:lnSpc>
                          <a:spcPts val="9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 (= 𝑝</a:t>
                      </a:r>
                      <a:r>
                        <a:rPr lang="en-US" sz="1400" baseline="30000" dirty="0">
                          <a:effectLst/>
                        </a:rPr>
                        <a:t>∗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8724905"/>
                  </a:ext>
                </a:extLst>
              </a:tr>
              <a:tr h="263284"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5" marR="42037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 marR="15875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Vasna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9415" marR="0">
                        <a:lnSpc>
                          <a:spcPts val="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 (= 𝑛</a:t>
                      </a:r>
                      <a:r>
                        <a:rPr lang="en-US" sz="1400" baseline="30000" dirty="0">
                          <a:effectLst/>
                        </a:rPr>
                        <a:t>∗</a:t>
                      </a:r>
                      <a:r>
                        <a:rPr lang="en-US" sz="1400" dirty="0">
                          <a:effectLst/>
                        </a:rPr>
                        <a:t> )</a:t>
                      </a:r>
                      <a:endParaRPr lang="en-US" sz="1200" dirty="0">
                        <a:effectLst/>
                      </a:endParaRPr>
                    </a:p>
                    <a:p>
                      <a:pPr marL="1009650" marR="0">
                        <a:lnSpc>
                          <a:spcPts val="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5625" marR="0">
                        <a:lnSpc>
                          <a:spcPts val="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 (= 𝑝</a:t>
                      </a:r>
                      <a:r>
                        <a:rPr lang="en-US" sz="1400" baseline="30000">
                          <a:effectLst/>
                        </a:rPr>
                        <a:t>∗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en-US" sz="1200">
                        <a:effectLst/>
                      </a:endParaRPr>
                    </a:p>
                    <a:p>
                      <a:pPr marL="1207770" marR="0">
                        <a:lnSpc>
                          <a:spcPts val="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8871214"/>
                  </a:ext>
                </a:extLst>
              </a:tr>
              <a:tr h="263284"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 marR="15748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Pratapnagar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9415" marR="0">
                        <a:lnSpc>
                          <a:spcPts val="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 (= 𝑛</a:t>
                      </a:r>
                      <a:r>
                        <a:rPr lang="en-US" sz="1400" baseline="30000" dirty="0">
                          <a:effectLst/>
                        </a:rPr>
                        <a:t>∗</a:t>
                      </a:r>
                      <a:r>
                        <a:rPr lang="en-US" sz="1400" dirty="0">
                          <a:effectLst/>
                        </a:rPr>
                        <a:t> )</a:t>
                      </a:r>
                      <a:endParaRPr lang="en-US" sz="1200" dirty="0">
                        <a:effectLst/>
                      </a:endParaRPr>
                    </a:p>
                    <a:p>
                      <a:pPr marL="1009650" marR="0">
                        <a:lnSpc>
                          <a:spcPts val="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5625" marR="0">
                        <a:lnSpc>
                          <a:spcPts val="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0.65 (= 𝑝</a:t>
                      </a:r>
                      <a:r>
                        <a:rPr lang="en-US" sz="1400" baseline="30000" dirty="0">
                          <a:effectLst/>
                        </a:rPr>
                        <a:t>∗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  <a:p>
                      <a:pPr marL="1207770" marR="0">
                        <a:lnSpc>
                          <a:spcPts val="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950374"/>
                  </a:ext>
                </a:extLst>
              </a:tr>
              <a:tr h="263284">
                <a:tc>
                  <a:txBody>
                    <a:bodyPr/>
                    <a:lstStyle/>
                    <a:p>
                      <a:pPr marL="67945" marR="60325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 marR="159385" algn="ctr">
                        <a:lnSpc>
                          <a:spcPts val="13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Harni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9415" marR="0">
                        <a:lnSpc>
                          <a:spcPts val="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 (= 𝑛</a:t>
                      </a:r>
                      <a:r>
                        <a:rPr lang="en-US" sz="1400" baseline="30000" dirty="0">
                          <a:effectLst/>
                        </a:rPr>
                        <a:t>∗</a:t>
                      </a:r>
                      <a:r>
                        <a:rPr lang="en-US" sz="1400" dirty="0">
                          <a:effectLst/>
                        </a:rPr>
                        <a:t> )</a:t>
                      </a:r>
                      <a:endParaRPr lang="en-US" sz="1200" dirty="0">
                        <a:effectLst/>
                      </a:endParaRPr>
                    </a:p>
                    <a:p>
                      <a:pPr marL="1009650" marR="0">
                        <a:lnSpc>
                          <a:spcPts val="3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8170" marR="0">
                        <a:lnSpc>
                          <a:spcPts val="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 (= 𝑝</a:t>
                      </a:r>
                      <a:r>
                        <a:rPr lang="en-US" sz="1400" baseline="30000" dirty="0">
                          <a:effectLst/>
                        </a:rPr>
                        <a:t>∗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r>
                        <a:rPr lang="en-US" sz="9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036756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A760DE2-FD69-4DB4-B45C-5C338AA4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125" y="101653"/>
            <a:ext cx="4899198" cy="78288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US" sz="3600" b="1" i="1" u="sng" dirty="0"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SAMPLE SIZE DETERMINATION</a:t>
            </a:r>
            <a:r>
              <a:rPr lang="en-US" sz="3600" i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br>
              <a:rPr lang="en-US" sz="5300" i="1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83327"/>
      </p:ext>
    </p:extLst>
  </p:cSld>
  <p:clrMapOvr>
    <a:masterClrMapping/>
  </p:clrMapOvr>
</p:sld>
</file>

<file path=ppt/theme/theme1.xml><?xml version="1.0" encoding="utf-8"?>
<a:theme xmlns:a="http://schemas.openxmlformats.org/drawingml/2006/main" name="160762-application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7227</Words>
  <Application>Microsoft Office PowerPoint</Application>
  <PresentationFormat>Widescreen</PresentationFormat>
  <Paragraphs>1688</Paragraphs>
  <Slides>54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Adobe Arabic</vt:lpstr>
      <vt:lpstr>Arial</vt:lpstr>
      <vt:lpstr>Calibri</vt:lpstr>
      <vt:lpstr>Cambria</vt:lpstr>
      <vt:lpstr>Cambria Math</vt:lpstr>
      <vt:lpstr>Lucida Console</vt:lpstr>
      <vt:lpstr>Times New Roman</vt:lpstr>
      <vt:lpstr>Wingdings</vt:lpstr>
      <vt:lpstr>160762-applications-template-16x9</vt:lpstr>
      <vt:lpstr>Document</vt:lpstr>
      <vt:lpstr> Analysis Of Usage Pattern Of Mobile Phone And It’s Impact On Human Health In Vadodara City </vt:lpstr>
      <vt:lpstr>PowerPoint Presentation</vt:lpstr>
      <vt:lpstr>INTRODUCTION</vt:lpstr>
      <vt:lpstr> METHODOLOGY </vt:lpstr>
      <vt:lpstr> OBJECTIVES  </vt:lpstr>
      <vt:lpstr>PowerPoint Presentation</vt:lpstr>
      <vt:lpstr> QUESTIONNAIRE and CODING OF COLLECTED DATA  </vt:lpstr>
      <vt:lpstr>PowerPoint Presentation</vt:lpstr>
      <vt:lpstr> SAMPLE SIZE DETERMINATION  </vt:lpstr>
      <vt:lpstr>PowerPoint Presentation</vt:lpstr>
      <vt:lpstr>PowerPoint Presentation</vt:lpstr>
      <vt:lpstr>PowerPoint Presentation</vt:lpstr>
      <vt:lpstr>PowerPoint Presentation</vt:lpstr>
      <vt:lpstr> Graphical Visualization </vt:lpstr>
      <vt:lpstr>STATISTICAL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Kinjal Panara</dc:creator>
  <cp:lastModifiedBy>Kinjal Panara</cp:lastModifiedBy>
  <cp:revision>205</cp:revision>
  <dcterms:created xsi:type="dcterms:W3CDTF">2019-12-21T16:18:13Z</dcterms:created>
  <dcterms:modified xsi:type="dcterms:W3CDTF">2020-09-30T10:16:16Z</dcterms:modified>
</cp:coreProperties>
</file>