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78" r:id="rId10"/>
    <p:sldId id="280" r:id="rId11"/>
    <p:sldId id="281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-368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919-A2F5-AE4F-9E72-147DE0701C06}" type="datetimeFigureOut">
              <a:rPr lang="en-US" smtClean="0"/>
              <a:t>2014/02/08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119E1-D319-5B45-BC08-13F8CAE3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119E1-D319-5B45-BC08-13F8CAE3BE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1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February 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February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February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February 8,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February 8,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February 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February 8,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February 8,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February 8,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February 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February 8,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February 8,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65" y="502730"/>
            <a:ext cx="7772400" cy="3066673"/>
          </a:xfrm>
        </p:spPr>
        <p:txBody>
          <a:bodyPr/>
          <a:lstStyle/>
          <a:p>
            <a:pPr algn="ctr"/>
            <a:r>
              <a:rPr lang="en-US" sz="4800" dirty="0" smtClean="0"/>
              <a:t>多人数ゲームにおける</a:t>
            </a:r>
            <a:br>
              <a:rPr lang="en-US" sz="4800" dirty="0" smtClean="0"/>
            </a:br>
            <a:r>
              <a:rPr lang="en-US" sz="4800" dirty="0" smtClean="0"/>
              <a:t>交渉選択手法の提案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3507531" y="3569403"/>
            <a:ext cx="1859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/>
              <a:t>伊藤　義章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967272" y="3068904"/>
            <a:ext cx="7299221" cy="45719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78282" y="5406910"/>
            <a:ext cx="26597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/>
              <a:t>2014</a:t>
            </a:r>
            <a:r>
              <a:rPr lang="ja-JP" altLang="en-US" sz="2800" dirty="0" smtClean="0"/>
              <a:t>年</a:t>
            </a:r>
            <a:r>
              <a:rPr lang="en-US" altLang="ja-JP" sz="2800" dirty="0" smtClean="0"/>
              <a:t>2</a:t>
            </a:r>
            <a:r>
              <a:rPr lang="ja-JP" altLang="en-US" sz="2800" dirty="0" smtClean="0"/>
              <a:t>月</a:t>
            </a:r>
            <a:r>
              <a:rPr lang="en-US" altLang="ja-JP" sz="2800" dirty="0" smtClean="0"/>
              <a:t>17</a:t>
            </a:r>
            <a:r>
              <a:rPr lang="ja-JP" altLang="en-US" sz="2800" dirty="0" smtClean="0"/>
              <a:t>日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214550" y="4478006"/>
            <a:ext cx="68722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/>
              <a:t>指導教員：近山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隆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教授</a:t>
            </a:r>
            <a:r>
              <a:rPr lang="en-US" altLang="ja-JP" sz="2800" dirty="0" smtClean="0"/>
              <a:t> • </a:t>
            </a:r>
            <a:r>
              <a:rPr lang="ja-JP" altLang="en-US" sz="2800" dirty="0" smtClean="0"/>
              <a:t>鶴岡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慶雅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准教授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727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199" y="1158103"/>
            <a:ext cx="7299221" cy="45719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949" y="4782722"/>
            <a:ext cx="131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3703" y="503444"/>
            <a:ext cx="5612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勝率と受諾率</a:t>
            </a:r>
            <a:r>
              <a:rPr lang="en-US" altLang="ja-JP" sz="2800" dirty="0" smtClean="0"/>
              <a:t>•</a:t>
            </a:r>
            <a:r>
              <a:rPr lang="ja-JP" altLang="en-US" sz="2800" dirty="0" smtClean="0"/>
              <a:t>提案成功率の関係性</a:t>
            </a:r>
            <a:endParaRPr lang="en-US" sz="2800" dirty="0" smtClean="0"/>
          </a:p>
        </p:txBody>
      </p:sp>
      <p:pic>
        <p:nvPicPr>
          <p:cNvPr id="2" name="Picture 1" descr="relation_winra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57" y="2216401"/>
            <a:ext cx="6107043" cy="46774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3703" y="1315880"/>
            <a:ext cx="70882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■</a:t>
            </a:r>
            <a:r>
              <a:rPr lang="ja-JP" altLang="en-US" dirty="0"/>
              <a:t>　</a:t>
            </a:r>
            <a:r>
              <a:rPr lang="ja-JP" altLang="en-US" dirty="0" smtClean="0"/>
              <a:t>検証</a:t>
            </a:r>
            <a:endParaRPr lang="en-US" altLang="ja-JP" dirty="0"/>
          </a:p>
          <a:p>
            <a:r>
              <a:rPr lang="ja-JP" altLang="ja-JP" dirty="0"/>
              <a:t>　</a:t>
            </a:r>
            <a:r>
              <a:rPr lang="ja-JP" altLang="en-US" dirty="0"/>
              <a:t>　</a:t>
            </a:r>
            <a:r>
              <a:rPr lang="en-US" altLang="ja-JP" dirty="0"/>
              <a:t>− </a:t>
            </a:r>
            <a:r>
              <a:rPr lang="ja-JP" altLang="en-US" dirty="0" smtClean="0"/>
              <a:t>「</a:t>
            </a:r>
            <a:r>
              <a:rPr lang="ja-JP" altLang="en-US" dirty="0" smtClean="0"/>
              <a:t>提案成功率</a:t>
            </a:r>
            <a:r>
              <a:rPr lang="ja-JP" altLang="en-US" dirty="0" smtClean="0"/>
              <a:t>」</a:t>
            </a:r>
            <a:r>
              <a:rPr lang="en-US" altLang="ja-JP" dirty="0" smtClean="0"/>
              <a:t> </a:t>
            </a:r>
            <a:r>
              <a:rPr lang="en-US" altLang="en-US" dirty="0" smtClean="0"/>
              <a:t>• </a:t>
            </a:r>
            <a:r>
              <a:rPr lang="ja-JP" altLang="en-US" dirty="0" smtClean="0"/>
              <a:t>「</a:t>
            </a:r>
            <a:r>
              <a:rPr lang="ja-JP" altLang="en-US" dirty="0" smtClean="0"/>
              <a:t>受諾率</a:t>
            </a:r>
            <a:r>
              <a:rPr lang="ja-JP" altLang="en-US" dirty="0" smtClean="0"/>
              <a:t>」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と勝率</a:t>
            </a:r>
            <a:r>
              <a:rPr lang="ja-JP" altLang="en-US" dirty="0" smtClean="0"/>
              <a:t>に関係</a:t>
            </a:r>
            <a:endParaRPr lang="en-US" altLang="ja-JP" dirty="0" smtClean="0"/>
          </a:p>
          <a:p>
            <a:r>
              <a:rPr lang="ja-JP" altLang="en-US" dirty="0"/>
              <a:t>　　</a:t>
            </a:r>
            <a:r>
              <a:rPr lang="en-US" altLang="ja-JP" dirty="0" smtClean="0"/>
              <a:t>− </a:t>
            </a:r>
            <a:r>
              <a:rPr lang="ja-JP" altLang="en-US" dirty="0" smtClean="0"/>
              <a:t>「</a:t>
            </a:r>
            <a:r>
              <a:rPr lang="ja-JP" altLang="en-US" dirty="0" smtClean="0"/>
              <a:t>自分</a:t>
            </a:r>
            <a:r>
              <a:rPr lang="ja-JP" altLang="en-US" dirty="0" smtClean="0"/>
              <a:t>の得られる</a:t>
            </a:r>
            <a:r>
              <a:rPr lang="ja-JP" altLang="en-US" dirty="0" smtClean="0"/>
              <a:t>利益</a:t>
            </a:r>
            <a:r>
              <a:rPr lang="ja-JP" altLang="en-US" dirty="0" smtClean="0"/>
              <a:t>」</a:t>
            </a:r>
            <a:r>
              <a:rPr lang="ja-JP" altLang="en-US" dirty="0" smtClean="0"/>
              <a:t>と</a:t>
            </a:r>
            <a:r>
              <a:rPr lang="ja-JP" altLang="en-US" dirty="0" smtClean="0"/>
              <a:t>「</a:t>
            </a:r>
            <a:r>
              <a:rPr lang="ja-JP" altLang="en-US" dirty="0" smtClean="0"/>
              <a:t>相手</a:t>
            </a:r>
            <a:r>
              <a:rPr lang="ja-JP" altLang="en-US" dirty="0" smtClean="0"/>
              <a:t>に与える</a:t>
            </a:r>
            <a:r>
              <a:rPr lang="ja-JP" altLang="en-US" dirty="0" smtClean="0"/>
              <a:t>損益</a:t>
            </a:r>
            <a:r>
              <a:rPr lang="ja-JP" altLang="en-US" dirty="0" smtClean="0"/>
              <a:t>」</a:t>
            </a:r>
            <a:r>
              <a:rPr lang="ja-JP" altLang="en-US" dirty="0" smtClean="0"/>
              <a:t>を</a:t>
            </a:r>
            <a:r>
              <a:rPr lang="ja-JP" altLang="en-US" dirty="0" smtClean="0"/>
              <a:t>考慮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7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199" y="1158103"/>
            <a:ext cx="7299221" cy="45719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3703" y="503444"/>
            <a:ext cx="1131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まとめ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74746" y="1378611"/>
            <a:ext cx="737534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■ </a:t>
            </a:r>
            <a:r>
              <a:rPr lang="ja-JP" altLang="en-US" sz="2400" dirty="0" smtClean="0"/>
              <a:t>目的</a:t>
            </a:r>
            <a:endParaRPr lang="en-US" altLang="ja-JP" sz="2400" dirty="0" smtClean="0"/>
          </a:p>
          <a:p>
            <a:pPr lvl="0" algn="ctr"/>
            <a:r>
              <a:rPr lang="ja-JP" altLang="en-US" sz="2400" dirty="0" smtClean="0">
                <a:latin typeface="ＭＳ Ｐゴシック"/>
                <a:ea typeface="ＭＳ Ｐゴシック"/>
                <a:cs typeface="ＭＳ Ｐゴシック"/>
              </a:rPr>
              <a:t>「</a:t>
            </a:r>
            <a:r>
              <a:rPr lang="ja" altLang="en-US" sz="2400" dirty="0" smtClean="0">
                <a:latin typeface="ＭＳ Ｐゴシック"/>
                <a:ea typeface="ＭＳ Ｐゴシック"/>
                <a:cs typeface="ＭＳ Ｐゴシック"/>
              </a:rPr>
              <a:t>交渉</a:t>
            </a:r>
            <a:r>
              <a:rPr lang="ja" altLang="en-US" sz="2400" dirty="0">
                <a:latin typeface="ＭＳ Ｐゴシック"/>
                <a:ea typeface="ＭＳ Ｐゴシック"/>
                <a:cs typeface="ＭＳ Ｐゴシック"/>
              </a:rPr>
              <a:t>の成功率を考慮</a:t>
            </a:r>
            <a:r>
              <a:rPr lang="ja-JP" altLang="en-US" sz="2400" dirty="0">
                <a:latin typeface="ＭＳ Ｐゴシック"/>
                <a:cs typeface="ＭＳ Ｐゴシック"/>
              </a:rPr>
              <a:t>し</a:t>
            </a:r>
            <a:r>
              <a:rPr lang="ja" altLang="en-US" sz="2400" dirty="0">
                <a:latin typeface="ＭＳ Ｐゴシック"/>
                <a:ea typeface="ＭＳ Ｐゴシック"/>
                <a:cs typeface="ＭＳ Ｐゴシック"/>
              </a:rPr>
              <a:t>自分の利益</a:t>
            </a:r>
            <a:r>
              <a:rPr lang="ja" altLang="en-US" sz="2400" dirty="0" smtClean="0">
                <a:latin typeface="ＭＳ Ｐゴシック"/>
                <a:ea typeface="ＭＳ Ｐゴシック"/>
                <a:cs typeface="ＭＳ Ｐゴシック"/>
              </a:rPr>
              <a:t>を</a:t>
            </a:r>
            <a:endParaRPr lang="en-US" altLang="ja" sz="2400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0" algn="ctr"/>
            <a:r>
              <a:rPr lang="ja" altLang="en-US" sz="2400" dirty="0" smtClean="0">
                <a:latin typeface="ＭＳ Ｐゴシック"/>
                <a:ea typeface="ＭＳ Ｐゴシック"/>
                <a:cs typeface="ＭＳ Ｐゴシック"/>
              </a:rPr>
              <a:t>最大化</a:t>
            </a:r>
            <a:r>
              <a:rPr lang="ja" altLang="en-US" sz="2400" dirty="0">
                <a:latin typeface="ＭＳ Ｐゴシック"/>
                <a:ea typeface="ＭＳ Ｐゴシック"/>
                <a:cs typeface="ＭＳ Ｐゴシック"/>
              </a:rPr>
              <a:t>する交渉案</a:t>
            </a:r>
            <a:r>
              <a:rPr lang="ja-JP" altLang="en-US" sz="2400" dirty="0">
                <a:latin typeface="ＭＳ Ｐゴシック"/>
                <a:cs typeface="ＭＳ Ｐゴシック"/>
              </a:rPr>
              <a:t>を選択</a:t>
            </a:r>
            <a:r>
              <a:rPr lang="ja-JP" altLang="en-US" sz="2400" dirty="0" smtClean="0">
                <a:latin typeface="ＭＳ Ｐゴシック"/>
                <a:cs typeface="ＭＳ Ｐゴシック"/>
              </a:rPr>
              <a:t>する</a:t>
            </a:r>
            <a:r>
              <a:rPr lang="ja-JP" altLang="en-US" sz="2400" dirty="0" smtClean="0">
                <a:latin typeface="ＭＳ Ｐゴシック"/>
                <a:cs typeface="ＭＳ Ｐゴシック"/>
              </a:rPr>
              <a:t>」</a:t>
            </a:r>
            <a:endParaRPr lang="en-US" altLang="ja-JP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4746" y="2573146"/>
            <a:ext cx="706590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■ </a:t>
            </a:r>
            <a:r>
              <a:rPr lang="ja-JP" altLang="en-US" sz="2400" dirty="0" smtClean="0"/>
              <a:t>提案手法</a:t>
            </a:r>
            <a:endParaRPr lang="en-US" altLang="ja-JP" sz="2400" dirty="0" smtClean="0"/>
          </a:p>
          <a:p>
            <a:r>
              <a:rPr lang="ja-JP" altLang="en-US" sz="2400" dirty="0" smtClean="0"/>
              <a:t>　　</a:t>
            </a:r>
            <a:r>
              <a:rPr lang="en-US" altLang="ja-JP" sz="2400" dirty="0" smtClean="0"/>
              <a:t>−</a:t>
            </a:r>
            <a:r>
              <a:rPr lang="en-US" altLang="ja-JP" sz="2400" dirty="0"/>
              <a:t> </a:t>
            </a:r>
            <a:r>
              <a:rPr lang="en-US" sz="2400" dirty="0" smtClean="0"/>
              <a:t>UCT</a:t>
            </a:r>
            <a:r>
              <a:rPr lang="ja-JP" altLang="en-US" sz="2400" dirty="0"/>
              <a:t>アルゴリズムを利益計算に</a:t>
            </a:r>
            <a:r>
              <a:rPr lang="ja-JP" altLang="en-US" sz="2400" dirty="0" smtClean="0"/>
              <a:t>用いる</a:t>
            </a:r>
            <a:endParaRPr lang="en-US" altLang="ja-JP" sz="2400" dirty="0" smtClean="0"/>
          </a:p>
          <a:p>
            <a:r>
              <a:rPr lang="ja-JP" altLang="en-US" sz="2400" dirty="0" smtClean="0"/>
              <a:t>　　</a:t>
            </a:r>
            <a:r>
              <a:rPr lang="en-US" altLang="ja-JP" sz="2400" dirty="0" smtClean="0"/>
              <a:t>− </a:t>
            </a:r>
            <a:r>
              <a:rPr lang="ja-JP" altLang="en-US" sz="2400" dirty="0" smtClean="0"/>
              <a:t>交渉</a:t>
            </a:r>
            <a:r>
              <a:rPr lang="ja-JP" altLang="en-US" sz="2400" dirty="0"/>
              <a:t>案の期待値を計算するいくつかの評価</a:t>
            </a:r>
            <a:r>
              <a:rPr lang="ja-JP" altLang="en-US" sz="2400" dirty="0" smtClean="0"/>
              <a:t>関数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74746" y="4028386"/>
            <a:ext cx="72349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000000"/>
                </a:solidFill>
              </a:rPr>
              <a:t>■</a:t>
            </a:r>
            <a:r>
              <a:rPr lang="ja-JP" altLang="en-US" sz="2400" dirty="0" smtClean="0">
                <a:solidFill>
                  <a:srgbClr val="000000"/>
                </a:solidFill>
              </a:rPr>
              <a:t>結果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r>
              <a:rPr lang="ja-JP" altLang="ja-JP" sz="2400" dirty="0">
                <a:solidFill>
                  <a:srgbClr val="000000"/>
                </a:solidFill>
              </a:rPr>
              <a:t>　</a:t>
            </a:r>
            <a:r>
              <a:rPr lang="ja-JP" altLang="en-US" sz="2400" dirty="0" smtClean="0">
                <a:solidFill>
                  <a:srgbClr val="000000"/>
                </a:solidFill>
              </a:rPr>
              <a:t>　</a:t>
            </a:r>
            <a:r>
              <a:rPr lang="en-US" altLang="ja-JP" sz="2400" dirty="0" smtClean="0">
                <a:solidFill>
                  <a:srgbClr val="000000"/>
                </a:solidFill>
              </a:rPr>
              <a:t>−</a:t>
            </a:r>
            <a:r>
              <a:rPr lang="en-US" altLang="ja-JP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UCT</a:t>
            </a:r>
            <a:r>
              <a:rPr lang="ja-JP" altLang="en-US" sz="2400" dirty="0">
                <a:solidFill>
                  <a:srgbClr val="000000"/>
                </a:solidFill>
              </a:rPr>
              <a:t>アルゴリズムの利益</a:t>
            </a:r>
            <a:r>
              <a:rPr lang="ja-JP" altLang="en-US" sz="2400" dirty="0" smtClean="0">
                <a:solidFill>
                  <a:srgbClr val="000000"/>
                </a:solidFill>
              </a:rPr>
              <a:t>見積もり</a:t>
            </a:r>
            <a:r>
              <a:rPr lang="ja-JP" altLang="en-US" sz="2400" dirty="0" smtClean="0">
                <a:solidFill>
                  <a:srgbClr val="000000"/>
                </a:solidFill>
              </a:rPr>
              <a:t>において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r>
              <a:rPr lang="ja-JP" altLang="ja-JP" sz="2400" dirty="0">
                <a:solidFill>
                  <a:srgbClr val="000000"/>
                </a:solidFill>
              </a:rPr>
              <a:t>　</a:t>
            </a:r>
            <a:r>
              <a:rPr lang="ja-JP" altLang="en-US" sz="2400" dirty="0" smtClean="0">
                <a:solidFill>
                  <a:srgbClr val="000000"/>
                </a:solidFill>
              </a:rPr>
              <a:t>　　　</a:t>
            </a:r>
            <a:r>
              <a:rPr lang="ja-JP" altLang="en-US" sz="2400" dirty="0" smtClean="0">
                <a:solidFill>
                  <a:srgbClr val="000000"/>
                </a:solidFill>
              </a:rPr>
              <a:t>有効性</a:t>
            </a:r>
            <a:r>
              <a:rPr lang="ja-JP" altLang="en-US" sz="2400" dirty="0">
                <a:solidFill>
                  <a:srgbClr val="000000"/>
                </a:solidFill>
              </a:rPr>
              <a:t>は</a:t>
            </a:r>
            <a:r>
              <a:rPr lang="ja-JP" altLang="en-US" sz="2400" dirty="0" smtClean="0">
                <a:solidFill>
                  <a:srgbClr val="000000"/>
                </a:solidFill>
              </a:rPr>
              <a:t>示せなかった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r>
              <a:rPr lang="ja-JP" altLang="ja-JP" sz="2400" dirty="0">
                <a:solidFill>
                  <a:srgbClr val="000000"/>
                </a:solidFill>
              </a:rPr>
              <a:t>　</a:t>
            </a:r>
            <a:r>
              <a:rPr lang="ja-JP" altLang="en-US" sz="2400" dirty="0" smtClean="0">
                <a:solidFill>
                  <a:srgbClr val="000000"/>
                </a:solidFill>
              </a:rPr>
              <a:t>　</a:t>
            </a:r>
            <a:r>
              <a:rPr lang="en-US" altLang="ja-JP" sz="2400" dirty="0" smtClean="0">
                <a:solidFill>
                  <a:srgbClr val="000000"/>
                </a:solidFill>
              </a:rPr>
              <a:t>−</a:t>
            </a:r>
            <a:r>
              <a:rPr lang="en-US" altLang="ja-JP" sz="2400" dirty="0">
                <a:solidFill>
                  <a:srgbClr val="000000"/>
                </a:solidFill>
              </a:rPr>
              <a:t> </a:t>
            </a:r>
            <a:r>
              <a:rPr lang="ja-JP" altLang="en-US" sz="2400" dirty="0" smtClean="0">
                <a:solidFill>
                  <a:srgbClr val="000000"/>
                </a:solidFill>
              </a:rPr>
              <a:t>交渉成功率</a:t>
            </a:r>
            <a:r>
              <a:rPr lang="en-US" altLang="ja-JP" sz="2400" dirty="0" smtClean="0">
                <a:solidFill>
                  <a:srgbClr val="000000"/>
                </a:solidFill>
              </a:rPr>
              <a:t> • </a:t>
            </a:r>
            <a:r>
              <a:rPr lang="ja-JP" altLang="en-US" sz="2400" dirty="0" smtClean="0">
                <a:solidFill>
                  <a:srgbClr val="000000"/>
                </a:solidFill>
              </a:rPr>
              <a:t>受諾率</a:t>
            </a:r>
            <a:r>
              <a:rPr lang="en-US" altLang="ja-JP" sz="2400" dirty="0" smtClean="0">
                <a:solidFill>
                  <a:srgbClr val="000000"/>
                </a:solidFill>
              </a:rPr>
              <a:t> • </a:t>
            </a:r>
            <a:r>
              <a:rPr lang="ja-JP" altLang="en-US" sz="2400" dirty="0" smtClean="0">
                <a:solidFill>
                  <a:srgbClr val="000000"/>
                </a:solidFill>
              </a:rPr>
              <a:t>自分の利益</a:t>
            </a:r>
            <a:r>
              <a:rPr lang="en-US" altLang="ja-JP" sz="2400" dirty="0" smtClean="0">
                <a:solidFill>
                  <a:srgbClr val="000000"/>
                </a:solidFill>
              </a:rPr>
              <a:t> • </a:t>
            </a:r>
            <a:r>
              <a:rPr lang="ja-JP" altLang="en-US" sz="2400" dirty="0" smtClean="0">
                <a:solidFill>
                  <a:srgbClr val="000000"/>
                </a:solidFill>
              </a:rPr>
              <a:t>相手の損益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r>
              <a:rPr lang="ja-JP" altLang="ja-JP" sz="2400" dirty="0">
                <a:solidFill>
                  <a:srgbClr val="000000"/>
                </a:solidFill>
              </a:rPr>
              <a:t>　</a:t>
            </a:r>
            <a:r>
              <a:rPr lang="ja-JP" altLang="en-US" sz="2400" dirty="0" smtClean="0">
                <a:solidFill>
                  <a:srgbClr val="000000"/>
                </a:solidFill>
              </a:rPr>
              <a:t>　　　が重要な要素である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7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199" y="1158103"/>
            <a:ext cx="7299221" cy="45719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3703" y="50344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今後の課題</a:t>
            </a:r>
            <a:endParaRPr lang="en-US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84098" y="1380443"/>
            <a:ext cx="65247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■</a:t>
            </a:r>
            <a:r>
              <a:rPr lang="ja-JP" altLang="en-US" sz="2400" dirty="0"/>
              <a:t>　</a:t>
            </a:r>
            <a:r>
              <a:rPr lang="en-US" altLang="ja-JP" sz="2400" dirty="0" smtClean="0"/>
              <a:t>UCT</a:t>
            </a:r>
            <a:r>
              <a:rPr lang="ja-JP" altLang="en-US" sz="2400" dirty="0" smtClean="0"/>
              <a:t>アルゴリズムの改善</a:t>
            </a:r>
            <a:endParaRPr lang="en-US" altLang="ja-JP" sz="2400" dirty="0" smtClean="0"/>
          </a:p>
          <a:p>
            <a:r>
              <a:rPr lang="ja-JP" altLang="ja-JP" sz="2400" dirty="0"/>
              <a:t>　</a:t>
            </a:r>
            <a:r>
              <a:rPr lang="ja-JP" altLang="en-US" sz="2400" dirty="0"/>
              <a:t>　</a:t>
            </a:r>
            <a:r>
              <a:rPr lang="en-US" altLang="ja-JP" sz="2400" dirty="0"/>
              <a:t>− </a:t>
            </a:r>
            <a:r>
              <a:rPr lang="ja-JP" altLang="en-US" sz="2400" dirty="0"/>
              <a:t>プレイアウト</a:t>
            </a:r>
            <a:r>
              <a:rPr lang="ja-JP" altLang="en-US" sz="2400" dirty="0" smtClean="0"/>
              <a:t>回数</a:t>
            </a:r>
            <a:endParaRPr lang="en-US" altLang="ja-JP" sz="2400" dirty="0"/>
          </a:p>
          <a:p>
            <a:r>
              <a:rPr lang="ja-JP" altLang="en-US" sz="2400" dirty="0"/>
              <a:t>　　</a:t>
            </a:r>
            <a:r>
              <a:rPr lang="en-US" altLang="ja-JP" sz="2400" dirty="0"/>
              <a:t>− </a:t>
            </a:r>
            <a:r>
              <a:rPr lang="ja-JP" altLang="en-US" sz="2400" dirty="0"/>
              <a:t>極端に有利</a:t>
            </a:r>
            <a:r>
              <a:rPr lang="en-US" altLang="ja-JP" sz="2400" dirty="0"/>
              <a:t> • </a:t>
            </a:r>
            <a:r>
              <a:rPr lang="ja-JP" altLang="en-US" sz="2400" dirty="0"/>
              <a:t>不利な状況で無謀な手</a:t>
            </a:r>
            <a:r>
              <a:rPr lang="ja-JP" altLang="en-US" sz="2400" dirty="0" smtClean="0"/>
              <a:t>を</a:t>
            </a:r>
            <a:r>
              <a:rPr lang="ja-JP" altLang="en-US" sz="2400" dirty="0" smtClean="0"/>
              <a:t>選択</a:t>
            </a:r>
            <a:endParaRPr lang="en-US" altLang="ja-JP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Ex) Dynamic </a:t>
            </a:r>
            <a:r>
              <a:rPr lang="en-US" sz="2400" dirty="0" err="1" smtClean="0"/>
              <a:t>Komi</a:t>
            </a:r>
            <a:r>
              <a:rPr lang="en-US" sz="2400" dirty="0" smtClean="0"/>
              <a:t>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784098" y="3993476"/>
            <a:ext cx="63720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■</a:t>
            </a:r>
            <a:r>
              <a:rPr lang="ja-JP" altLang="en-US" sz="2400" dirty="0"/>
              <a:t>　</a:t>
            </a:r>
            <a:r>
              <a:rPr lang="ja-JP" altLang="en-US" sz="2400" dirty="0" smtClean="0"/>
              <a:t>評価関数</a:t>
            </a:r>
            <a:endParaRPr lang="en-US" altLang="ja-JP" sz="2400" dirty="0"/>
          </a:p>
          <a:p>
            <a:r>
              <a:rPr lang="ja-JP" altLang="ja-JP" sz="2400" dirty="0"/>
              <a:t>　</a:t>
            </a:r>
            <a:r>
              <a:rPr lang="ja-JP" altLang="en-US" sz="2400" dirty="0"/>
              <a:t>　</a:t>
            </a:r>
            <a:r>
              <a:rPr lang="en-US" altLang="ja-JP" sz="2400" dirty="0" smtClean="0"/>
              <a:t>−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4</a:t>
            </a:r>
            <a:r>
              <a:rPr lang="ja-JP" altLang="en-US" sz="2400" dirty="0" smtClean="0"/>
              <a:t>要素を考慮した最適な関数の作成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377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199" y="1158103"/>
            <a:ext cx="7299221" cy="45719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3703" y="5034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背景</a:t>
            </a:r>
            <a:endParaRPr lang="en-US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938696" y="1752096"/>
            <a:ext cx="52046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■</a:t>
            </a:r>
            <a:r>
              <a:rPr lang="ja-JP" altLang="en-US" sz="2400" dirty="0" smtClean="0"/>
              <a:t>　交渉の研究</a:t>
            </a:r>
            <a:endParaRPr lang="en-US" altLang="ja-JP" sz="2400" dirty="0" smtClean="0"/>
          </a:p>
          <a:p>
            <a:r>
              <a:rPr lang="ja-JP" altLang="en-US" sz="2400" dirty="0" smtClean="0"/>
              <a:t>　　</a:t>
            </a:r>
            <a:r>
              <a:rPr lang="en-US" altLang="ja-JP" sz="2400" dirty="0" smtClean="0"/>
              <a:t>−</a:t>
            </a:r>
            <a:r>
              <a:rPr lang="ja-JP" altLang="en-US" sz="2400" dirty="0" smtClean="0"/>
              <a:t>　現実社会において多種数多交渉</a:t>
            </a:r>
            <a:endParaRPr lang="en-US" altLang="ja-JP" sz="2400" dirty="0" smtClean="0"/>
          </a:p>
          <a:p>
            <a:r>
              <a:rPr lang="ja-JP" altLang="ja-JP" sz="2400" dirty="0"/>
              <a:t>　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−</a:t>
            </a:r>
            <a:r>
              <a:rPr lang="ja-JP" altLang="en-US" sz="2400" dirty="0" smtClean="0"/>
              <a:t>　自分の利益を最大化</a:t>
            </a:r>
            <a:endParaRPr lang="en-US" altLang="ja-JP" sz="2400" dirty="0" smtClean="0"/>
          </a:p>
          <a:p>
            <a:r>
              <a:rPr lang="ja-JP" altLang="ja-JP" sz="2400" dirty="0"/>
              <a:t>　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−</a:t>
            </a:r>
            <a:r>
              <a:rPr lang="ja-JP" altLang="en-US" sz="2400" dirty="0" smtClean="0"/>
              <a:t>　互いの利害を一致させる</a:t>
            </a:r>
            <a:endParaRPr lang="en-US" altLang="ja-JP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38696" y="3995218"/>
            <a:ext cx="63720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■</a:t>
            </a:r>
            <a:r>
              <a:rPr lang="ja-JP" altLang="en-US" sz="2400" dirty="0" smtClean="0"/>
              <a:t>　交渉の課題</a:t>
            </a:r>
            <a:endParaRPr lang="en-US" altLang="ja-JP" sz="2400" dirty="0" smtClean="0"/>
          </a:p>
          <a:p>
            <a:r>
              <a:rPr lang="ja-JP" altLang="en-US" sz="2400" dirty="0" smtClean="0"/>
              <a:t>　　</a:t>
            </a:r>
            <a:r>
              <a:rPr lang="en-US" altLang="ja-JP" sz="2400" dirty="0" smtClean="0"/>
              <a:t>−</a:t>
            </a:r>
            <a:r>
              <a:rPr lang="ja-JP" altLang="en-US" sz="2400" dirty="0" smtClean="0"/>
              <a:t>　実世界のモデル化</a:t>
            </a:r>
            <a:endParaRPr lang="en-US" altLang="ja-JP" sz="2400" dirty="0" smtClean="0"/>
          </a:p>
          <a:p>
            <a:r>
              <a:rPr lang="ja-JP" altLang="ja-JP" sz="2400" dirty="0"/>
              <a:t>　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−</a:t>
            </a:r>
            <a:r>
              <a:rPr lang="ja-JP" altLang="en-US" sz="2400" dirty="0" smtClean="0"/>
              <a:t>　</a:t>
            </a:r>
            <a:r>
              <a:rPr lang="ja-JP" altLang="en-US" sz="2400" dirty="0" smtClean="0">
                <a:solidFill>
                  <a:srgbClr val="FF0000"/>
                </a:solidFill>
              </a:rPr>
              <a:t>利益見積もり手法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ja-JP" sz="2400" dirty="0"/>
              <a:t>　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−</a:t>
            </a:r>
            <a:r>
              <a:rPr lang="ja-JP" altLang="en-US" sz="2400" dirty="0" smtClean="0"/>
              <a:t>　</a:t>
            </a:r>
            <a:r>
              <a:rPr lang="ja-JP" altLang="en-US" sz="2400" dirty="0" smtClean="0">
                <a:solidFill>
                  <a:srgbClr val="FF0000"/>
                </a:solidFill>
              </a:rPr>
              <a:t>自分の利益を最大化しつつ交渉案の提示</a:t>
            </a:r>
            <a:endParaRPr lang="en-US" altLang="ja-JP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9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199" y="1158103"/>
            <a:ext cx="7299221" cy="45719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3703" y="50344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研究目的</a:t>
            </a:r>
            <a:endParaRPr lang="en-US" sz="2800" dirty="0" smtClean="0"/>
          </a:p>
        </p:txBody>
      </p:sp>
      <p:sp>
        <p:nvSpPr>
          <p:cNvPr id="6" name="Shape 54"/>
          <p:cNvSpPr/>
          <p:nvPr/>
        </p:nvSpPr>
        <p:spPr>
          <a:xfrm>
            <a:off x="5809675" y="2313407"/>
            <a:ext cx="2202900" cy="14107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ja-JP" altLang="en-US" u="sng" dirty="0" smtClean="0"/>
              <a:t>案１</a:t>
            </a:r>
            <a:endParaRPr lang="en-US" altLang="ja-JP" u="sng" dirty="0" smtClean="0"/>
          </a:p>
          <a:p>
            <a:pPr lvl="0" rtl="0">
              <a:buNone/>
            </a:pPr>
            <a:r>
              <a:rPr lang="ja" sz="1800" dirty="0" smtClean="0"/>
              <a:t>A</a:t>
            </a:r>
            <a:r>
              <a:rPr lang="ja" sz="1800" dirty="0"/>
              <a:t>の利益：1000</a:t>
            </a:r>
          </a:p>
          <a:p>
            <a:pPr lvl="0" rtl="0">
              <a:buNone/>
            </a:pPr>
            <a:r>
              <a:rPr lang="ja" sz="1800" dirty="0"/>
              <a:t>Bの利益：- 500</a:t>
            </a:r>
          </a:p>
          <a:p>
            <a:pPr lvl="0" rtl="0">
              <a:buNone/>
            </a:pPr>
            <a:r>
              <a:rPr lang="ja" sz="1800" dirty="0"/>
              <a:t>成功確率</a:t>
            </a:r>
            <a:r>
              <a:rPr lang="ja" sz="1800" dirty="0" smtClean="0"/>
              <a:t>：</a:t>
            </a:r>
            <a:r>
              <a:rPr lang="en-US" altLang="ja" sz="1800" dirty="0" smtClean="0"/>
              <a:t>1</a:t>
            </a:r>
            <a:r>
              <a:rPr lang="ja" sz="1800" dirty="0" smtClean="0"/>
              <a:t>%</a:t>
            </a:r>
            <a:endParaRPr lang="ja" sz="1800" dirty="0"/>
          </a:p>
        </p:txBody>
      </p:sp>
      <p:sp>
        <p:nvSpPr>
          <p:cNvPr id="7" name="Shape 55"/>
          <p:cNvSpPr/>
          <p:nvPr/>
        </p:nvSpPr>
        <p:spPr>
          <a:xfrm>
            <a:off x="5809675" y="3803550"/>
            <a:ext cx="2202900" cy="127594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ja-JP" altLang="en-US" sz="1800" u="sng" dirty="0" smtClean="0"/>
              <a:t>案２</a:t>
            </a:r>
            <a:endParaRPr lang="en-US" altLang="ja-JP" sz="1800" u="sng" dirty="0" smtClean="0"/>
          </a:p>
          <a:p>
            <a:pPr lvl="0" rtl="0">
              <a:buNone/>
            </a:pPr>
            <a:r>
              <a:rPr lang="ja" sz="1800" dirty="0" smtClean="0"/>
              <a:t>A</a:t>
            </a:r>
            <a:r>
              <a:rPr lang="ja" sz="1800" dirty="0"/>
              <a:t>の利益：300</a:t>
            </a:r>
          </a:p>
          <a:p>
            <a:pPr lvl="0" rtl="0">
              <a:buNone/>
            </a:pPr>
            <a:r>
              <a:rPr lang="ja" sz="1800" dirty="0"/>
              <a:t>Bの利益：200</a:t>
            </a:r>
          </a:p>
          <a:p>
            <a:pPr lvl="0" rtl="0">
              <a:buNone/>
            </a:pPr>
            <a:r>
              <a:rPr lang="ja" sz="1800" dirty="0"/>
              <a:t>成功確率：50%</a:t>
            </a:r>
          </a:p>
        </p:txBody>
      </p:sp>
      <p:sp>
        <p:nvSpPr>
          <p:cNvPr id="8" name="Shape 56"/>
          <p:cNvSpPr/>
          <p:nvPr/>
        </p:nvSpPr>
        <p:spPr>
          <a:xfrm>
            <a:off x="5809675" y="5251825"/>
            <a:ext cx="2202900" cy="1325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ja-JP" altLang="en-US" sz="1800" u="sng" dirty="0" smtClean="0"/>
              <a:t>案３</a:t>
            </a:r>
            <a:endParaRPr lang="en-US" altLang="ja-JP" sz="1800" u="sng" dirty="0" smtClean="0"/>
          </a:p>
          <a:p>
            <a:pPr lvl="0" rtl="0">
              <a:buNone/>
            </a:pPr>
            <a:r>
              <a:rPr lang="ja" sz="1800" dirty="0" smtClean="0"/>
              <a:t>A</a:t>
            </a:r>
            <a:r>
              <a:rPr lang="ja" sz="1800" dirty="0"/>
              <a:t>の利益：0</a:t>
            </a:r>
          </a:p>
          <a:p>
            <a:pPr lvl="0" rtl="0">
              <a:buNone/>
            </a:pPr>
            <a:r>
              <a:rPr lang="ja" sz="1800" dirty="0"/>
              <a:t>Bの利益：400</a:t>
            </a:r>
          </a:p>
          <a:p>
            <a:pPr lvl="0" rtl="0">
              <a:buNone/>
            </a:pPr>
            <a:r>
              <a:rPr lang="ja" sz="1800" dirty="0"/>
              <a:t>成功確率：80%</a:t>
            </a:r>
          </a:p>
        </p:txBody>
      </p:sp>
      <p:cxnSp>
        <p:nvCxnSpPr>
          <p:cNvPr id="9" name="Shape 57"/>
          <p:cNvCxnSpPr/>
          <p:nvPr/>
        </p:nvCxnSpPr>
        <p:spPr>
          <a:xfrm rot="10800000" flipH="1">
            <a:off x="3308250" y="3284025"/>
            <a:ext cx="2281799" cy="965999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Shape 58"/>
          <p:cNvSpPr/>
          <p:nvPr/>
        </p:nvSpPr>
        <p:spPr>
          <a:xfrm>
            <a:off x="782325" y="3397650"/>
            <a:ext cx="2009399" cy="20903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ja" sz="1800" dirty="0"/>
              <a:t>プレイヤー A</a:t>
            </a:r>
          </a:p>
          <a:p>
            <a:pPr lvl="0" algn="ctr" rtl="0">
              <a:buNone/>
            </a:pPr>
            <a:r>
              <a:rPr lang="ja" sz="1800" dirty="0"/>
              <a:t>プレイヤー B</a:t>
            </a:r>
          </a:p>
          <a:p>
            <a:pPr lvl="0" algn="ctr" rtl="0">
              <a:buNone/>
            </a:pPr>
            <a:r>
              <a:rPr lang="ja" sz="1800" dirty="0"/>
              <a:t>交渉案 i </a:t>
            </a:r>
          </a:p>
          <a:p>
            <a:pPr lvl="0" algn="ctr" rtl="0">
              <a:buNone/>
            </a:pPr>
            <a:r>
              <a:rPr lang="ja" sz="1800" dirty="0"/>
              <a:t>利益 Ra(i) Rb(i)</a:t>
            </a:r>
          </a:p>
          <a:p>
            <a:pPr lvl="0" algn="ctr" rtl="0">
              <a:buNone/>
            </a:pPr>
            <a:r>
              <a:rPr lang="ja" sz="1800" dirty="0"/>
              <a:t>成功確率 P(i)</a:t>
            </a:r>
          </a:p>
        </p:txBody>
      </p:sp>
      <p:sp>
        <p:nvSpPr>
          <p:cNvPr id="13" name="Shape 59"/>
          <p:cNvSpPr/>
          <p:nvPr/>
        </p:nvSpPr>
        <p:spPr>
          <a:xfrm>
            <a:off x="958650" y="2666951"/>
            <a:ext cx="1833074" cy="634056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altLang="ja-JP" sz="2400" dirty="0" smtClean="0">
                <a:solidFill>
                  <a:srgbClr val="FF0000"/>
                </a:solidFill>
              </a:rPr>
              <a:t>①</a:t>
            </a:r>
            <a:r>
              <a:rPr lang="ja" sz="2400" dirty="0" smtClean="0">
                <a:solidFill>
                  <a:srgbClr val="FF0000"/>
                </a:solidFill>
              </a:rPr>
              <a:t>モデル化</a:t>
            </a:r>
            <a:endParaRPr lang="ja" sz="2400" dirty="0">
              <a:solidFill>
                <a:srgbClr val="FF0000"/>
              </a:solidFill>
            </a:endParaRPr>
          </a:p>
        </p:txBody>
      </p:sp>
      <p:cxnSp>
        <p:nvCxnSpPr>
          <p:cNvPr id="14" name="Shape 60"/>
          <p:cNvCxnSpPr/>
          <p:nvPr/>
        </p:nvCxnSpPr>
        <p:spPr>
          <a:xfrm>
            <a:off x="3308250" y="4503525"/>
            <a:ext cx="2415000" cy="0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61"/>
          <p:cNvCxnSpPr/>
          <p:nvPr/>
        </p:nvCxnSpPr>
        <p:spPr>
          <a:xfrm>
            <a:off x="3356550" y="4829575"/>
            <a:ext cx="2221799" cy="750000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" name="Shape 62"/>
          <p:cNvSpPr/>
          <p:nvPr/>
        </p:nvSpPr>
        <p:spPr>
          <a:xfrm>
            <a:off x="5579425" y="3803550"/>
            <a:ext cx="2663399" cy="1278600"/>
          </a:xfrm>
          <a:prstGeom prst="ellipse">
            <a:avLst/>
          </a:prstGeom>
          <a:noFill/>
          <a:ln w="381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7" name="Shape 66"/>
          <p:cNvSpPr/>
          <p:nvPr/>
        </p:nvSpPr>
        <p:spPr>
          <a:xfrm>
            <a:off x="4014232" y="2524950"/>
            <a:ext cx="1381418" cy="8727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altLang="ja-JP" sz="2400" dirty="0" smtClean="0">
                <a:solidFill>
                  <a:srgbClr val="FF0000"/>
                </a:solidFill>
              </a:rPr>
              <a:t>②</a:t>
            </a:r>
            <a:r>
              <a:rPr lang="ja" sz="2400" dirty="0" smtClean="0">
                <a:solidFill>
                  <a:srgbClr val="FF0000"/>
                </a:solidFill>
              </a:rPr>
              <a:t>利益</a:t>
            </a:r>
            <a:endParaRPr lang="en-US" altLang="ja" sz="2400" dirty="0" smtClean="0">
              <a:solidFill>
                <a:srgbClr val="FF0000"/>
              </a:solidFill>
            </a:endParaRPr>
          </a:p>
          <a:p>
            <a:pPr lvl="0" algn="ctr" rtl="0">
              <a:buNone/>
            </a:pPr>
            <a:r>
              <a:rPr lang="ja-JP" altLang="en-US" sz="2400" dirty="0" smtClean="0">
                <a:solidFill>
                  <a:srgbClr val="FF0000"/>
                </a:solidFill>
              </a:rPr>
              <a:t>見積もり</a:t>
            </a:r>
            <a:endParaRPr lang="ja" sz="2400" dirty="0">
              <a:solidFill>
                <a:srgbClr val="FF0000"/>
              </a:solidFill>
            </a:endParaRPr>
          </a:p>
        </p:txBody>
      </p:sp>
      <p:sp>
        <p:nvSpPr>
          <p:cNvPr id="18" name="Shape 67"/>
          <p:cNvSpPr txBox="1"/>
          <p:nvPr/>
        </p:nvSpPr>
        <p:spPr>
          <a:xfrm>
            <a:off x="1244356" y="5579575"/>
            <a:ext cx="1877400" cy="49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ja" dirty="0"/>
              <a:t>ex) 株取引</a:t>
            </a:r>
          </a:p>
        </p:txBody>
      </p:sp>
      <p:sp>
        <p:nvSpPr>
          <p:cNvPr id="19" name="Shape 69"/>
          <p:cNvSpPr/>
          <p:nvPr/>
        </p:nvSpPr>
        <p:spPr>
          <a:xfrm>
            <a:off x="4456477" y="4559428"/>
            <a:ext cx="1175303" cy="664199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 altLang="ja-JP" sz="2400" dirty="0" smtClean="0">
                <a:solidFill>
                  <a:srgbClr val="FF0000"/>
                </a:solidFill>
              </a:rPr>
              <a:t>③</a:t>
            </a:r>
            <a:r>
              <a:rPr lang="ja-JP" altLang="en-US" sz="2400" dirty="0" smtClean="0">
                <a:solidFill>
                  <a:srgbClr val="FF0000"/>
                </a:solidFill>
              </a:rPr>
              <a:t>選択</a:t>
            </a:r>
            <a:endParaRPr lang="ja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3703" y="1413565"/>
            <a:ext cx="680454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" altLang="en-US" sz="2400" dirty="0" smtClean="0">
                <a:latin typeface="ＭＳ Ｐゴシック"/>
                <a:ea typeface="ＭＳ Ｐゴシック"/>
                <a:cs typeface="ＭＳ Ｐゴシック"/>
              </a:rPr>
              <a:t>交渉の成功率を</a:t>
            </a:r>
            <a:r>
              <a:rPr lang="ja" altLang="en-US" sz="2400" dirty="0" smtClean="0">
                <a:latin typeface="ＭＳ Ｐゴシック"/>
                <a:ea typeface="ＭＳ Ｐゴシック"/>
                <a:cs typeface="ＭＳ Ｐゴシック"/>
              </a:rPr>
              <a:t>考慮</a:t>
            </a:r>
            <a:r>
              <a:rPr lang="ja-JP" altLang="en-US" sz="2400" dirty="0" smtClean="0">
                <a:latin typeface="ＭＳ Ｐゴシック"/>
                <a:ea typeface="ＭＳ Ｐゴシック"/>
                <a:cs typeface="ＭＳ Ｐゴシック"/>
              </a:rPr>
              <a:t>し</a:t>
            </a:r>
            <a:r>
              <a:rPr lang="ja" altLang="en-US" sz="2400" dirty="0" smtClean="0">
                <a:latin typeface="ＭＳ Ｐゴシック"/>
                <a:ea typeface="ＭＳ Ｐゴシック"/>
                <a:cs typeface="ＭＳ Ｐゴシック"/>
              </a:rPr>
              <a:t>自分</a:t>
            </a:r>
            <a:r>
              <a:rPr lang="ja" altLang="en-US" sz="2400" dirty="0">
                <a:latin typeface="ＭＳ Ｐゴシック"/>
                <a:ea typeface="ＭＳ Ｐゴシック"/>
                <a:cs typeface="ＭＳ Ｐゴシック"/>
              </a:rPr>
              <a:t>の利益を</a:t>
            </a:r>
          </a:p>
          <a:p>
            <a:pPr lvl="0" algn="ctr"/>
            <a:r>
              <a:rPr lang="ja" altLang="en-US" sz="2400" dirty="0">
                <a:latin typeface="ＭＳ Ｐゴシック"/>
                <a:ea typeface="ＭＳ Ｐゴシック"/>
                <a:cs typeface="ＭＳ Ｐゴシック"/>
              </a:rPr>
              <a:t>最大化する交渉</a:t>
            </a:r>
            <a:r>
              <a:rPr lang="ja" altLang="en-US" sz="2400" dirty="0" smtClean="0">
                <a:latin typeface="ＭＳ Ｐゴシック"/>
                <a:ea typeface="ＭＳ Ｐゴシック"/>
                <a:cs typeface="ＭＳ Ｐゴシック"/>
              </a:rPr>
              <a:t>案</a:t>
            </a:r>
            <a:r>
              <a:rPr lang="ja-JP" altLang="en-US" sz="2400" dirty="0" smtClean="0">
                <a:latin typeface="ＭＳ Ｐゴシック"/>
                <a:ea typeface="ＭＳ Ｐゴシック"/>
                <a:cs typeface="ＭＳ Ｐゴシック"/>
              </a:rPr>
              <a:t>を</a:t>
            </a:r>
            <a:r>
              <a:rPr lang="ja-JP" altLang="en-US" sz="2400" dirty="0" smtClean="0">
                <a:latin typeface="ＭＳ Ｐゴシック"/>
                <a:ea typeface="ＭＳ Ｐゴシック"/>
                <a:cs typeface="ＭＳ Ｐゴシック"/>
              </a:rPr>
              <a:t>選択</a:t>
            </a:r>
            <a:r>
              <a:rPr lang="ja-JP" altLang="en-US" sz="2400" dirty="0" smtClean="0">
                <a:latin typeface="ＭＳ Ｐゴシック"/>
                <a:ea typeface="ＭＳ Ｐゴシック"/>
                <a:cs typeface="ＭＳ Ｐゴシック"/>
              </a:rPr>
              <a:t>する</a:t>
            </a:r>
            <a:endParaRPr lang="ja" altLang="en-US" sz="2400" dirty="0">
              <a:latin typeface="ＭＳ Ｐゴシック"/>
              <a:ea typeface="ＭＳ Ｐゴシック"/>
              <a:cs typeface="ＭＳ Ｐゴシック"/>
            </a:endParaRPr>
          </a:p>
          <a:p>
            <a:endParaRPr lang="en-US" sz="2400" dirty="0">
              <a:latin typeface="ＭＳ Ｐゴシック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3488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199" y="1158103"/>
            <a:ext cx="7299221" cy="45719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3703" y="503444"/>
            <a:ext cx="3465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① </a:t>
            </a:r>
            <a:r>
              <a:rPr lang="ja-JP" altLang="en-US" sz="2800" dirty="0" smtClean="0"/>
              <a:t>実世界のモデル化</a:t>
            </a:r>
            <a:endParaRPr lang="en-US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83490" y="1339905"/>
            <a:ext cx="7767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" sz="2400" dirty="0">
                <a:latin typeface="ＭＳ Ｐゴシック"/>
                <a:ea typeface="ＭＳ Ｐゴシック"/>
                <a:cs typeface="ＭＳ Ｐゴシック"/>
              </a:rPr>
              <a:t>■ </a:t>
            </a:r>
            <a:r>
              <a:rPr lang="ja" altLang="en-US" sz="2400" dirty="0" smtClean="0">
                <a:latin typeface="ＭＳ Ｐゴシック"/>
                <a:ea typeface="ＭＳ Ｐゴシック"/>
                <a:cs typeface="ＭＳ Ｐゴシック"/>
              </a:rPr>
              <a:t>知能ゲーム</a:t>
            </a:r>
            <a:r>
              <a:rPr lang="ja-JP" altLang="en-US" sz="2400" dirty="0" smtClean="0">
                <a:latin typeface="ＭＳ Ｐゴシック"/>
                <a:ea typeface="ＭＳ Ｐゴシック"/>
                <a:cs typeface="ＭＳ Ｐゴシック"/>
              </a:rPr>
              <a:t>の利点</a:t>
            </a:r>
            <a:endParaRPr lang="en-US" altLang="ja-JP" sz="2400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0"/>
            <a:r>
              <a:rPr lang="ja-JP" altLang="en-US" sz="2400" dirty="0">
                <a:latin typeface="ＭＳ Ｐゴシック"/>
                <a:cs typeface="ＭＳ Ｐゴシック"/>
              </a:rPr>
              <a:t>　　</a:t>
            </a:r>
            <a:r>
              <a:rPr lang="en-US" altLang="ja-JP" sz="2400" dirty="0">
                <a:latin typeface="ＭＳ Ｐゴシック"/>
                <a:cs typeface="ＭＳ Ｐゴシック"/>
              </a:rPr>
              <a:t>- </a:t>
            </a:r>
            <a:r>
              <a:rPr lang="ja" altLang="en-US" sz="2400" dirty="0">
                <a:latin typeface="ＭＳ Ｐゴシック"/>
                <a:ea typeface="ＭＳ Ｐゴシック"/>
                <a:cs typeface="ＭＳ Ｐゴシック"/>
              </a:rPr>
              <a:t>実世界の要素を</a:t>
            </a:r>
            <a:r>
              <a:rPr lang="ja-JP" altLang="en-US" sz="2400" dirty="0">
                <a:latin typeface="ＭＳ Ｐゴシック"/>
                <a:cs typeface="ＭＳ Ｐゴシック"/>
              </a:rPr>
              <a:t>抽出</a:t>
            </a:r>
            <a:endParaRPr lang="en-US" altLang="ja" sz="2400" dirty="0">
              <a:latin typeface="ＭＳ Ｐゴシック"/>
              <a:ea typeface="ＭＳ Ｐゴシック"/>
              <a:cs typeface="ＭＳ Ｐゴシック"/>
            </a:endParaRPr>
          </a:p>
          <a:p>
            <a:pPr lvl="0"/>
            <a:r>
              <a:rPr lang="ja-JP" altLang="ja" sz="2400" dirty="0">
                <a:latin typeface="ＭＳ Ｐゴシック"/>
                <a:cs typeface="ＭＳ Ｐゴシック"/>
              </a:rPr>
              <a:t>　</a:t>
            </a:r>
            <a:r>
              <a:rPr lang="ja-JP" altLang="en-US" sz="2400" dirty="0">
                <a:latin typeface="ＭＳ Ｐゴシック"/>
                <a:cs typeface="ＭＳ Ｐゴシック"/>
              </a:rPr>
              <a:t>　　　</a:t>
            </a:r>
            <a:r>
              <a:rPr lang="en-US" altLang="ja-JP" sz="2400" dirty="0">
                <a:latin typeface="ＭＳ Ｐゴシック"/>
                <a:cs typeface="ＭＳ Ｐゴシック"/>
              </a:rPr>
              <a:t>→</a:t>
            </a:r>
            <a:r>
              <a:rPr lang="en-US" altLang="ja" sz="2400" dirty="0">
                <a:latin typeface="ＭＳ Ｐゴシック"/>
                <a:ea typeface="ＭＳ Ｐゴシック"/>
                <a:cs typeface="ＭＳ Ｐゴシック"/>
              </a:rPr>
              <a:t> </a:t>
            </a:r>
            <a:r>
              <a:rPr lang="ja" altLang="en-US" sz="2400" dirty="0">
                <a:latin typeface="ＭＳ Ｐゴシック"/>
                <a:ea typeface="ＭＳ Ｐゴシック"/>
                <a:cs typeface="ＭＳ Ｐゴシック"/>
              </a:rPr>
              <a:t>多人数、完全情報、</a:t>
            </a:r>
            <a:r>
              <a:rPr lang="ja" altLang="en-US" sz="2400" dirty="0" smtClean="0">
                <a:latin typeface="ＭＳ Ｐゴシック"/>
                <a:ea typeface="ＭＳ Ｐゴシック"/>
                <a:cs typeface="ＭＳ Ｐゴシック"/>
              </a:rPr>
              <a:t>非決定性</a:t>
            </a:r>
            <a:endParaRPr lang="en-US" altLang="ja" sz="2400" dirty="0">
              <a:latin typeface="ＭＳ Ｐゴシック"/>
              <a:ea typeface="ＭＳ Ｐゴシック"/>
              <a:cs typeface="ＭＳ Ｐゴシック"/>
            </a:endParaRPr>
          </a:p>
          <a:p>
            <a:pPr lvl="0"/>
            <a:r>
              <a:rPr lang="ja-JP" altLang="en-US" sz="2400" dirty="0">
                <a:latin typeface="ＭＳ Ｐゴシック"/>
                <a:ea typeface="ＭＳ Ｐゴシック"/>
                <a:cs typeface="ＭＳ Ｐゴシック"/>
              </a:rPr>
              <a:t>　　</a:t>
            </a:r>
            <a:r>
              <a:rPr lang="en-US" altLang="ja" sz="2400" dirty="0">
                <a:latin typeface="ＭＳ Ｐゴシック"/>
                <a:ea typeface="ＭＳ Ｐゴシック"/>
                <a:cs typeface="ＭＳ Ｐゴシック"/>
              </a:rPr>
              <a:t>- </a:t>
            </a:r>
            <a:r>
              <a:rPr lang="ja-JP" altLang="en-US" sz="2400" dirty="0" smtClean="0">
                <a:latin typeface="ＭＳ Ｐゴシック"/>
                <a:ea typeface="ＭＳ Ｐゴシック"/>
                <a:cs typeface="ＭＳ Ｐゴシック"/>
              </a:rPr>
              <a:t>方針がたてやすい　　</a:t>
            </a:r>
            <a:r>
              <a:rPr lang="en-US" altLang="ja-JP" sz="2400" dirty="0" smtClean="0">
                <a:latin typeface="ＭＳ Ｐゴシック"/>
                <a:ea typeface="ＭＳ Ｐゴシック"/>
                <a:cs typeface="ＭＳ Ｐゴシック"/>
              </a:rPr>
              <a:t> </a:t>
            </a:r>
            <a:r>
              <a:rPr lang="ja-JP" altLang="en-US" sz="2400" dirty="0" smtClean="0">
                <a:latin typeface="ＭＳ Ｐゴシック"/>
                <a:ea typeface="ＭＳ Ｐゴシック"/>
                <a:cs typeface="ＭＳ Ｐゴシック"/>
              </a:rPr>
              <a:t>（ルールによる知識制限）</a:t>
            </a:r>
            <a:endParaRPr lang="ja" altLang="en-US" sz="2400" dirty="0">
              <a:latin typeface="ＭＳ Ｐゴシック"/>
              <a:ea typeface="ＭＳ Ｐゴシック"/>
              <a:cs typeface="ＭＳ Ｐゴシック"/>
            </a:endParaRPr>
          </a:p>
          <a:p>
            <a:pPr lvl="0"/>
            <a:r>
              <a:rPr lang="ja-JP" altLang="en-US" sz="2400" dirty="0">
                <a:latin typeface="ＭＳ Ｐゴシック"/>
                <a:ea typeface="ＭＳ Ｐゴシック"/>
                <a:cs typeface="ＭＳ Ｐゴシック"/>
              </a:rPr>
              <a:t>　　</a:t>
            </a:r>
            <a:r>
              <a:rPr lang="en-US" altLang="ja-JP" sz="2400" dirty="0">
                <a:latin typeface="ＭＳ Ｐゴシック"/>
                <a:ea typeface="ＭＳ Ｐゴシック"/>
                <a:cs typeface="ＭＳ Ｐゴシック"/>
              </a:rPr>
              <a:t>- </a:t>
            </a:r>
            <a:r>
              <a:rPr lang="ja-JP" altLang="en-US" sz="2400" dirty="0" smtClean="0">
                <a:latin typeface="ＭＳ Ｐゴシック"/>
                <a:ea typeface="ＭＳ Ｐゴシック"/>
                <a:cs typeface="ＭＳ Ｐゴシック"/>
              </a:rPr>
              <a:t>結果が明確に分かる　（勝敗）</a:t>
            </a:r>
            <a:endParaRPr lang="en-US" altLang="ja-JP" sz="2400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0"/>
            <a:endParaRPr lang="en-US" altLang="ja" sz="2400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5546" y="5349308"/>
            <a:ext cx="49781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" dirty="0" smtClean="0">
                <a:latin typeface="ＭＳ Ｐゴシック"/>
                <a:ea typeface="ＭＳ Ｐゴシック"/>
                <a:cs typeface="ＭＳ Ｐゴシック"/>
              </a:rPr>
              <a:t>Ex) </a:t>
            </a:r>
            <a:r>
              <a:rPr lang="ja" altLang="en-US" dirty="0">
                <a:latin typeface="ＭＳ Ｐゴシック"/>
                <a:ea typeface="ＭＳ Ｐゴシック"/>
                <a:cs typeface="ＭＳ Ｐゴシック"/>
              </a:rPr>
              <a:t>カタンの開拓者（ボードゲーム）</a:t>
            </a:r>
          </a:p>
          <a:p>
            <a:pPr lvl="0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　　</a:t>
            </a:r>
            <a:r>
              <a:rPr lang="en-US" altLang="ja" dirty="0" smtClean="0">
                <a:latin typeface="ＭＳ Ｐゴシック"/>
                <a:ea typeface="ＭＳ Ｐゴシック"/>
                <a:cs typeface="ＭＳ Ｐゴシック"/>
              </a:rPr>
              <a:t>- </a:t>
            </a:r>
            <a:r>
              <a:rPr lang="ja" altLang="en-US" dirty="0" smtClean="0">
                <a:latin typeface="ＭＳ Ｐゴシック"/>
                <a:ea typeface="ＭＳ Ｐゴシック"/>
                <a:cs typeface="ＭＳ Ｐゴシック"/>
              </a:rPr>
              <a:t>評価測定に用いる</a:t>
            </a:r>
          </a:p>
          <a:p>
            <a:pPr lvl="0"/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　　</a:t>
            </a:r>
            <a:r>
              <a:rPr lang="en-US" altLang="ja" dirty="0" smtClean="0">
                <a:latin typeface="ＭＳ Ｐゴシック"/>
                <a:ea typeface="ＭＳ Ｐゴシック"/>
                <a:cs typeface="ＭＳ Ｐゴシック"/>
              </a:rPr>
              <a:t>- </a:t>
            </a:r>
            <a:r>
              <a:rPr lang="ja" altLang="en-US" dirty="0">
                <a:latin typeface="ＭＳ Ｐゴシック"/>
                <a:ea typeface="ＭＳ Ｐゴシック"/>
                <a:cs typeface="ＭＳ Ｐゴシック"/>
              </a:rPr>
              <a:t>近年交渉の研究が盛んである</a:t>
            </a:r>
          </a:p>
          <a:p>
            <a:endParaRPr lang="en-US" sz="2400" dirty="0">
              <a:latin typeface="ＭＳ Ｐゴシック"/>
              <a:ea typeface="ＭＳ Ｐゴシック"/>
              <a:cs typeface="ＭＳ Ｐゴシック"/>
            </a:endParaRPr>
          </a:p>
        </p:txBody>
      </p:sp>
      <p:sp>
        <p:nvSpPr>
          <p:cNvPr id="8" name="Shape 58"/>
          <p:cNvSpPr/>
          <p:nvPr/>
        </p:nvSpPr>
        <p:spPr>
          <a:xfrm>
            <a:off x="702949" y="3664548"/>
            <a:ext cx="2903056" cy="12858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ja-JP" altLang="en-US" sz="2400" dirty="0" smtClean="0"/>
              <a:t>人口知能の</a:t>
            </a:r>
            <a:endParaRPr lang="en-US" altLang="ja-JP" sz="2400" dirty="0" smtClean="0"/>
          </a:p>
          <a:p>
            <a:pPr lvl="0" algn="ctr" rtl="0">
              <a:buNone/>
            </a:pPr>
            <a:r>
              <a:rPr lang="ja-JP" altLang="en-US" sz="2400" dirty="0" smtClean="0"/>
              <a:t>基礎理論</a:t>
            </a:r>
            <a:endParaRPr lang="en-US" altLang="ja-JP" sz="2400" dirty="0" smtClean="0"/>
          </a:p>
          <a:p>
            <a:pPr lvl="0" algn="ctr" rtl="0">
              <a:buNone/>
            </a:pPr>
            <a:r>
              <a:rPr lang="ja-JP" altLang="en-US" dirty="0" smtClean="0"/>
              <a:t>機械学習</a:t>
            </a:r>
            <a:r>
              <a:rPr lang="en-US" altLang="ja-JP" dirty="0" smtClean="0"/>
              <a:t>,</a:t>
            </a:r>
            <a:r>
              <a:rPr lang="ja-JP" altLang="en-US" dirty="0" smtClean="0"/>
              <a:t>木探索</a:t>
            </a:r>
            <a:r>
              <a:rPr lang="en-US" altLang="ja-JP" dirty="0" smtClean="0"/>
              <a:t>,..</a:t>
            </a:r>
            <a:endParaRPr lang="en-US" altLang="ja" dirty="0"/>
          </a:p>
        </p:txBody>
      </p:sp>
      <p:sp>
        <p:nvSpPr>
          <p:cNvPr id="12" name="Shape 58"/>
          <p:cNvSpPr/>
          <p:nvPr/>
        </p:nvSpPr>
        <p:spPr>
          <a:xfrm>
            <a:off x="5583978" y="3664548"/>
            <a:ext cx="2903056" cy="12858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ja-JP" altLang="en-US" sz="2400" dirty="0" smtClean="0"/>
              <a:t>知能ゲーム</a:t>
            </a:r>
            <a:endParaRPr lang="en-US" altLang="ja-JP" sz="2400" dirty="0" smtClean="0"/>
          </a:p>
          <a:p>
            <a:pPr lvl="0" algn="ctr" rtl="0">
              <a:buNone/>
            </a:pPr>
            <a:r>
              <a:rPr lang="ja-JP" altLang="en-US" dirty="0" smtClean="0"/>
              <a:t>囲碁</a:t>
            </a:r>
            <a:r>
              <a:rPr lang="en-US" altLang="ja-JP" dirty="0" smtClean="0"/>
              <a:t>,</a:t>
            </a:r>
            <a:r>
              <a:rPr lang="ja-JP" altLang="en-US" dirty="0" smtClean="0"/>
              <a:t>チェス</a:t>
            </a:r>
            <a:r>
              <a:rPr lang="en-US" altLang="ja-JP" dirty="0" smtClean="0"/>
              <a:t>,</a:t>
            </a:r>
            <a:r>
              <a:rPr lang="ja-JP" altLang="en-US" dirty="0" smtClean="0"/>
              <a:t>カタン</a:t>
            </a:r>
            <a:r>
              <a:rPr lang="en-US" altLang="ja-JP" dirty="0" smtClean="0"/>
              <a:t>..</a:t>
            </a:r>
            <a:endParaRPr lang="en-US" altLang="ja" dirty="0"/>
          </a:p>
        </p:txBody>
      </p:sp>
      <p:sp>
        <p:nvSpPr>
          <p:cNvPr id="13" name="Right Arrow 12"/>
          <p:cNvSpPr/>
          <p:nvPr/>
        </p:nvSpPr>
        <p:spPr>
          <a:xfrm>
            <a:off x="3793135" y="4582650"/>
            <a:ext cx="1570513" cy="197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06005" y="3314325"/>
            <a:ext cx="313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dirty="0" smtClean="0">
                <a:solidFill>
                  <a:srgbClr val="FF0000"/>
                </a:solidFill>
              </a:rPr>
              <a:t>フィードバック</a:t>
            </a:r>
            <a:r>
              <a:rPr lang="en-US" altLang="ja-JP" sz="2000" dirty="0" smtClean="0">
                <a:solidFill>
                  <a:srgbClr val="FF0000"/>
                </a:solidFill>
              </a:rPr>
              <a:t>,</a:t>
            </a:r>
            <a:r>
              <a:rPr lang="ja-JP" altLang="en-US" sz="2000" dirty="0" smtClean="0">
                <a:solidFill>
                  <a:srgbClr val="FF0000"/>
                </a:solidFill>
              </a:rPr>
              <a:t>改善</a:t>
            </a:r>
            <a:r>
              <a:rPr lang="en-US" altLang="ja-JP" sz="2000" dirty="0" smtClean="0">
                <a:solidFill>
                  <a:srgbClr val="FF0000"/>
                </a:solidFill>
              </a:rPr>
              <a:t>..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3793135" y="3805155"/>
            <a:ext cx="1570513" cy="197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37131" y="4833788"/>
            <a:ext cx="14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ja-JP" altLang="en-US" dirty="0" smtClean="0">
                <a:solidFill>
                  <a:srgbClr val="FF0000"/>
                </a:solidFill>
              </a:rPr>
              <a:t>テストベッド</a:t>
            </a:r>
            <a:r>
              <a:rPr lang="en-US" altLang="ja-JP" dirty="0" smtClean="0">
                <a:solidFill>
                  <a:srgbClr val="FF0000"/>
                </a:solidFill>
              </a:rPr>
              <a:t>..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88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199" y="1158103"/>
            <a:ext cx="7723205" cy="48375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0978" y="1283008"/>
            <a:ext cx="6586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UCT</a:t>
            </a:r>
            <a:r>
              <a:rPr lang="ja-JP" altLang="en-US" sz="2400" dirty="0" smtClean="0">
                <a:solidFill>
                  <a:srgbClr val="0000FF"/>
                </a:solidFill>
              </a:rPr>
              <a:t>アルゴリズムを利益計算に用いることを提案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3703" y="503444"/>
            <a:ext cx="7544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② </a:t>
            </a:r>
            <a:r>
              <a:rPr lang="ja-JP" altLang="en-US" sz="2800" dirty="0" smtClean="0"/>
              <a:t>利益見積もり（</a:t>
            </a:r>
            <a:r>
              <a:rPr lang="en-US" altLang="ja-JP" sz="2800" dirty="0" smtClean="0"/>
              <a:t>UCT</a:t>
            </a:r>
            <a:r>
              <a:rPr lang="ja-JP" altLang="en-US" sz="2800" dirty="0" smtClean="0"/>
              <a:t>アルゴリズム</a:t>
            </a:r>
            <a:r>
              <a:rPr lang="en-US" altLang="ja-JP" sz="1400" dirty="0" smtClean="0">
                <a:solidFill>
                  <a:schemeClr val="dk1"/>
                </a:solidFill>
                <a:ea typeface="Arial"/>
                <a:cs typeface="Arial"/>
                <a:sym typeface="Arial"/>
                <a:rtl val="0"/>
              </a:rPr>
              <a:t>[</a:t>
            </a:r>
            <a:r>
              <a:rPr lang="en-US" altLang="ja-JP" sz="1400" dirty="0" err="1">
                <a:solidFill>
                  <a:schemeClr val="dk1"/>
                </a:solidFill>
                <a:ea typeface="Arial"/>
                <a:cs typeface="Arial"/>
                <a:sym typeface="Arial"/>
                <a:rtl val="0"/>
              </a:rPr>
              <a:t>L.Kocsis</a:t>
            </a:r>
            <a:r>
              <a:rPr lang="en-US" altLang="ja-JP" sz="1400" dirty="0">
                <a:solidFill>
                  <a:schemeClr val="dk1"/>
                </a:solidFill>
                <a:ea typeface="Arial"/>
                <a:cs typeface="Arial"/>
                <a:sym typeface="Arial"/>
                <a:rtl val="0"/>
              </a:rPr>
              <a:t> et al., 2006</a:t>
            </a:r>
            <a:r>
              <a:rPr lang="en-US" altLang="ja-JP" sz="1400" dirty="0" smtClean="0">
                <a:solidFill>
                  <a:schemeClr val="dk1"/>
                </a:solidFill>
                <a:ea typeface="Arial"/>
                <a:cs typeface="Arial"/>
                <a:sym typeface="Arial"/>
                <a:rtl val="0"/>
              </a:rPr>
              <a:t>]</a:t>
            </a:r>
            <a:r>
              <a:rPr lang="ja-JP" altLang="en-US" sz="2400" dirty="0" smtClean="0">
                <a:solidFill>
                  <a:schemeClr val="dk1"/>
                </a:solidFill>
                <a:ea typeface="Arial"/>
                <a:cs typeface="Arial"/>
                <a:sym typeface="Arial"/>
                <a:rtl val="0"/>
              </a:rPr>
              <a:t>）</a:t>
            </a:r>
            <a:endParaRPr 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440121" y="26536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Shape 51"/>
          <p:cNvSpPr/>
          <p:nvPr/>
        </p:nvSpPr>
        <p:spPr>
          <a:xfrm>
            <a:off x="1185770" y="3100650"/>
            <a:ext cx="712199" cy="656699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ja-JP" sz="1400" b="0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25</a:t>
            </a:r>
          </a:p>
        </p:txBody>
      </p:sp>
      <p:sp>
        <p:nvSpPr>
          <p:cNvPr id="14" name="Shape 52"/>
          <p:cNvSpPr/>
          <p:nvPr/>
        </p:nvSpPr>
        <p:spPr>
          <a:xfrm>
            <a:off x="2642995" y="1926775"/>
            <a:ext cx="712199" cy="656699"/>
          </a:xfrm>
          <a:prstGeom prst="ellipse">
            <a:avLst/>
          </a:prstGeom>
          <a:solidFill>
            <a:srgbClr val="FFFFFF"/>
          </a:solidFill>
          <a:ln w="285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Shape 53"/>
          <p:cNvSpPr/>
          <p:nvPr/>
        </p:nvSpPr>
        <p:spPr>
          <a:xfrm>
            <a:off x="2642995" y="3100650"/>
            <a:ext cx="712199" cy="656699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ja-JP" sz="1400" b="0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75</a:t>
            </a:r>
          </a:p>
        </p:txBody>
      </p:sp>
      <p:sp>
        <p:nvSpPr>
          <p:cNvPr id="16" name="Shape 54"/>
          <p:cNvSpPr/>
          <p:nvPr/>
        </p:nvSpPr>
        <p:spPr>
          <a:xfrm>
            <a:off x="4100220" y="3100650"/>
            <a:ext cx="712199" cy="656699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ja-JP" sz="1400" b="0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30</a:t>
            </a:r>
          </a:p>
        </p:txBody>
      </p:sp>
      <p:cxnSp>
        <p:nvCxnSpPr>
          <p:cNvPr id="17" name="Shape 55"/>
          <p:cNvCxnSpPr/>
          <p:nvPr/>
        </p:nvCxnSpPr>
        <p:spPr>
          <a:xfrm flipH="1">
            <a:off x="1301845" y="4715825"/>
            <a:ext cx="1477198" cy="1329598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56"/>
          <p:cNvCxnSpPr>
            <a:stCxn id="14" idx="3"/>
            <a:endCxn id="13" idx="0"/>
          </p:cNvCxnSpPr>
          <p:nvPr/>
        </p:nvCxnSpPr>
        <p:spPr>
          <a:xfrm flipH="1">
            <a:off x="1541869" y="2487302"/>
            <a:ext cx="1205424" cy="613347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57"/>
          <p:cNvCxnSpPr>
            <a:stCxn id="14" idx="4"/>
            <a:endCxn id="15" idx="0"/>
          </p:cNvCxnSpPr>
          <p:nvPr/>
        </p:nvCxnSpPr>
        <p:spPr>
          <a:xfrm>
            <a:off x="2999094" y="2583474"/>
            <a:ext cx="0" cy="517175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58"/>
          <p:cNvCxnSpPr>
            <a:stCxn id="14" idx="5"/>
            <a:endCxn id="16" idx="0"/>
          </p:cNvCxnSpPr>
          <p:nvPr/>
        </p:nvCxnSpPr>
        <p:spPr>
          <a:xfrm>
            <a:off x="3250894" y="2487302"/>
            <a:ext cx="1205424" cy="613347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Shape 59"/>
          <p:cNvCxnSpPr/>
          <p:nvPr/>
        </p:nvCxnSpPr>
        <p:spPr>
          <a:xfrm flipH="1">
            <a:off x="2247425" y="4717539"/>
            <a:ext cx="684000" cy="1459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" name="Shape 60"/>
          <p:cNvCxnSpPr/>
          <p:nvPr/>
        </p:nvCxnSpPr>
        <p:spPr>
          <a:xfrm>
            <a:off x="3030845" y="4715300"/>
            <a:ext cx="390599" cy="14228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" name="Shape 61"/>
          <p:cNvCxnSpPr/>
          <p:nvPr/>
        </p:nvCxnSpPr>
        <p:spPr>
          <a:xfrm>
            <a:off x="3307557" y="4715825"/>
            <a:ext cx="1155598" cy="13503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4" name="Shape 62"/>
          <p:cNvSpPr txBox="1"/>
          <p:nvPr/>
        </p:nvSpPr>
        <p:spPr>
          <a:xfrm>
            <a:off x="641095" y="6006200"/>
            <a:ext cx="1023598" cy="61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ja-JP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勝ち</a:t>
            </a:r>
          </a:p>
        </p:txBody>
      </p:sp>
      <p:sp>
        <p:nvSpPr>
          <p:cNvPr id="25" name="Shape 63"/>
          <p:cNvSpPr txBox="1"/>
          <p:nvPr/>
        </p:nvSpPr>
        <p:spPr>
          <a:xfrm>
            <a:off x="3183245" y="6235025"/>
            <a:ext cx="684000" cy="442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ja-JP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勝ち</a:t>
            </a:r>
          </a:p>
        </p:txBody>
      </p:sp>
      <p:sp>
        <p:nvSpPr>
          <p:cNvPr id="26" name="Shape 64"/>
          <p:cNvSpPr txBox="1"/>
          <p:nvPr/>
        </p:nvSpPr>
        <p:spPr>
          <a:xfrm>
            <a:off x="4333495" y="6177050"/>
            <a:ext cx="684000" cy="442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ja-JP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勝ち</a:t>
            </a:r>
          </a:p>
        </p:txBody>
      </p:sp>
      <p:sp>
        <p:nvSpPr>
          <p:cNvPr id="27" name="Shape 65"/>
          <p:cNvSpPr txBox="1"/>
          <p:nvPr/>
        </p:nvSpPr>
        <p:spPr>
          <a:xfrm>
            <a:off x="2047495" y="6253250"/>
            <a:ext cx="684000" cy="442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ja-JP"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負け</a:t>
            </a:r>
          </a:p>
        </p:txBody>
      </p:sp>
      <p:sp>
        <p:nvSpPr>
          <p:cNvPr id="28" name="Shape 66"/>
          <p:cNvSpPr txBox="1"/>
          <p:nvPr/>
        </p:nvSpPr>
        <p:spPr>
          <a:xfrm>
            <a:off x="499778" y="3060325"/>
            <a:ext cx="808498" cy="65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ja-JP" sz="1400" b="0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評価値</a:t>
            </a:r>
          </a:p>
        </p:txBody>
      </p:sp>
      <p:sp>
        <p:nvSpPr>
          <p:cNvPr id="29" name="Shape 67"/>
          <p:cNvSpPr txBox="1"/>
          <p:nvPr/>
        </p:nvSpPr>
        <p:spPr>
          <a:xfrm>
            <a:off x="761820" y="2581425"/>
            <a:ext cx="1023598" cy="442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S PGothic"/>
              <a:buNone/>
            </a:pPr>
            <a:r>
              <a:rPr lang="ja-JP" sz="1400" b="1" i="0" u="none" strike="noStrike" cap="none" baseline="0">
                <a:solidFill>
                  <a:srgbClr val="000000"/>
                </a:solidFill>
                <a:latin typeface="MS PGothic"/>
                <a:ea typeface="MS PGothic"/>
                <a:cs typeface="MS PGothic"/>
                <a:sym typeface="MS PGothic"/>
                <a:rtl val="0"/>
              </a:rPr>
              <a:t>局面1</a:t>
            </a:r>
          </a:p>
        </p:txBody>
      </p:sp>
      <p:sp>
        <p:nvSpPr>
          <p:cNvPr id="30" name="Shape 68"/>
          <p:cNvSpPr txBox="1"/>
          <p:nvPr/>
        </p:nvSpPr>
        <p:spPr>
          <a:xfrm>
            <a:off x="2356495" y="2593213"/>
            <a:ext cx="1023598" cy="442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S PGothic"/>
              <a:buNone/>
            </a:pPr>
            <a:r>
              <a:rPr lang="ja-JP" sz="1400" b="1" i="0" u="none" strike="noStrike" cap="none" baseline="0">
                <a:solidFill>
                  <a:srgbClr val="000000"/>
                </a:solidFill>
                <a:latin typeface="MS PGothic"/>
                <a:ea typeface="MS PGothic"/>
                <a:cs typeface="MS PGothic"/>
                <a:sym typeface="MS PGothic"/>
                <a:rtl val="0"/>
              </a:rPr>
              <a:t>局面2</a:t>
            </a:r>
          </a:p>
        </p:txBody>
      </p:sp>
      <p:sp>
        <p:nvSpPr>
          <p:cNvPr id="31" name="Shape 69"/>
          <p:cNvSpPr txBox="1"/>
          <p:nvPr/>
        </p:nvSpPr>
        <p:spPr>
          <a:xfrm>
            <a:off x="3424920" y="1861225"/>
            <a:ext cx="1023598" cy="442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S PGothic"/>
              <a:buNone/>
            </a:pPr>
            <a:r>
              <a:rPr lang="ja-JP" sz="1400" b="1" i="0" u="none" strike="noStrike" cap="none" baseline="0">
                <a:solidFill>
                  <a:srgbClr val="000000"/>
                </a:solidFill>
                <a:latin typeface="MS PGothic"/>
                <a:ea typeface="MS PGothic"/>
                <a:cs typeface="MS PGothic"/>
                <a:sym typeface="MS PGothic"/>
                <a:rtl val="0"/>
              </a:rPr>
              <a:t>現在の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S PGothic"/>
              <a:buNone/>
            </a:pPr>
            <a:r>
              <a:rPr lang="ja-JP" sz="1400" b="1" i="0" u="none" strike="noStrike" cap="none" baseline="0">
                <a:solidFill>
                  <a:srgbClr val="000000"/>
                </a:solidFill>
                <a:latin typeface="MS PGothic"/>
                <a:ea typeface="MS PGothic"/>
                <a:cs typeface="MS PGothic"/>
                <a:sym typeface="MS PGothic"/>
                <a:rtl val="0"/>
              </a:rPr>
              <a:t>局面</a:t>
            </a:r>
          </a:p>
        </p:txBody>
      </p:sp>
      <p:sp>
        <p:nvSpPr>
          <p:cNvPr id="32" name="Shape 70"/>
          <p:cNvSpPr/>
          <p:nvPr/>
        </p:nvSpPr>
        <p:spPr>
          <a:xfrm>
            <a:off x="637070" y="4892862"/>
            <a:ext cx="1809600" cy="656699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ja-JP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プレイアウト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ja-JP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ランダム試行1回分</a:t>
            </a:r>
          </a:p>
        </p:txBody>
      </p:sp>
      <p:grpSp>
        <p:nvGrpSpPr>
          <p:cNvPr id="33" name="Shape 71"/>
          <p:cNvGrpSpPr/>
          <p:nvPr/>
        </p:nvGrpSpPr>
        <p:grpSpPr>
          <a:xfrm>
            <a:off x="1541864" y="1893615"/>
            <a:ext cx="808621" cy="723001"/>
            <a:chOff x="-1807222" y="5889500"/>
            <a:chExt cx="1141800" cy="1020898"/>
          </a:xfrm>
        </p:grpSpPr>
        <p:cxnSp>
          <p:nvCxnSpPr>
            <p:cNvPr id="34" name="Shape 72"/>
            <p:cNvCxnSpPr/>
            <p:nvPr/>
          </p:nvCxnSpPr>
          <p:spPr>
            <a:xfrm>
              <a:off x="-1807222" y="6270042"/>
              <a:ext cx="1141800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Shape 73"/>
            <p:cNvCxnSpPr/>
            <p:nvPr/>
          </p:nvCxnSpPr>
          <p:spPr>
            <a:xfrm>
              <a:off x="-1807222" y="6528853"/>
              <a:ext cx="1141800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Shape 74"/>
            <p:cNvCxnSpPr/>
            <p:nvPr/>
          </p:nvCxnSpPr>
          <p:spPr>
            <a:xfrm>
              <a:off x="-1006312" y="5889500"/>
              <a:ext cx="0" cy="1020898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Shape 75"/>
            <p:cNvCxnSpPr/>
            <p:nvPr/>
          </p:nvCxnSpPr>
          <p:spPr>
            <a:xfrm>
              <a:off x="-1387312" y="5889500"/>
              <a:ext cx="0" cy="1020898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Shape 76"/>
          <p:cNvGrpSpPr/>
          <p:nvPr/>
        </p:nvGrpSpPr>
        <p:grpSpPr>
          <a:xfrm>
            <a:off x="1084664" y="3874815"/>
            <a:ext cx="808621" cy="723001"/>
            <a:chOff x="-1807222" y="5889500"/>
            <a:chExt cx="1141800" cy="1020898"/>
          </a:xfrm>
        </p:grpSpPr>
        <p:cxnSp>
          <p:nvCxnSpPr>
            <p:cNvPr id="39" name="Shape 77"/>
            <p:cNvCxnSpPr/>
            <p:nvPr/>
          </p:nvCxnSpPr>
          <p:spPr>
            <a:xfrm>
              <a:off x="-1807222" y="6270042"/>
              <a:ext cx="1141800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Shape 78"/>
            <p:cNvCxnSpPr/>
            <p:nvPr/>
          </p:nvCxnSpPr>
          <p:spPr>
            <a:xfrm>
              <a:off x="-1807222" y="6584295"/>
              <a:ext cx="1141800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Shape 79"/>
            <p:cNvCxnSpPr/>
            <p:nvPr/>
          </p:nvCxnSpPr>
          <p:spPr>
            <a:xfrm>
              <a:off x="-1006312" y="5889500"/>
              <a:ext cx="0" cy="1020898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80"/>
            <p:cNvCxnSpPr/>
            <p:nvPr/>
          </p:nvCxnSpPr>
          <p:spPr>
            <a:xfrm>
              <a:off x="-1387312" y="5889500"/>
              <a:ext cx="0" cy="1020898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" name="Shape 81"/>
          <p:cNvGrpSpPr/>
          <p:nvPr/>
        </p:nvGrpSpPr>
        <p:grpSpPr>
          <a:xfrm>
            <a:off x="2608664" y="3874815"/>
            <a:ext cx="808621" cy="723001"/>
            <a:chOff x="-1807222" y="5889500"/>
            <a:chExt cx="1141800" cy="1020898"/>
          </a:xfrm>
        </p:grpSpPr>
        <p:cxnSp>
          <p:nvCxnSpPr>
            <p:cNvPr id="44" name="Shape 82"/>
            <p:cNvCxnSpPr/>
            <p:nvPr/>
          </p:nvCxnSpPr>
          <p:spPr>
            <a:xfrm>
              <a:off x="-1807222" y="6270042"/>
              <a:ext cx="1141800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Shape 83"/>
            <p:cNvCxnSpPr/>
            <p:nvPr/>
          </p:nvCxnSpPr>
          <p:spPr>
            <a:xfrm>
              <a:off x="-1807222" y="6584295"/>
              <a:ext cx="1141800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Shape 84"/>
            <p:cNvCxnSpPr/>
            <p:nvPr/>
          </p:nvCxnSpPr>
          <p:spPr>
            <a:xfrm>
              <a:off x="-1006312" y="5889500"/>
              <a:ext cx="0" cy="1020898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Shape 85"/>
            <p:cNvCxnSpPr/>
            <p:nvPr/>
          </p:nvCxnSpPr>
          <p:spPr>
            <a:xfrm>
              <a:off x="-1387312" y="5889500"/>
              <a:ext cx="0" cy="1020898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" name="Shape 86"/>
          <p:cNvGrpSpPr/>
          <p:nvPr/>
        </p:nvGrpSpPr>
        <p:grpSpPr>
          <a:xfrm>
            <a:off x="4056464" y="3874815"/>
            <a:ext cx="808621" cy="723001"/>
            <a:chOff x="-1807222" y="5889500"/>
            <a:chExt cx="1141800" cy="1020898"/>
          </a:xfrm>
        </p:grpSpPr>
        <p:cxnSp>
          <p:nvCxnSpPr>
            <p:cNvPr id="49" name="Shape 87"/>
            <p:cNvCxnSpPr/>
            <p:nvPr/>
          </p:nvCxnSpPr>
          <p:spPr>
            <a:xfrm>
              <a:off x="-1807222" y="6270042"/>
              <a:ext cx="1141800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Shape 88"/>
            <p:cNvCxnSpPr/>
            <p:nvPr/>
          </p:nvCxnSpPr>
          <p:spPr>
            <a:xfrm>
              <a:off x="-1807222" y="6565814"/>
              <a:ext cx="1141800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Shape 89"/>
            <p:cNvCxnSpPr/>
            <p:nvPr/>
          </p:nvCxnSpPr>
          <p:spPr>
            <a:xfrm>
              <a:off x="-1006312" y="5889500"/>
              <a:ext cx="0" cy="1020898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Shape 90"/>
            <p:cNvCxnSpPr/>
            <p:nvPr/>
          </p:nvCxnSpPr>
          <p:spPr>
            <a:xfrm>
              <a:off x="-1387312" y="5889500"/>
              <a:ext cx="0" cy="1020898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" name="Shape 91"/>
          <p:cNvSpPr/>
          <p:nvPr/>
        </p:nvSpPr>
        <p:spPr>
          <a:xfrm>
            <a:off x="1144545" y="3936800"/>
            <a:ext cx="175800" cy="157499"/>
          </a:xfrm>
          <a:prstGeom prst="ellipse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" name="Shape 92"/>
          <p:cNvSpPr/>
          <p:nvPr/>
        </p:nvSpPr>
        <p:spPr>
          <a:xfrm>
            <a:off x="2668545" y="3936800"/>
            <a:ext cx="175800" cy="157499"/>
          </a:xfrm>
          <a:prstGeom prst="ellipse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" name="Shape 93"/>
          <p:cNvSpPr/>
          <p:nvPr/>
        </p:nvSpPr>
        <p:spPr>
          <a:xfrm>
            <a:off x="4116345" y="3936800"/>
            <a:ext cx="175800" cy="157499"/>
          </a:xfrm>
          <a:prstGeom prst="ellipse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" name="Shape 94"/>
          <p:cNvSpPr/>
          <p:nvPr/>
        </p:nvSpPr>
        <p:spPr>
          <a:xfrm>
            <a:off x="1601745" y="1955600"/>
            <a:ext cx="175800" cy="157499"/>
          </a:xfrm>
          <a:prstGeom prst="ellipse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" name="Shape 95"/>
          <p:cNvSpPr txBox="1"/>
          <p:nvPr/>
        </p:nvSpPr>
        <p:spPr>
          <a:xfrm>
            <a:off x="4274582" y="2569365"/>
            <a:ext cx="1023598" cy="4424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S PGothic"/>
              <a:buNone/>
            </a:pPr>
            <a:r>
              <a:rPr lang="ja-JP" sz="1400" b="1" i="0" u="none" strike="noStrike" cap="none" baseline="0">
                <a:solidFill>
                  <a:srgbClr val="000000"/>
                </a:solidFill>
                <a:latin typeface="MS PGothic"/>
                <a:ea typeface="MS PGothic"/>
                <a:cs typeface="MS PGothic"/>
                <a:sym typeface="MS PGothic"/>
                <a:rtl val="0"/>
              </a:rPr>
              <a:t>局面3</a:t>
            </a:r>
          </a:p>
        </p:txBody>
      </p:sp>
      <p:grpSp>
        <p:nvGrpSpPr>
          <p:cNvPr id="58" name="Shape 96"/>
          <p:cNvGrpSpPr/>
          <p:nvPr/>
        </p:nvGrpSpPr>
        <p:grpSpPr>
          <a:xfrm>
            <a:off x="1165257" y="4181119"/>
            <a:ext cx="146399" cy="146399"/>
            <a:chOff x="250175" y="3121300"/>
            <a:chExt cx="146399" cy="146399"/>
          </a:xfrm>
        </p:grpSpPr>
        <p:cxnSp>
          <p:nvCxnSpPr>
            <p:cNvPr id="59" name="Shape 97"/>
            <p:cNvCxnSpPr/>
            <p:nvPr/>
          </p:nvCxnSpPr>
          <p:spPr>
            <a:xfrm>
              <a:off x="250175" y="3121300"/>
              <a:ext cx="146399" cy="1463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Shape 98"/>
            <p:cNvCxnSpPr/>
            <p:nvPr/>
          </p:nvCxnSpPr>
          <p:spPr>
            <a:xfrm rot="10800000" flipH="1">
              <a:off x="250175" y="3121300"/>
              <a:ext cx="146399" cy="1463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" name="Shape 99"/>
          <p:cNvGrpSpPr/>
          <p:nvPr/>
        </p:nvGrpSpPr>
        <p:grpSpPr>
          <a:xfrm>
            <a:off x="2944033" y="4174138"/>
            <a:ext cx="146399" cy="146399"/>
            <a:chOff x="250175" y="3121300"/>
            <a:chExt cx="146399" cy="146399"/>
          </a:xfrm>
        </p:grpSpPr>
        <p:cxnSp>
          <p:nvCxnSpPr>
            <p:cNvPr id="62" name="Shape 100"/>
            <p:cNvCxnSpPr/>
            <p:nvPr/>
          </p:nvCxnSpPr>
          <p:spPr>
            <a:xfrm>
              <a:off x="250175" y="3121300"/>
              <a:ext cx="146399" cy="1463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Shape 101"/>
            <p:cNvCxnSpPr/>
            <p:nvPr/>
          </p:nvCxnSpPr>
          <p:spPr>
            <a:xfrm rot="10800000" flipH="1">
              <a:off x="250175" y="3121300"/>
              <a:ext cx="146399" cy="1463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" name="Shape 102"/>
          <p:cNvGrpSpPr/>
          <p:nvPr/>
        </p:nvGrpSpPr>
        <p:grpSpPr>
          <a:xfrm>
            <a:off x="4130077" y="4390524"/>
            <a:ext cx="146399" cy="146399"/>
            <a:chOff x="250175" y="3121300"/>
            <a:chExt cx="146399" cy="146399"/>
          </a:xfrm>
        </p:grpSpPr>
        <p:cxnSp>
          <p:nvCxnSpPr>
            <p:cNvPr id="65" name="Shape 103"/>
            <p:cNvCxnSpPr/>
            <p:nvPr/>
          </p:nvCxnSpPr>
          <p:spPr>
            <a:xfrm>
              <a:off x="250175" y="3121300"/>
              <a:ext cx="146399" cy="1463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Shape 104"/>
            <p:cNvCxnSpPr/>
            <p:nvPr/>
          </p:nvCxnSpPr>
          <p:spPr>
            <a:xfrm rot="10800000" flipH="1">
              <a:off x="250175" y="3121300"/>
              <a:ext cx="146399" cy="1463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Shape 105"/>
          <p:cNvSpPr txBox="1"/>
          <p:nvPr/>
        </p:nvSpPr>
        <p:spPr>
          <a:xfrm>
            <a:off x="132800" y="6346350"/>
            <a:ext cx="337200" cy="38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ja-JP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５</a:t>
            </a: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206527"/>
              </p:ext>
            </p:extLst>
          </p:nvPr>
        </p:nvGraphicFramePr>
        <p:xfrm>
          <a:off x="4322070" y="330109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2070" y="330109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" name="Group 107"/>
          <p:cNvGrpSpPr/>
          <p:nvPr/>
        </p:nvGrpSpPr>
        <p:grpSpPr>
          <a:xfrm>
            <a:off x="5210275" y="1837013"/>
            <a:ext cx="3691340" cy="4672275"/>
            <a:chOff x="5210275" y="1837013"/>
            <a:chExt cx="3691340" cy="4672275"/>
          </a:xfrm>
        </p:grpSpPr>
        <p:sp>
          <p:nvSpPr>
            <p:cNvPr id="70" name="Shape 108"/>
            <p:cNvSpPr txBox="1"/>
            <p:nvPr/>
          </p:nvSpPr>
          <p:spPr>
            <a:xfrm>
              <a:off x="5826622" y="2113099"/>
              <a:ext cx="23817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ja-JP" sz="2400" b="0" i="0" u="none" strike="noStrike" cap="none" baseline="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＜</a:t>
              </a:r>
              <a:r>
                <a:rPr lang="ja-JP" altLang="en-US" sz="240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評価</a:t>
              </a:r>
              <a:r>
                <a:rPr lang="ja-JP" sz="2400" b="0" i="0" u="none" strike="noStrike" cap="none" baseline="0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値</a:t>
              </a:r>
              <a:r>
                <a:rPr lang="ja-JP" sz="2400" b="0" i="0" u="none" strike="noStrike" cap="none" baseline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の式＞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65354" y="415588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勝率</a:t>
              </a:r>
              <a:endParaRPr lang="en-US" dirty="0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9510" y="2764235"/>
              <a:ext cx="2985876" cy="1022939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7503172" y="4155131"/>
              <a:ext cx="1053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不確かさ</a:t>
              </a:r>
              <a:endParaRPr lang="en-US" dirty="0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5583495" y="4796817"/>
              <a:ext cx="3064288" cy="1536725"/>
              <a:chOff x="5783976" y="5182569"/>
              <a:chExt cx="3064288" cy="1536725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86881" y="5182569"/>
                <a:ext cx="388266" cy="517688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86881" y="5617601"/>
                <a:ext cx="310613" cy="336497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83976" y="5940334"/>
                <a:ext cx="388266" cy="440036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3976" y="6311349"/>
                <a:ext cx="362382" cy="336498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30280" y="5942187"/>
                <a:ext cx="197090" cy="366024"/>
              </a:xfrm>
              <a:prstGeom prst="rect">
                <a:avLst/>
              </a:prstGeom>
            </p:spPr>
          </p:pic>
          <p:sp>
            <p:nvSpPr>
              <p:cNvPr id="82" name="TextBox 81"/>
              <p:cNvSpPr txBox="1"/>
              <p:nvPr/>
            </p:nvSpPr>
            <p:spPr>
              <a:xfrm>
                <a:off x="6172242" y="5236929"/>
                <a:ext cx="1293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：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平均勝率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174066" y="5576169"/>
                <a:ext cx="832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：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定数</a:t>
                </a:r>
                <a:endParaRPr 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188562" y="5922309"/>
                <a:ext cx="2659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：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着手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　が選ばれた回数</a:t>
                </a:r>
                <a:endParaRPr lang="en-US" altLang="ja-JP" dirty="0" smtClean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190386" y="6261549"/>
                <a:ext cx="1369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：</a:t>
                </a:r>
                <a:r>
                  <a:rPr lang="en-US" altLang="ja-JP" dirty="0" smtClean="0"/>
                  <a:t> </a:t>
                </a:r>
                <a:r>
                  <a:rPr lang="ja-JP" altLang="en-US" dirty="0" smtClean="0"/>
                  <a:t>　　の合計</a:t>
                </a:r>
                <a:endParaRPr lang="en-US" dirty="0"/>
              </a:p>
            </p:txBody>
          </p: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23996" y="6279258"/>
                <a:ext cx="388266" cy="440036"/>
              </a:xfrm>
              <a:prstGeom prst="rect">
                <a:avLst/>
              </a:prstGeom>
            </p:spPr>
          </p:pic>
        </p:grpSp>
        <p:sp>
          <p:nvSpPr>
            <p:cNvPr id="89" name="Shape 53"/>
            <p:cNvSpPr/>
            <p:nvPr/>
          </p:nvSpPr>
          <p:spPr>
            <a:xfrm>
              <a:off x="6497611" y="2968156"/>
              <a:ext cx="485854" cy="519987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endParaRPr lang="ja-JP" sz="14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" name="Shape 54"/>
            <p:cNvSpPr/>
            <p:nvPr/>
          </p:nvSpPr>
          <p:spPr>
            <a:xfrm>
              <a:off x="7411505" y="2677672"/>
              <a:ext cx="1217957" cy="1109502"/>
            </a:xfrm>
            <a:prstGeom prst="rect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endParaRPr lang="ja-JP" sz="14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cxnSp>
          <p:nvCxnSpPr>
            <p:cNvPr id="91" name="Shape 60"/>
            <p:cNvCxnSpPr/>
            <p:nvPr/>
          </p:nvCxnSpPr>
          <p:spPr>
            <a:xfrm>
              <a:off x="6755562" y="3536605"/>
              <a:ext cx="0" cy="61133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00" name="Shape 60"/>
            <p:cNvCxnSpPr>
              <a:endCxn id="80" idx="0"/>
            </p:cNvCxnSpPr>
            <p:nvPr/>
          </p:nvCxnSpPr>
          <p:spPr>
            <a:xfrm flipH="1">
              <a:off x="8030119" y="3790401"/>
              <a:ext cx="11807" cy="36473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06" name="Shape 54"/>
            <p:cNvSpPr/>
            <p:nvPr/>
          </p:nvSpPr>
          <p:spPr>
            <a:xfrm>
              <a:off x="5210275" y="1837013"/>
              <a:ext cx="3691340" cy="4672275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Arial"/>
                <a:buNone/>
              </a:pPr>
              <a:endParaRPr lang="ja-JP" sz="14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88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199" y="1158103"/>
            <a:ext cx="7299221" cy="45719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3703" y="503444"/>
            <a:ext cx="279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③ </a:t>
            </a:r>
            <a:r>
              <a:rPr lang="ja-JP" altLang="en-US" sz="2800" dirty="0" smtClean="0"/>
              <a:t>交渉案の選択</a:t>
            </a:r>
            <a:endParaRPr lang="en-US" sz="28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94612"/>
              </p:ext>
            </p:extLst>
          </p:nvPr>
        </p:nvGraphicFramePr>
        <p:xfrm>
          <a:off x="559256" y="3098033"/>
          <a:ext cx="7445652" cy="299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1413"/>
                <a:gridCol w="1861413"/>
                <a:gridCol w="1861413"/>
                <a:gridCol w="1861413"/>
              </a:tblGrid>
              <a:tr h="358882">
                <a:tc>
                  <a:txBody>
                    <a:bodyPr/>
                    <a:lstStyle/>
                    <a:p>
                      <a:pPr algn="ctr"/>
                      <a:endParaRPr lang="en-US" altLang="ja-JP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>
                          <a:solidFill>
                            <a:srgbClr val="FF0000"/>
                          </a:solidFill>
                        </a:rPr>
                        <a:t>自分の利益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>
                          <a:solidFill>
                            <a:srgbClr val="FF0000"/>
                          </a:solidFill>
                        </a:rPr>
                        <a:t>交渉の受諾率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補足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自己中心的交渉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◎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×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ベースライン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利益優先交渉</a:t>
                      </a:r>
                      <a:endParaRPr lang="en-US" altLang="ja-JP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◎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△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自分の利益</a:t>
                      </a:r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を最大化</a:t>
                      </a:r>
                      <a:endParaRPr lang="en-US" altLang="ja-JP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440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受諾優先交渉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△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◎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交渉の受諾率</a:t>
                      </a:r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を優先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882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和交渉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○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バランス型</a:t>
                      </a:r>
                      <a:endParaRPr lang="en-US" altLang="ja-JP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882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積交渉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smtClean="0"/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バランス型</a:t>
                      </a:r>
                      <a:endParaRPr lang="en-US" altLang="ja-JP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59255" y="2008917"/>
            <a:ext cx="81609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" dirty="0">
                <a:latin typeface="ＭＳ Ｐゴシック"/>
                <a:ea typeface="ＭＳ Ｐゴシック"/>
                <a:cs typeface="ＭＳ Ｐゴシック"/>
              </a:rPr>
              <a:t>■ 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評価関数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0"/>
            <a:endParaRPr lang="en-US" altLang="ja-JP" sz="1000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0"/>
            <a:r>
              <a:rPr lang="ja-JP" altLang="ja-JP" sz="1000" dirty="0" smtClean="0">
                <a:latin typeface="ＭＳ Ｐゴシック"/>
                <a:ea typeface="ＭＳ Ｐゴシック"/>
                <a:cs typeface="ＭＳ Ｐゴシック"/>
              </a:rPr>
              <a:t>　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　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−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　交渉の評価関数を作成する重要な要素を検証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lvl="0"/>
            <a:r>
              <a:rPr lang="en-US" altLang="ja-JP" dirty="0">
                <a:latin typeface="ＭＳ Ｐゴシック"/>
                <a:ea typeface="ＭＳ Ｐゴシック"/>
                <a:cs typeface="ＭＳ Ｐゴシック"/>
              </a:rPr>
              <a:t>	</a:t>
            </a:r>
            <a:endParaRPr lang="en-US" altLang="ja-JP" dirty="0">
              <a:latin typeface="ＭＳ Ｐゴシック"/>
              <a:cs typeface="ＭＳ Ｐゴシック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3703" y="1354468"/>
            <a:ext cx="7423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>
                <a:solidFill>
                  <a:srgbClr val="0000FF"/>
                </a:solidFill>
              </a:rPr>
              <a:t>交渉案の期待値を計算するいくつかの評価関数を</a:t>
            </a:r>
            <a:r>
              <a:rPr lang="ja-JP" altLang="en-US" sz="2400" dirty="0">
                <a:solidFill>
                  <a:srgbClr val="0000FF"/>
                </a:solidFill>
              </a:rPr>
              <a:t>提案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88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199" y="1158103"/>
            <a:ext cx="7299221" cy="45719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9739" y="3353728"/>
            <a:ext cx="70447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■</a:t>
            </a:r>
            <a:r>
              <a:rPr lang="ja-JP" altLang="en-US" dirty="0" smtClean="0"/>
              <a:t>受諾プレイヤー</a:t>
            </a:r>
            <a:endParaRPr lang="en-US" altLang="ja-JP" dirty="0" smtClean="0"/>
          </a:p>
          <a:p>
            <a:r>
              <a:rPr lang="ja-JP" altLang="ja-JP" dirty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−</a:t>
            </a:r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自分にとって有利な交渉を提示出来ているか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ja-JP" altLang="en-US" dirty="0" smtClean="0"/>
              <a:t>提案</a:t>
            </a:r>
            <a:r>
              <a:rPr lang="en-US" altLang="ja-JP" dirty="0" smtClean="0"/>
              <a:t> </a:t>
            </a:r>
            <a:r>
              <a:rPr lang="ja-JP" altLang="en-US" dirty="0" smtClean="0"/>
              <a:t>：</a:t>
            </a:r>
            <a:r>
              <a:rPr lang="en-US" altLang="ja-JP" dirty="0" smtClean="0"/>
              <a:t> </a:t>
            </a:r>
            <a:r>
              <a:rPr lang="ja-JP" altLang="en-US" dirty="0" smtClean="0"/>
              <a:t>全く提案しない</a:t>
            </a:r>
            <a:endParaRPr lang="en-US" altLang="ja-JP" dirty="0"/>
          </a:p>
          <a:p>
            <a:r>
              <a:rPr lang="en-US" dirty="0" smtClean="0"/>
              <a:t>	</a:t>
            </a:r>
            <a:r>
              <a:rPr lang="ja-JP" altLang="en-US" dirty="0" smtClean="0"/>
              <a:t>受諾</a:t>
            </a:r>
            <a:r>
              <a:rPr lang="en-US" altLang="ja-JP" dirty="0" smtClean="0"/>
              <a:t> </a:t>
            </a:r>
            <a:r>
              <a:rPr lang="ja-JP" altLang="en-US" dirty="0" smtClean="0"/>
              <a:t>：</a:t>
            </a:r>
            <a:r>
              <a:rPr lang="en-US" altLang="ja-JP" dirty="0" smtClean="0"/>
              <a:t> </a:t>
            </a:r>
            <a:r>
              <a:rPr lang="ja-JP" altLang="en-US" dirty="0" smtClean="0"/>
              <a:t>全て受諾</a:t>
            </a:r>
            <a:endParaRPr lang="en-US" dirty="0" smtClean="0"/>
          </a:p>
          <a:p>
            <a:endParaRPr lang="en-US" dirty="0" smtClean="0"/>
          </a:p>
          <a:p>
            <a:r>
              <a:rPr lang="en-US" altLang="ja-JP" dirty="0" smtClean="0"/>
              <a:t>■</a:t>
            </a:r>
            <a:r>
              <a:rPr lang="ja-JP" altLang="en-US" dirty="0" smtClean="0"/>
              <a:t>ランダムプレイヤー</a:t>
            </a:r>
            <a:endParaRPr lang="en-US" altLang="ja-JP" dirty="0" smtClean="0"/>
          </a:p>
          <a:p>
            <a:r>
              <a:rPr lang="ja-JP" altLang="ja-JP" dirty="0" smtClean="0"/>
              <a:t>　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−</a:t>
            </a:r>
            <a:r>
              <a:rPr lang="ja-JP" altLang="en-US" dirty="0" smtClean="0"/>
              <a:t>　ベースライン</a:t>
            </a:r>
            <a:endParaRPr lang="en-US" altLang="ja-JP" dirty="0" smtClean="0"/>
          </a:p>
          <a:p>
            <a:r>
              <a:rPr lang="en-US" dirty="0"/>
              <a:t>	</a:t>
            </a:r>
            <a:r>
              <a:rPr lang="ja-JP" altLang="en-US" dirty="0"/>
              <a:t>提案</a:t>
            </a:r>
            <a:r>
              <a:rPr lang="en-US" altLang="ja-JP" dirty="0"/>
              <a:t> </a:t>
            </a:r>
            <a:r>
              <a:rPr lang="ja-JP" altLang="en-US" dirty="0"/>
              <a:t>：</a:t>
            </a:r>
            <a:r>
              <a:rPr lang="en-US" altLang="ja-JP" dirty="0"/>
              <a:t> </a:t>
            </a:r>
            <a:r>
              <a:rPr lang="ja-JP" altLang="en-US" dirty="0" smtClean="0"/>
              <a:t>ランダムに交渉案を選択し提案</a:t>
            </a:r>
            <a:endParaRPr lang="en-US" altLang="ja-JP" dirty="0"/>
          </a:p>
          <a:p>
            <a:r>
              <a:rPr lang="en-US" dirty="0"/>
              <a:t>	</a:t>
            </a:r>
            <a:r>
              <a:rPr lang="ja-JP" altLang="en-US" dirty="0"/>
              <a:t>受諾</a:t>
            </a:r>
            <a:r>
              <a:rPr lang="en-US" altLang="ja-JP" dirty="0"/>
              <a:t> </a:t>
            </a:r>
            <a:r>
              <a:rPr lang="ja-JP" altLang="en-US" dirty="0" smtClean="0"/>
              <a:t>：</a:t>
            </a:r>
            <a:r>
              <a:rPr lang="en-US" altLang="ja-JP" dirty="0" smtClean="0"/>
              <a:t> </a:t>
            </a:r>
            <a:r>
              <a:rPr lang="ja-JP" altLang="en-US" dirty="0" smtClean="0"/>
              <a:t>ランダムに受諾</a:t>
            </a:r>
            <a:r>
              <a:rPr lang="en-US" altLang="ja-JP" dirty="0" smtClean="0"/>
              <a:t> • </a:t>
            </a:r>
            <a:r>
              <a:rPr lang="ja-JP" altLang="en-US" dirty="0" smtClean="0"/>
              <a:t>拒否を選択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3703" y="503444"/>
            <a:ext cx="6857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対戦実験：</a:t>
            </a:r>
            <a:r>
              <a:rPr lang="en-US" altLang="ja-JP" sz="2800" dirty="0" smtClean="0"/>
              <a:t>UCT</a:t>
            </a:r>
            <a:r>
              <a:rPr lang="ja-JP" altLang="en-US" sz="2800" dirty="0" smtClean="0"/>
              <a:t>アルゴリズムの利益見積もり</a:t>
            </a:r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43108"/>
              </p:ext>
            </p:extLst>
          </p:nvPr>
        </p:nvGraphicFramePr>
        <p:xfrm>
          <a:off x="1227813" y="1489692"/>
          <a:ext cx="6096000" cy="1661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815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受諾プレイヤー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ランダムプレイヤー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ルールベース</a:t>
                      </a:r>
                      <a:endParaRPr lang="en-US" altLang="ja-JP" dirty="0" smtClean="0"/>
                    </a:p>
                    <a:p>
                      <a:pPr algn="ctr"/>
                      <a:r>
                        <a:rPr lang="ja-JP" altLang="en-US" dirty="0" smtClean="0"/>
                        <a:t>プレイヤー</a:t>
                      </a:r>
                      <a:endParaRPr lang="en-US" altLang="ja-JP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42.1%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41.3%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UCT</a:t>
                      </a:r>
                      <a:r>
                        <a:rPr lang="ja-JP" altLang="en-US" dirty="0" smtClean="0"/>
                        <a:t>プレイヤー</a:t>
                      </a:r>
                      <a:endParaRPr lang="en-US" altLang="ja-JP" dirty="0" smtClean="0"/>
                    </a:p>
                    <a:p>
                      <a:pPr algn="ctr"/>
                      <a:r>
                        <a:rPr lang="en-US" dirty="0" smtClean="0"/>
                        <a:t>(N=100)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23.6%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25.0%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82555" y="6115739"/>
            <a:ext cx="776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UCT</a:t>
            </a:r>
            <a:r>
              <a:rPr lang="ja-JP" altLang="en-US" sz="2400" dirty="0" smtClean="0">
                <a:solidFill>
                  <a:srgbClr val="0000FF"/>
                </a:solidFill>
              </a:rPr>
              <a:t>アルゴリズムの利益見積もりで有効性は示せなかった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88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199" y="1158103"/>
            <a:ext cx="7299221" cy="45719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5949" y="4782722"/>
            <a:ext cx="131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3703" y="503444"/>
            <a:ext cx="4325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UCT</a:t>
            </a:r>
            <a:r>
              <a:rPr lang="ja-JP" altLang="en-US" sz="2800" dirty="0" smtClean="0"/>
              <a:t>アルゴリズムの一致率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3027" y="1311267"/>
            <a:ext cx="6747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■</a:t>
            </a:r>
            <a:r>
              <a:rPr lang="ja-JP" altLang="en-US" sz="2000" dirty="0" smtClean="0"/>
              <a:t>　</a:t>
            </a:r>
            <a:r>
              <a:rPr lang="ja-JP" altLang="en-US" sz="2000" dirty="0" smtClean="0"/>
              <a:t>検証</a:t>
            </a:r>
            <a:endParaRPr lang="en-US" altLang="ja-JP" sz="2000" dirty="0" smtClean="0"/>
          </a:p>
          <a:p>
            <a:r>
              <a:rPr lang="ja-JP" altLang="ja-JP" sz="2000" dirty="0" smtClean="0"/>
              <a:t>　</a:t>
            </a:r>
            <a:r>
              <a:rPr lang="ja-JP" altLang="en-US" sz="2000" dirty="0" smtClean="0"/>
              <a:t>　</a:t>
            </a:r>
            <a:r>
              <a:rPr lang="en-US" altLang="ja-JP" sz="2000" dirty="0" smtClean="0"/>
              <a:t>− </a:t>
            </a:r>
            <a:r>
              <a:rPr lang="ja-JP" altLang="en-US" sz="2000" dirty="0" smtClean="0"/>
              <a:t>プレイアウト回数を増やすと向上</a:t>
            </a:r>
            <a:endParaRPr lang="en-US" altLang="ja-JP" sz="2000" dirty="0"/>
          </a:p>
          <a:p>
            <a:r>
              <a:rPr lang="ja-JP" altLang="en-US" sz="2000" dirty="0" smtClean="0"/>
              <a:t>　　</a:t>
            </a:r>
            <a:r>
              <a:rPr lang="en-US" altLang="ja-JP" sz="2000" dirty="0" smtClean="0"/>
              <a:t>− </a:t>
            </a:r>
            <a:r>
              <a:rPr lang="ja-JP" altLang="en-US" sz="2000" dirty="0" smtClean="0"/>
              <a:t>極端に有利</a:t>
            </a:r>
            <a:r>
              <a:rPr lang="en-US" altLang="ja-JP" sz="2000" dirty="0" smtClean="0"/>
              <a:t> • </a:t>
            </a:r>
            <a:r>
              <a:rPr lang="ja-JP" altLang="en-US" sz="2000" dirty="0" smtClean="0"/>
              <a:t>不利な状況で無謀な手を選んでしまう</a:t>
            </a:r>
            <a:endParaRPr lang="en-US" sz="2000" dirty="0"/>
          </a:p>
        </p:txBody>
      </p:sp>
      <p:pic>
        <p:nvPicPr>
          <p:cNvPr id="15" name="Picture 14" descr="match_100_10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98" y="2496690"/>
            <a:ext cx="7079375" cy="4465096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571632" y="4174435"/>
            <a:ext cx="1639759" cy="1524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521803" y="2650434"/>
            <a:ext cx="1592458" cy="213228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8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199" y="1158103"/>
            <a:ext cx="7299221" cy="45719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3703" y="503444"/>
            <a:ext cx="4947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自己中心的</a:t>
            </a:r>
            <a:r>
              <a:rPr lang="ja-JP" altLang="en-US" sz="2800" dirty="0" smtClean="0"/>
              <a:t>交渉と</a:t>
            </a:r>
            <a:r>
              <a:rPr lang="ja-JP" altLang="en-US" sz="2800" dirty="0" smtClean="0"/>
              <a:t>の対戦結果</a:t>
            </a:r>
            <a:endParaRPr lang="en-US" sz="28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44806"/>
              </p:ext>
            </p:extLst>
          </p:nvPr>
        </p:nvGraphicFramePr>
        <p:xfrm>
          <a:off x="302587" y="1615616"/>
          <a:ext cx="8311325" cy="1676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2265"/>
                <a:gridCol w="1662265"/>
                <a:gridCol w="1662265"/>
                <a:gridCol w="1662265"/>
                <a:gridCol w="1662265"/>
              </a:tblGrid>
              <a:tr h="5157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 </a:t>
                      </a:r>
                      <a:r>
                        <a:rPr lang="ja-JP" altLang="en-US" baseline="0" dirty="0" smtClean="0"/>
                        <a:t>利益優先交渉</a:t>
                      </a:r>
                      <a:endParaRPr lang="en-US" baseline="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受諾優先交渉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和交渉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積交渉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207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勝率</a:t>
                      </a:r>
                      <a:endParaRPr lang="en-US" altLang="ja-JP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32.4%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23.7%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30.4%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29.9%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371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提案成功率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82.3%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207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受諾率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10.9%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10.9%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11.6%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10.9%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9918" y="5492425"/>
            <a:ext cx="7334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■</a:t>
            </a:r>
            <a:r>
              <a:rPr lang="ja-JP" altLang="en-US" dirty="0"/>
              <a:t>　検証</a:t>
            </a:r>
            <a:endParaRPr lang="en-US" altLang="ja-JP" dirty="0"/>
          </a:p>
          <a:p>
            <a:r>
              <a:rPr lang="ja-JP" altLang="ja-JP" dirty="0"/>
              <a:t>　</a:t>
            </a:r>
            <a:r>
              <a:rPr lang="ja-JP" altLang="en-US" dirty="0"/>
              <a:t>　</a:t>
            </a:r>
            <a:r>
              <a:rPr lang="en-US" altLang="ja-JP" dirty="0"/>
              <a:t>− </a:t>
            </a:r>
            <a:r>
              <a:rPr lang="ja-JP" altLang="en-US" dirty="0" smtClean="0">
                <a:solidFill>
                  <a:srgbClr val="FF0000"/>
                </a:solidFill>
              </a:rPr>
              <a:t>自分の利益</a:t>
            </a:r>
            <a:r>
              <a:rPr lang="ja-JP" altLang="en-US" dirty="0" smtClean="0"/>
              <a:t>を最大にする</a:t>
            </a:r>
            <a:endParaRPr lang="en-US" altLang="ja-JP" dirty="0" smtClean="0"/>
          </a:p>
          <a:p>
            <a:r>
              <a:rPr lang="ja-JP" altLang="en-US" dirty="0"/>
              <a:t>　　</a:t>
            </a:r>
            <a:r>
              <a:rPr lang="en-US" altLang="ja-JP" dirty="0" smtClean="0"/>
              <a:t>− </a:t>
            </a:r>
            <a:r>
              <a:rPr lang="ja-JP" altLang="en-US" dirty="0" smtClean="0">
                <a:solidFill>
                  <a:srgbClr val="0000FF"/>
                </a:solidFill>
              </a:rPr>
              <a:t>相手に不利な交渉</a:t>
            </a:r>
            <a:r>
              <a:rPr lang="ja-JP" altLang="en-US" dirty="0" smtClean="0"/>
              <a:t>を提示する</a:t>
            </a:r>
            <a:endParaRPr lang="en-US" altLang="ja-JP" dirty="0" smtClean="0"/>
          </a:p>
          <a:p>
            <a:r>
              <a:rPr lang="ja-JP" altLang="ja-JP" dirty="0"/>
              <a:t>　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→</a:t>
            </a:r>
            <a:r>
              <a:rPr lang="ja-JP" altLang="en-US" dirty="0" smtClean="0"/>
              <a:t>　</a:t>
            </a:r>
            <a:r>
              <a:rPr lang="en-US" altLang="ja-JP" dirty="0" smtClean="0"/>
              <a:t>“</a:t>
            </a:r>
            <a:r>
              <a:rPr lang="ja-JP" altLang="en-US" dirty="0" smtClean="0"/>
              <a:t>相手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の評価関数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</a:t>
            </a:r>
            <a:r>
              <a:rPr lang="en-US" altLang="ja-JP" dirty="0" smtClean="0"/>
              <a:t> ”</a:t>
            </a:r>
            <a:r>
              <a:rPr lang="ja-JP" altLang="en-US" dirty="0" smtClean="0"/>
              <a:t>自分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の評価関数の違いにより誤って受諾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124182" y="2440605"/>
            <a:ext cx="1976673" cy="54462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78000" y="1987820"/>
            <a:ext cx="1943652" cy="629478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4855"/>
              </p:ext>
            </p:extLst>
          </p:nvPr>
        </p:nvGraphicFramePr>
        <p:xfrm>
          <a:off x="287118" y="3733986"/>
          <a:ext cx="8311325" cy="1676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2265"/>
                <a:gridCol w="1662265"/>
                <a:gridCol w="1662265"/>
                <a:gridCol w="1662265"/>
                <a:gridCol w="1662265"/>
              </a:tblGrid>
              <a:tr h="5157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 </a:t>
                      </a:r>
                      <a:r>
                        <a:rPr lang="ja-JP" altLang="en-US" baseline="0" dirty="0" smtClean="0"/>
                        <a:t>利益優先交渉</a:t>
                      </a:r>
                      <a:endParaRPr lang="en-US" baseline="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受諾優先交渉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和交渉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積交渉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207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勝率</a:t>
                      </a:r>
                      <a:endParaRPr lang="en-US" altLang="ja-JP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24.8%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12.8%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28.0%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22.2%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371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提案成功率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90.4%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93.2%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88.2%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92.1%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207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受諾率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26.4%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74.0%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44.0%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32.0%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5086627" y="4161410"/>
            <a:ext cx="1976673" cy="54462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408010" y="4890277"/>
            <a:ext cx="1943652" cy="62947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2587" y="1213154"/>
            <a:ext cx="2174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＊</a:t>
            </a:r>
            <a:r>
              <a:rPr lang="ja-JP" altLang="en-US" dirty="0" smtClean="0"/>
              <a:t>同じ利益見積もり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91544" y="3369576"/>
            <a:ext cx="2597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＊楽観的な</a:t>
            </a:r>
            <a:r>
              <a:rPr lang="ja-JP" altLang="en-US" dirty="0" smtClean="0"/>
              <a:t>利益</a:t>
            </a:r>
            <a:r>
              <a:rPr lang="ja-JP" altLang="en-US" dirty="0"/>
              <a:t>見積もり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79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5778</TotalTime>
  <Words>490</Words>
  <Application>Microsoft Macintosh PowerPoint</Application>
  <PresentationFormat>On-screen Show (4:3)</PresentationFormat>
  <Paragraphs>206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Essential</vt:lpstr>
      <vt:lpstr>Equation</vt:lpstr>
      <vt:lpstr>多人数ゲームにおける 交渉選択手法の提案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Yoshiaki Ito</dc:creator>
  <cp:lastModifiedBy>Yoshiaki Ito</cp:lastModifiedBy>
  <cp:revision>218</cp:revision>
  <dcterms:created xsi:type="dcterms:W3CDTF">2014-02-04T06:09:05Z</dcterms:created>
  <dcterms:modified xsi:type="dcterms:W3CDTF">2014-02-08T06:30:19Z</dcterms:modified>
</cp:coreProperties>
</file>