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69" r:id="rId5"/>
    <p:sldId id="267" r:id="rId6"/>
    <p:sldId id="262" r:id="rId7"/>
    <p:sldId id="261" r:id="rId8"/>
    <p:sldId id="268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54" y="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360p_performance%20spread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Explicit Monitor, notifyAll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6319</c:v>
                </c:pt>
                <c:pt idx="1">
                  <c:v>3238</c:v>
                </c:pt>
                <c:pt idx="2">
                  <c:v>1036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Explicit Monitor w/ Condition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2717</c:v>
                </c:pt>
                <c:pt idx="1">
                  <c:v>2718</c:v>
                </c:pt>
                <c:pt idx="2">
                  <c:v>2043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Implicit Monitor w/ Condition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2757</c:v>
                </c:pt>
                <c:pt idx="1">
                  <c:v>2352</c:v>
                </c:pt>
                <c:pt idx="2">
                  <c:v>1588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721664"/>
        <c:axId val="106723584"/>
      </c:scatterChart>
      <c:valAx>
        <c:axId val="106721664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Queue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723584"/>
        <c:crosses val="autoZero"/>
        <c:crossBetween val="midCat"/>
      </c:valAx>
      <c:valAx>
        <c:axId val="106723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7216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5DBCC1-C971-4837-B7E7-96AB6CE818E3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98C0E8-5FF7-4458-8325-73DD4541E3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568952" cy="1800200"/>
          </a:xfrm>
        </p:spPr>
        <p:txBody>
          <a:bodyPr/>
          <a:lstStyle/>
          <a:p>
            <a:r>
              <a:rPr lang="en-US" dirty="0" smtClean="0"/>
              <a:t>Monitors with Implicit 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892480" cy="1526327"/>
          </a:xfrm>
        </p:spPr>
        <p:txBody>
          <a:bodyPr/>
          <a:lstStyle/>
          <a:p>
            <a:pPr algn="l"/>
            <a:r>
              <a:rPr lang="en-US" dirty="0" smtClean="0"/>
              <a:t>Michael Xing, Jivan Luu, Taylor Morrow, Jack Huang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916832"/>
            <a:ext cx="5256584" cy="230425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830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Monitor?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Only one thread allowed at any time to use the monitor resource</a:t>
            </a:r>
          </a:p>
          <a:p>
            <a:r>
              <a:rPr lang="en-US" dirty="0" smtClean="0"/>
              <a:t>Threads can wait for different reasons</a:t>
            </a:r>
          </a:p>
          <a:p>
            <a:pPr lvl="1"/>
            <a:r>
              <a:rPr lang="en-US" dirty="0" smtClean="0"/>
              <a:t>Wait to enter monitor (room E and S)</a:t>
            </a:r>
          </a:p>
          <a:p>
            <a:pPr lvl="1"/>
            <a:r>
              <a:rPr lang="en-US" dirty="0" smtClean="0"/>
              <a:t>Wait for certain condition (room A and B)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013473" cy="425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vs. Implicit Signaling: a FIFO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Implicit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lock();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while(fifo.isFull()) {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notFull.await();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dirty="0" smtClean="0"/>
              <a:t>fifo.put();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notEmpty.signal();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unlock();</a:t>
            </a:r>
            <a:endParaRPr lang="en-US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400"/>
              </a:spcBef>
              <a:buNone/>
            </a:pPr>
            <a:r>
              <a:rPr lang="en-US" dirty="0"/>
              <a:t>lock</a:t>
            </a:r>
            <a:r>
              <a:rPr lang="en-US" dirty="0" smtClean="0"/>
              <a:t>();</a:t>
            </a:r>
          </a:p>
          <a:p>
            <a:pPr marL="109728" indent="0">
              <a:spcBef>
                <a:spcPts val="400"/>
              </a:spcBef>
              <a:buNone/>
            </a:pPr>
            <a:endParaRPr lang="en-US" dirty="0"/>
          </a:p>
          <a:p>
            <a:pPr marL="109728" indent="0">
              <a:spcBef>
                <a:spcPts val="4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waitUntil(notFull);</a:t>
            </a:r>
            <a:endParaRPr lang="en-US" b="1" dirty="0">
              <a:solidFill>
                <a:srgbClr val="0070C0"/>
              </a:solidFill>
            </a:endParaRPr>
          </a:p>
          <a:p>
            <a:pPr marL="109728" indent="0">
              <a:spcBef>
                <a:spcPts val="400"/>
              </a:spcBef>
              <a:buNone/>
            </a:pPr>
            <a:endParaRPr lang="en-US" dirty="0" smtClean="0"/>
          </a:p>
          <a:p>
            <a:pPr marL="109728" indent="0">
              <a:spcBef>
                <a:spcPts val="400"/>
              </a:spcBef>
              <a:buNone/>
            </a:pPr>
            <a:endParaRPr lang="en-US" dirty="0"/>
          </a:p>
          <a:p>
            <a:pPr marL="109728" indent="0">
              <a:spcBef>
                <a:spcPts val="400"/>
              </a:spcBef>
              <a:buNone/>
            </a:pPr>
            <a:r>
              <a:rPr lang="en-US" dirty="0" smtClean="0"/>
              <a:t>fifo.put</a:t>
            </a:r>
            <a:r>
              <a:rPr lang="en-US" dirty="0"/>
              <a:t>();</a:t>
            </a:r>
          </a:p>
          <a:p>
            <a:pPr marL="109728" indent="0">
              <a:spcBef>
                <a:spcPts val="400"/>
              </a:spcBef>
              <a:buNone/>
            </a:pPr>
            <a:endParaRPr lang="en-US" dirty="0" smtClean="0"/>
          </a:p>
          <a:p>
            <a:pPr marL="109728" indent="0">
              <a:spcBef>
                <a:spcPts val="400"/>
              </a:spcBef>
              <a:buNone/>
            </a:pPr>
            <a:r>
              <a:rPr lang="en-US" b="1" dirty="0" smtClean="0">
                <a:solidFill>
                  <a:srgbClr val="C00000"/>
                </a:solidFill>
              </a:rPr>
              <a:t>unlock();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8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the signal mechanism from user</a:t>
            </a:r>
          </a:p>
          <a:p>
            <a:pPr lvl="1"/>
            <a:r>
              <a:rPr lang="en-US" dirty="0" smtClean="0"/>
              <a:t>Easier to use</a:t>
            </a:r>
          </a:p>
          <a:p>
            <a:pPr lvl="1"/>
            <a:r>
              <a:rPr lang="en-US" dirty="0" smtClean="0"/>
              <a:t>Ensure correct usage of monitor</a:t>
            </a:r>
          </a:p>
          <a:p>
            <a:pPr lvl="2"/>
            <a:r>
              <a:rPr lang="en-US" dirty="0" smtClean="0"/>
              <a:t>Prevent deadlock</a:t>
            </a:r>
          </a:p>
          <a:p>
            <a:pPr lvl="2"/>
            <a:r>
              <a:rPr lang="en-US" dirty="0" smtClean="0"/>
              <a:t>Prevent wrong signal</a:t>
            </a:r>
          </a:p>
          <a:p>
            <a:r>
              <a:rPr lang="en-US" dirty="0" smtClean="0"/>
              <a:t>Some drawbacks</a:t>
            </a:r>
          </a:p>
          <a:p>
            <a:pPr lvl="1"/>
            <a:r>
              <a:rPr lang="en-US" dirty="0" smtClean="0"/>
              <a:t>Overhead for condition checking</a:t>
            </a:r>
          </a:p>
          <a:p>
            <a:pPr lvl="1"/>
            <a:r>
              <a:rPr lang="en-US" dirty="0" smtClean="0"/>
              <a:t>User cannot specify signal timing </a:t>
            </a:r>
          </a:p>
          <a:p>
            <a:pPr lvl="2"/>
            <a:r>
              <a:rPr lang="en-US" dirty="0" smtClean="0"/>
              <a:t>at least for our implementation…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Implicit Signaling?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ImplicitMonitor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public class ImplicitMonitor</a:t>
            </a:r>
            <a:r>
              <a:rPr lang="en-US" sz="1600" dirty="0"/>
              <a:t> 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{</a:t>
            </a:r>
          </a:p>
          <a:p>
            <a:pPr marL="109728" indent="0">
              <a:buNone/>
            </a:pPr>
            <a:r>
              <a:rPr lang="en-US" sz="1600" dirty="0" smtClean="0"/>
              <a:t>public void lock();</a:t>
            </a:r>
          </a:p>
          <a:p>
            <a:pPr marL="109728" indent="0">
              <a:buNone/>
            </a:pPr>
            <a:r>
              <a:rPr lang="en-US" sz="1600" dirty="0" smtClean="0"/>
              <a:t>public void unlock();</a:t>
            </a:r>
          </a:p>
          <a:p>
            <a:pPr marL="109728" indent="0">
              <a:buNone/>
            </a:pPr>
            <a:r>
              <a:rPr lang="en-US" sz="1600" dirty="0" smtClean="0"/>
              <a:t>public void wait(ImplicitCondition c);</a:t>
            </a:r>
          </a:p>
          <a:p>
            <a:pPr marL="109728" indent="0">
              <a:buNone/>
            </a:pPr>
            <a:r>
              <a:rPr lang="en-US" sz="1600" dirty="0" smtClean="0"/>
              <a:t>}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public interface ImplicitCondition</a:t>
            </a:r>
          </a:p>
          <a:p>
            <a:pPr marL="109728" indent="0">
              <a:buNone/>
            </a:pPr>
            <a:r>
              <a:rPr lang="en-US" sz="1600" dirty="0" smtClean="0"/>
              <a:t>{</a:t>
            </a:r>
          </a:p>
          <a:p>
            <a:pPr marL="109728" indent="0">
              <a:buNone/>
            </a:pPr>
            <a:r>
              <a:rPr lang="en-US" sz="1600" dirty="0" smtClean="0"/>
              <a:t>public boolean check();</a:t>
            </a:r>
          </a:p>
          <a:p>
            <a:pPr marL="109728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0"/>
              </a:spcBef>
              <a:buSzPct val="68000"/>
              <a:buFont typeface="Wingdings 3"/>
              <a:buChar char=""/>
            </a:pPr>
            <a:r>
              <a:rPr lang="en-US" dirty="0"/>
              <a:t>Keeps a </a:t>
            </a:r>
            <a:r>
              <a:rPr lang="en-US" dirty="0" smtClean="0"/>
              <a:t>list of </a:t>
            </a:r>
            <a:r>
              <a:rPr lang="en-US" i="1" dirty="0"/>
              <a:t>unique</a:t>
            </a:r>
            <a:r>
              <a:rPr lang="en-US" dirty="0"/>
              <a:t> ImplicitCondition </a:t>
            </a:r>
            <a:r>
              <a:rPr lang="en-US" dirty="0" smtClean="0"/>
              <a:t>objects</a:t>
            </a:r>
          </a:p>
          <a:p>
            <a:pPr lvl="1"/>
            <a:r>
              <a:rPr lang="en-US" sz="1600" dirty="0" smtClean="0"/>
              <a:t>wait() adds a condition to the list if it hasn’t been seen before</a:t>
            </a:r>
          </a:p>
          <a:p>
            <a:r>
              <a:rPr lang="en-US" sz="2000" dirty="0" smtClean="0"/>
              <a:t>On unlock, loops through each condition in the list</a:t>
            </a:r>
          </a:p>
          <a:p>
            <a:pPr lvl="1"/>
            <a:r>
              <a:rPr lang="en-US" sz="1600" dirty="0" smtClean="0"/>
              <a:t>if check() returns true, signals one process for that condition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037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After finishing operation:</a:t>
            </a:r>
          </a:p>
          <a:p>
            <a:pPr marL="708660" lvl="1" indent="-342900">
              <a:buFont typeface="Wingdings" pitchFamily="2" charset="2"/>
              <a:buChar char="Ø"/>
            </a:pPr>
            <a:r>
              <a:rPr lang="en-US" dirty="0" smtClean="0"/>
              <a:t>Notify all threads</a:t>
            </a:r>
          </a:p>
          <a:p>
            <a:pPr marL="708660" lvl="1" indent="-342900">
              <a:buFont typeface="Wingdings" pitchFamily="2" charset="2"/>
              <a:buChar char="Ø"/>
            </a:pPr>
            <a:r>
              <a:rPr lang="en-US" dirty="0" smtClean="0"/>
              <a:t>Signal all threads per condition that is true</a:t>
            </a:r>
          </a:p>
          <a:p>
            <a:pPr marL="708660" lvl="1" indent="-342900">
              <a:buFont typeface="Wingdings" pitchFamily="2" charset="2"/>
              <a:buChar char="Ø"/>
            </a:pPr>
            <a:r>
              <a:rPr lang="en-US" dirty="0" smtClean="0"/>
              <a:t>Signal one thread per condition that is true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Testing Conditions</a:t>
            </a:r>
          </a:p>
          <a:p>
            <a:pPr lvl="1"/>
            <a:r>
              <a:rPr lang="en-US" dirty="0" smtClean="0"/>
              <a:t>1,000 producers (put)</a:t>
            </a:r>
          </a:p>
          <a:p>
            <a:pPr lvl="1"/>
            <a:r>
              <a:rPr lang="en-US" dirty="0" smtClean="0"/>
              <a:t>1,000 consumers (get)</a:t>
            </a:r>
          </a:p>
          <a:p>
            <a:pPr lvl="1"/>
            <a:r>
              <a:rPr lang="en-US" dirty="0" smtClean="0"/>
              <a:t>Each thread will run for 100 iterations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266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covered:</a:t>
            </a:r>
          </a:p>
          <a:p>
            <a:pPr lvl="1"/>
            <a:r>
              <a:rPr lang="en-US" dirty="0" smtClean="0"/>
              <a:t>Explicit vs. Implicit monitors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Design options</a:t>
            </a:r>
          </a:p>
          <a:p>
            <a:pPr lvl="1"/>
            <a:r>
              <a:rPr lang="en-US" dirty="0" smtClean="0"/>
              <a:t>Performance results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248</TotalTime>
  <Words>262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Monitors with Implicit Signals</vt:lpstr>
      <vt:lpstr>What is Monitor?</vt:lpstr>
      <vt:lpstr>Explicit vs. Implicit Signaling: a FIFO example</vt:lpstr>
      <vt:lpstr>Why Implicit Signaling?</vt:lpstr>
      <vt:lpstr>Implementation</vt:lpstr>
      <vt:lpstr>Design Options</vt:lpstr>
      <vt:lpstr>Performance </vt:lpstr>
      <vt:lpstr>Performance Results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Monitors with Implicit Signals</dc:title>
  <dc:creator>michael xing</dc:creator>
  <cp:lastModifiedBy>jluu2</cp:lastModifiedBy>
  <cp:revision>28</cp:revision>
  <dcterms:created xsi:type="dcterms:W3CDTF">2012-04-21T01:21:36Z</dcterms:created>
  <dcterms:modified xsi:type="dcterms:W3CDTF">2012-04-26T17:17:43Z</dcterms:modified>
</cp:coreProperties>
</file>