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303" r:id="rId5"/>
    <p:sldId id="304" r:id="rId6"/>
    <p:sldId id="285" r:id="rId7"/>
    <p:sldId id="311" r:id="rId8"/>
    <p:sldId id="318" r:id="rId9"/>
    <p:sldId id="320" r:id="rId10"/>
    <p:sldId id="294" r:id="rId11"/>
    <p:sldId id="265" r:id="rId12"/>
    <p:sldId id="321" r:id="rId13"/>
    <p:sldId id="29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51E60CD-A886-4BB4-B9F3-AA905136533D}">
          <p14:sldIdLst>
            <p14:sldId id="256"/>
            <p14:sldId id="257"/>
            <p14:sldId id="303"/>
            <p14:sldId id="304"/>
            <p14:sldId id="285"/>
            <p14:sldId id="311"/>
            <p14:sldId id="318"/>
            <p14:sldId id="320"/>
            <p14:sldId id="294"/>
            <p14:sldId id="265"/>
            <p14:sldId id="321"/>
            <p14:sldId id="29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85421" autoAdjust="0"/>
  </p:normalViewPr>
  <p:slideViewPr>
    <p:cSldViewPr snapToGrid="0" showGuides="1">
      <p:cViewPr varScale="1">
        <p:scale>
          <a:sx n="57" d="100"/>
          <a:sy n="57" d="100"/>
        </p:scale>
        <p:origin x="-1016"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F4995-324E-49E3-99D3-5091A54B4D19}"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236F9-1F31-4CBB-A0B6-5A0A0AAFAB6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2288406-BEC8-42E3-A225-C6D3EF11A0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2288406-BEC8-42E3-A225-C6D3EF11A0D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288406-BEC8-42E3-A225-C6D3EF11A0D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88406-BEC8-42E3-A225-C6D3EF11A0D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2288406-BEC8-42E3-A225-C6D3EF11A0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2288406-BEC8-42E3-A225-C6D3EF11A0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288406-BEC8-42E3-A225-C6D3EF11A0D1}"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577441-4581-42C8-81F8-15D8BB69122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30375" y="2713355"/>
            <a:ext cx="8323580" cy="1570355"/>
          </a:xfrm>
        </p:spPr>
        <p:txBody>
          <a:bodyPr>
            <a:normAutofit fontScale="90000"/>
          </a:bodyPr>
          <a:lstStyle/>
          <a:p>
            <a:pPr algn="ctr"/>
            <a:r>
              <a:rPr lang="en-IN" dirty="0"/>
              <a:t>   </a:t>
            </a:r>
            <a:br>
              <a:rPr lang="en-IN" dirty="0"/>
            </a:br>
            <a:r>
              <a:rPr lang="en-IN" sz="3600" dirty="0" smtClean="0">
                <a:solidFill>
                  <a:schemeClr val="tx1"/>
                </a:solidFill>
                <a:latin typeface="Times New Roman" panose="02020603050405020304" pitchFamily="18" charset="0"/>
                <a:cs typeface="Times New Roman" panose="02020603050405020304" pitchFamily="18" charset="0"/>
              </a:rPr>
              <a:t>AI &amp; ML</a:t>
            </a:r>
            <a:r>
              <a:rPr lang="en-IN" dirty="0" smtClean="0">
                <a:solidFill>
                  <a:schemeClr val="tx1"/>
                </a:solidFill>
              </a:rPr>
              <a:t> </a:t>
            </a:r>
            <a:r>
              <a:rPr lang="en-IN" sz="3600" dirty="0" smtClean="0">
                <a:solidFill>
                  <a:schemeClr val="tx1"/>
                </a:solidFill>
                <a:latin typeface="Times New Roman" panose="02020603050405020304" pitchFamily="18" charset="0"/>
                <a:cs typeface="Times New Roman" panose="02020603050405020304" pitchFamily="18" charset="0"/>
              </a:rPr>
              <a:t>Laboratory </a:t>
            </a:r>
            <a:r>
              <a:rPr lang="en-IN" sz="3600" dirty="0">
                <a:solidFill>
                  <a:schemeClr val="tx1"/>
                </a:solidFill>
                <a:latin typeface="Times New Roman" panose="02020603050405020304" pitchFamily="18" charset="0"/>
                <a:cs typeface="Times New Roman" panose="02020603050405020304" pitchFamily="18" charset="0"/>
              </a:rPr>
              <a:t>Project</a:t>
            </a:r>
            <a:br>
              <a:rPr lang="en-IN" sz="3600" dirty="0">
                <a:solidFill>
                  <a:schemeClr val="tx1"/>
                </a:solidFill>
                <a:latin typeface="Times New Roman" panose="02020603050405020304" pitchFamily="18" charset="0"/>
                <a:cs typeface="Times New Roman" panose="02020603050405020304" pitchFamily="18" charset="0"/>
              </a:rPr>
            </a:br>
            <a:r>
              <a:rPr lang="en-IN" sz="3600" dirty="0">
                <a:solidFill>
                  <a:schemeClr val="tx1"/>
                </a:solidFill>
                <a:latin typeface="Times New Roman" panose="02020603050405020304" pitchFamily="18" charset="0"/>
                <a:cs typeface="Times New Roman" panose="02020603050405020304" pitchFamily="18" charset="0"/>
              </a:rPr>
              <a:t>on</a:t>
            </a:r>
            <a:br>
              <a:rPr lang="en-IN" sz="3600" dirty="0">
                <a:solidFill>
                  <a:schemeClr val="tx1"/>
                </a:solidFill>
                <a:latin typeface="Times New Roman" panose="02020603050405020304" pitchFamily="18" charset="0"/>
                <a:cs typeface="Times New Roman" panose="02020603050405020304" pitchFamily="18" charset="0"/>
              </a:rPr>
            </a:br>
            <a:r>
              <a:rPr lang="en-IN" sz="2000" dirty="0">
                <a:solidFill>
                  <a:schemeClr val="accent1"/>
                </a:solidFill>
                <a:latin typeface="Times New Roman" panose="02020603050405020304" pitchFamily="18" charset="0"/>
                <a:cs typeface="Times New Roman" panose="02020603050405020304" pitchFamily="18" charset="0"/>
              </a:rPr>
              <a:t>Traffic flow prediction</a:t>
            </a:r>
            <a:br>
              <a:rPr lang="en-IN" sz="2000" dirty="0">
                <a:solidFill>
                  <a:schemeClr val="accent1"/>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K.HARSHITHA(2203A51177)</a:t>
            </a:r>
            <a:br>
              <a:rPr lang="en-IN" sz="2000" b="1" dirty="0">
                <a:solidFill>
                  <a:schemeClr val="tx1"/>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S.MANASWI(2203A580)</a:t>
            </a:r>
            <a:br>
              <a:rPr lang="en-IN" sz="2000" b="1" dirty="0">
                <a:solidFill>
                  <a:schemeClr val="tx1"/>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M.TEJASWINI(2203A51182)</a:t>
            </a:r>
            <a:endParaRPr lang="en-IN" sz="2000" b="1"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01122" y="486175"/>
            <a:ext cx="5585944" cy="1379340"/>
          </a:xfrm>
          <a:prstGeom prst="rect">
            <a:avLst/>
          </a:prstGeom>
        </p:spPr>
      </p:pic>
      <p:sp>
        <p:nvSpPr>
          <p:cNvPr id="2" name="Text Placeholder 1"/>
          <p:cNvSpPr/>
          <p:nvPr>
            <p:ph type="body" idx="1"/>
          </p:nvPr>
        </p:nvSpPr>
        <p:spPr/>
        <p:txBody>
          <a:bodyPr/>
          <a:p>
            <a:endParaRPr lang="en-US"/>
          </a:p>
        </p:txBody>
      </p:sp>
      <p:sp>
        <p:nvSpPr>
          <p:cNvPr id="4" name="Text Box 3"/>
          <p:cNvSpPr txBox="1"/>
          <p:nvPr/>
        </p:nvSpPr>
        <p:spPr>
          <a:xfrm>
            <a:off x="2654300" y="4761865"/>
            <a:ext cx="6096000" cy="1353185"/>
          </a:xfrm>
          <a:prstGeom prst="rect">
            <a:avLst/>
          </a:prstGeom>
          <a:noFill/>
        </p:spPr>
        <p:txBody>
          <a:bodyPr wrap="square" rtlCol="0" anchor="t">
            <a:spAutoFit/>
          </a:bodyPr>
          <a:p>
            <a:pPr algn="ctr"/>
            <a:r>
              <a:rPr lang="en-IN" dirty="0">
                <a:latin typeface="Times New Roman" panose="02020603050405020304" pitchFamily="18" charset="0"/>
                <a:cs typeface="Times New Roman" panose="02020603050405020304" pitchFamily="18" charset="0"/>
                <a:sym typeface="+mn-ea"/>
              </a:rPr>
              <a:t> UNDER  THE GUIDANCE OF</a:t>
            </a: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sym typeface="+mn-ea"/>
              </a:rPr>
              <a:t>  B.</a:t>
            </a:r>
            <a:r>
              <a:rPr lang="en-IN" dirty="0">
                <a:solidFill>
                  <a:schemeClr val="tx1"/>
                </a:solidFill>
                <a:latin typeface="Times New Roman" panose="02020603050405020304" pitchFamily="18" charset="0"/>
                <a:cs typeface="Times New Roman" panose="02020603050405020304" pitchFamily="18" charset="0"/>
                <a:sym typeface="+mn-ea"/>
              </a:rPr>
              <a:t> Arpita</a:t>
            </a:r>
            <a:endParaRPr lang="en-IN" dirty="0">
              <a:solidFill>
                <a:schemeClr val="accent1"/>
              </a:solidFill>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sym typeface="+mn-ea"/>
              </a:rPr>
              <a:t> School of Computer Science &amp; Artificial Intelligence </a:t>
            </a: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sym typeface="+mn-ea"/>
              </a:rPr>
              <a:t>  SR University  2024           </a:t>
            </a:r>
            <a:r>
              <a:rPr lang="en-IN" sz="2800" dirty="0">
                <a:latin typeface="Times New Roman" panose="02020603050405020304" pitchFamily="18" charset="0"/>
                <a:cs typeface="Times New Roman" panose="02020603050405020304" pitchFamily="18" charset="0"/>
                <a:sym typeface="+mn-ea"/>
              </a:rPr>
              <a:t>   </a:t>
            </a:r>
            <a:r>
              <a:rPr lang="en-IN" sz="2800" dirty="0">
                <a:sym typeface="+mn-ea"/>
              </a:rPr>
              <a:t>                         </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a:t>              </a:t>
            </a:r>
            <a:endParaRPr lang="en-IN" sz="4800" dirty="0"/>
          </a:p>
        </p:txBody>
      </p:sp>
      <p:sp>
        <p:nvSpPr>
          <p:cNvPr id="2" name="Content Placeholder 1"/>
          <p:cNvSpPr>
            <a:spLocks noGrp="1"/>
          </p:cNvSpPr>
          <p:nvPr>
            <p:ph idx="1"/>
          </p:nvPr>
        </p:nvSpPr>
        <p:spPr>
          <a:xfrm>
            <a:off x="503714" y="663596"/>
            <a:ext cx="8941228" cy="5584803"/>
          </a:xfrm>
        </p:spPr>
        <p:txBody>
          <a:bodyPr>
            <a:normAutofit fontScale="25000"/>
          </a:bodyPr>
          <a:lstStyle/>
          <a:p>
            <a:pPr marL="0" indent="0" algn="ctr">
              <a:lnSpc>
                <a:spcPct val="115000"/>
              </a:lnSpc>
              <a:spcAft>
                <a:spcPts val="1000"/>
              </a:spcAft>
              <a:buNone/>
            </a:pPr>
            <a:r>
              <a:rPr lang="en-US" sz="14400"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4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5000"/>
              </a:lnSpc>
              <a:spcAft>
                <a:spcPts val="1000"/>
              </a:spcAft>
              <a:buNone/>
            </a:pPr>
            <a:r>
              <a:rPr lang="en-US" sz="8000" b="1" dirty="0">
                <a:effectLst/>
                <a:latin typeface="Calibri" panose="020F0502020204030204" pitchFamily="34" charset="0"/>
                <a:ea typeface="Calibri" panose="020F0502020204030204" pitchFamily="34" charset="0"/>
                <a:cs typeface="Mangal" panose="02040503050203030202" pitchFamily="18" charset="0"/>
              </a:rPr>
              <a:t> </a:t>
            </a:r>
            <a:r>
              <a:rPr lang="en-US" sz="8000" dirty="0">
                <a:effectLst/>
                <a:latin typeface="Calibri" panose="020F0502020204030204" pitchFamily="34" charset="0"/>
                <a:ea typeface="Calibri" panose="020F0502020204030204" pitchFamily="34" charset="0"/>
                <a:cs typeface="Mangal" panose="02040503050203030202" pitchFamily="18" charset="0"/>
              </a:rPr>
              <a:t>Traffic flow prediction is a critical aspect of intelligent transportation systems (ITS) in smart cities. Machine learning (ML) and deep learning (DL) techniques have been increasingly used to enhance traffic flow prediction. Common ML techniques used for traffic flow prediction include Convolutional Neural Network (CNN) and Long-Short Term Memory (LSTM). These techniques have been compared with existing baseline models to determine their effectiveness. However, there is still room for improvement in developing more accurate and reliable traffic flow prediction models that can handle the complexity and uncertainty of traffic flow.</a:t>
            </a:r>
            <a:endParaRPr lang="en-US" sz="8000" dirty="0">
              <a:effectLst/>
              <a:latin typeface="Calibri" panose="020F0502020204030204" pitchFamily="34" charset="0"/>
              <a:ea typeface="Calibri" panose="020F0502020204030204" pitchFamily="34" charset="0"/>
              <a:cs typeface="Mangal" panose="02040503050203030202" pitchFamily="18" charset="0"/>
            </a:endParaRPr>
          </a:p>
          <a:p>
            <a:pPr marL="0" indent="0" algn="ctr">
              <a:lnSpc>
                <a:spcPct val="115000"/>
              </a:lnSpc>
              <a:spcAft>
                <a:spcPts val="1000"/>
              </a:spcAft>
              <a:buNone/>
            </a:pPr>
            <a:endParaRPr lang="en-IN" sz="8000" dirty="0">
              <a:effectLst/>
              <a:latin typeface="Calibri" panose="020F0502020204030204" pitchFamily="34" charset="0"/>
              <a:ea typeface="Calibri" panose="020F0502020204030204" pitchFamily="34" charset="0"/>
              <a:cs typeface="Mangal" panose="02040503050203030202" pitchFamily="18" charset="0"/>
            </a:endParaRPr>
          </a:p>
          <a:p>
            <a:pPr marL="0" indent="0" algn="ctr">
              <a:lnSpc>
                <a:spcPct val="115000"/>
              </a:lnSpc>
              <a:spcAft>
                <a:spcPts val="1000"/>
              </a:spcAft>
              <a:buNone/>
            </a:pPr>
            <a:endParaRPr lang="en-IN" sz="7200" dirty="0">
              <a:effectLst/>
              <a:latin typeface="Calibri" panose="020F0502020204030204" pitchFamily="34" charset="0"/>
              <a:ea typeface="Calibri" panose="020F0502020204030204" pitchFamily="34" charset="0"/>
              <a:cs typeface="Mangal" panose="02040503050203030202" pitchFamily="18" charset="0"/>
            </a:endParaRPr>
          </a:p>
          <a:p>
            <a:pPr marL="0" indent="0" algn="ctr">
              <a:lnSpc>
                <a:spcPct val="115000"/>
              </a:lnSpc>
              <a:spcAft>
                <a:spcPts val="1000"/>
              </a:spcAft>
              <a:buNone/>
            </a:pPr>
            <a:endParaRPr lang="en-IN" sz="7200" dirty="0">
              <a:effectLst/>
              <a:latin typeface="Calibri" panose="020F0502020204030204" pitchFamily="34" charset="0"/>
              <a:ea typeface="Calibri" panose="020F0502020204030204" pitchFamily="34" charset="0"/>
              <a:cs typeface="Mangal" panose="02040503050203030202" pitchFamily="18" charset="0"/>
            </a:endParaRPr>
          </a:p>
          <a:p>
            <a:pPr marL="0" indent="0" algn="ctr">
              <a:lnSpc>
                <a:spcPct val="115000"/>
              </a:lnSpc>
              <a:spcAft>
                <a:spcPts val="1000"/>
              </a:spcAft>
              <a:buNone/>
            </a:pPr>
            <a:endParaRPr lang="en-US" sz="6000" b="1" dirty="0">
              <a:effectLst/>
              <a:latin typeface="Calibri" panose="020F0502020204030204" pitchFamily="34" charset="0"/>
              <a:ea typeface="Calibri" panose="020F0502020204030204" pitchFamily="34" charset="0"/>
              <a:cs typeface="Mangal" panose="02040503050203030202" pitchFamily="18" charset="0"/>
            </a:endParaRPr>
          </a:p>
          <a:p>
            <a:pPr marL="0" indent="0" algn="ctr">
              <a:lnSpc>
                <a:spcPct val="115000"/>
              </a:lnSpc>
              <a:spcAft>
                <a:spcPts val="10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ctr">
              <a:lnSpc>
                <a:spcPct val="115000"/>
              </a:lnSpc>
              <a:spcAft>
                <a:spcPts val="10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ctr">
              <a:lnSpc>
                <a:spcPct val="115000"/>
              </a:lnSpc>
              <a:spcAft>
                <a:spcPts val="10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ctr">
              <a:lnSpc>
                <a:spcPct val="115000"/>
              </a:lnSpc>
              <a:spcAft>
                <a:spcPts val="10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ctr">
              <a:lnSpc>
                <a:spcPct val="115000"/>
              </a:lnSpc>
              <a:spcAft>
                <a:spcPts val="1000"/>
              </a:spcAft>
              <a:buNone/>
            </a:pPr>
            <a:r>
              <a:rPr lang="en-IN" sz="1800" dirty="0">
                <a:effectLst/>
                <a:latin typeface="Calibri" panose="020F0502020204030204" pitchFamily="34" charset="0"/>
                <a:ea typeface="Calibri" panose="020F0502020204030204" pitchFamily="34" charset="0"/>
                <a:cs typeface="Mangal" panose="02040503050203030202" pitchFamily="18" charset="0"/>
              </a:rPr>
              <a:t>An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ctr">
              <a:lnSpc>
                <a:spcPct val="115000"/>
              </a:lnSpc>
              <a:spcAft>
                <a:spcPts val="1000"/>
              </a:spcAft>
              <a:buNone/>
            </a:pPr>
            <a:r>
              <a:rPr lang="en-IN" sz="1800" dirty="0">
                <a:effectLst/>
                <a:latin typeface="Calibri" panose="020F0502020204030204" pitchFamily="34" charset="0"/>
                <a:ea typeface="Calibri" panose="020F0502020204030204" pitchFamily="34" charset="0"/>
                <a:cs typeface="Mangal" panose="02040503050203030202" pitchFamily="18" charset="0"/>
              </a:rPr>
              <a:t>Answer 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ctr">
              <a:lnSpc>
                <a:spcPct val="115000"/>
              </a:lnSpc>
              <a:spcAft>
                <a:spcPts val="1000"/>
              </a:spcAft>
              <a:buNone/>
            </a:pPr>
            <a:r>
              <a:rPr lang="en-IN"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smtClean="0">
                <a:sym typeface="+mn-ea"/>
              </a:rPr>
              <a:t>GIT HUB Link and LINKDIN LINK</a:t>
            </a:r>
            <a:endParaRPr lang="en-US"/>
          </a:p>
        </p:txBody>
      </p:sp>
      <p:sp>
        <p:nvSpPr>
          <p:cNvPr id="3" name="Content Placeholder 2"/>
          <p:cNvSpPr>
            <a:spLocks noGrp="1"/>
          </p:cNvSpPr>
          <p:nvPr>
            <p:ph idx="1"/>
          </p:nvPr>
        </p:nvSpPr>
        <p:spPr/>
        <p:txBody>
          <a:bodyPr/>
          <a:p>
            <a:r>
              <a:rPr lang="en-US" sz="2400"/>
              <a:t>https://github.com/kinneraharshitha/Harshitha</a:t>
            </a:r>
            <a:endParaRPr lang="en-US" sz="2400"/>
          </a:p>
          <a:p>
            <a:r>
              <a:rPr lang="en-US" sz="2400"/>
              <a:t>https://github.com/smanaswi05/AIML-17/branches</a:t>
            </a:r>
            <a:endParaRPr lang="en-US" sz="2400"/>
          </a:p>
          <a:p>
            <a:r>
              <a:rPr lang="en-US" sz="2400"/>
              <a:t>https://github.com/2203A51182/aiml-batch-17</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a:xfrm>
            <a:off x="677334" y="1881809"/>
            <a:ext cx="8596668" cy="3880773"/>
          </a:xfrm>
        </p:spPr>
        <p:txBody>
          <a:bodyPr>
            <a:normAutofit/>
          </a:bodyPr>
          <a:lstStyle/>
          <a:p>
            <a:r>
              <a:rPr lang="en-IN" sz="3600" dirty="0" err="1" smtClean="0">
                <a:sym typeface="+mn-ea"/>
              </a:rPr>
              <a:t>Weblink</a:t>
            </a:r>
            <a:r>
              <a:rPr lang="en-IN" sz="3600" dirty="0" smtClean="0">
                <a:sym typeface="+mn-ea"/>
              </a:rPr>
              <a:t> of </a:t>
            </a:r>
            <a:r>
              <a:rPr lang="en-IN" sz="3600" dirty="0" err="1" smtClean="0">
                <a:sym typeface="+mn-ea"/>
              </a:rPr>
              <a:t>Kaggle</a:t>
            </a:r>
            <a:r>
              <a:rPr lang="en-IN" sz="3600" dirty="0" smtClean="0">
                <a:sym typeface="+mn-ea"/>
              </a:rPr>
              <a:t>/ </a:t>
            </a:r>
            <a:r>
              <a:rPr lang="en-IN" sz="3600" dirty="0" err="1" smtClean="0">
                <a:sym typeface="+mn-ea"/>
              </a:rPr>
              <a:t>OpenMl</a:t>
            </a:r>
            <a:r>
              <a:rPr lang="en-IN" sz="3600" dirty="0" smtClean="0">
                <a:sym typeface="+mn-ea"/>
              </a:rPr>
              <a:t>, Analytic </a:t>
            </a:r>
            <a:r>
              <a:rPr lang="en-IN" sz="3600" dirty="0" err="1" smtClean="0">
                <a:sym typeface="+mn-ea"/>
              </a:rPr>
              <a:t>Vidya</a:t>
            </a:r>
            <a:r>
              <a:rPr lang="en-IN" sz="3600" dirty="0" smtClean="0">
                <a:sym typeface="+mn-ea"/>
              </a:rPr>
              <a:t> etc.</a:t>
            </a:r>
            <a:endParaRPr lang="en-US" sz="3600" dirty="0"/>
          </a:p>
          <a:p>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1475" y="689698"/>
            <a:ext cx="9603275" cy="887871"/>
          </a:xfrm>
        </p:spPr>
        <p:txBody>
          <a:bodyPr>
            <a:normAutofit/>
          </a:bodyPr>
          <a:lstStyle/>
          <a:p>
            <a:r>
              <a:rPr lang="en-IN" dirty="0" smtClean="0">
                <a:latin typeface="Times New Roman" panose="02020603050405020304" pitchFamily="18" charset="0"/>
                <a:cs typeface="Times New Roman" panose="02020603050405020304" pitchFamily="18" charset="0"/>
                <a:sym typeface="+mn-ea"/>
              </a:rPr>
              <a:t>ABSTRACT:</a:t>
            </a:r>
            <a:endParaRPr lang="en-IN" dirty="0"/>
          </a:p>
        </p:txBody>
      </p:sp>
      <p:sp>
        <p:nvSpPr>
          <p:cNvPr id="5" name="Content Placeholder 4"/>
          <p:cNvSpPr>
            <a:spLocks noGrp="1"/>
          </p:cNvSpPr>
          <p:nvPr>
            <p:ph idx="1"/>
          </p:nvPr>
        </p:nvSpPr>
        <p:spPr>
          <a:xfrm>
            <a:off x="662694" y="1352827"/>
            <a:ext cx="9603275" cy="4289690"/>
          </a:xfrm>
        </p:spPr>
        <p:txBody>
          <a:bodyPr>
            <a:normAutofit fontScale="25000"/>
          </a:bodyPr>
          <a:lstStyle/>
          <a:p>
            <a:pPr algn="just"/>
            <a:r>
              <a:rPr lang="en-IN" sz="7200" dirty="0">
                <a:latin typeface="Times New Roman" panose="02020603050405020304" pitchFamily="18" charset="0"/>
                <a:cs typeface="Times New Roman" panose="02020603050405020304" pitchFamily="18" charset="0"/>
                <a:sym typeface="+mn-ea"/>
              </a:rPr>
              <a:t>Traffic flow prediction is crucial for providing real-time traffic information to road users.</a:t>
            </a:r>
            <a:endParaRPr lang="en-IN" sz="7200" dirty="0">
              <a:latin typeface="Times New Roman" panose="02020603050405020304" pitchFamily="18" charset="0"/>
              <a:cs typeface="Times New Roman" panose="02020603050405020304" pitchFamily="18" charset="0"/>
              <a:sym typeface="+mn-ea"/>
            </a:endParaRPr>
          </a:p>
          <a:p>
            <a:pPr algn="just"/>
            <a:r>
              <a:rPr lang="en-IN" sz="7200" dirty="0">
                <a:latin typeface="Times New Roman" panose="02020603050405020304" pitchFamily="18" charset="0"/>
                <a:cs typeface="Times New Roman" panose="02020603050405020304" pitchFamily="18" charset="0"/>
                <a:sym typeface="+mn-ea"/>
              </a:rPr>
              <a:t>Deep learning methods have been successful in traffic flow prediction, providing better accuracy than traditional statistical methods.</a:t>
            </a:r>
            <a:endParaRPr lang="en-IN" sz="7200" dirty="0">
              <a:latin typeface="Times New Roman" panose="02020603050405020304" pitchFamily="18" charset="0"/>
              <a:cs typeface="Times New Roman" panose="02020603050405020304" pitchFamily="18" charset="0"/>
              <a:sym typeface="+mn-ea"/>
            </a:endParaRPr>
          </a:p>
          <a:p>
            <a:pPr algn="just"/>
            <a:r>
              <a:rPr lang="en-IN" sz="7200" dirty="0">
                <a:latin typeface="Times New Roman" panose="02020603050405020304" pitchFamily="18" charset="0"/>
                <a:cs typeface="Times New Roman" panose="02020603050405020304" pitchFamily="18" charset="0"/>
                <a:sym typeface="+mn-ea"/>
              </a:rPr>
              <a:t>Combining multiple deep learning methods can further improve the prediction accuracy of a single method.</a:t>
            </a:r>
            <a:endParaRPr lang="en-IN" sz="7200" dirty="0">
              <a:latin typeface="Times New Roman" panose="02020603050405020304" pitchFamily="18" charset="0"/>
              <a:cs typeface="Times New Roman" panose="02020603050405020304" pitchFamily="18" charset="0"/>
              <a:sym typeface="+mn-ea"/>
            </a:endParaRPr>
          </a:p>
          <a:p>
            <a:pPr algn="just"/>
            <a:r>
              <a:rPr lang="en-IN" sz="7200" dirty="0">
                <a:latin typeface="Times New Roman" panose="02020603050405020304" pitchFamily="18" charset="0"/>
                <a:cs typeface="Times New Roman" panose="02020603050405020304" pitchFamily="18" charset="0"/>
                <a:sym typeface="+mn-ea"/>
              </a:rPr>
              <a:t>A combined deep learning prediction (CDLP) model including two paralleled single deep learning models, CNN-LSTM-attention and CNN-GRU-attention, has been established.</a:t>
            </a:r>
            <a:endParaRPr lang="en-IN" sz="7200" dirty="0">
              <a:latin typeface="Times New Roman" panose="02020603050405020304" pitchFamily="18" charset="0"/>
              <a:cs typeface="Times New Roman" panose="02020603050405020304" pitchFamily="18" charset="0"/>
              <a:sym typeface="+mn-ea"/>
            </a:endParaRPr>
          </a:p>
          <a:p>
            <a:pPr algn="just"/>
            <a:r>
              <a:rPr lang="en-IN" sz="7200" dirty="0">
                <a:latin typeface="Times New Roman" panose="02020603050405020304" pitchFamily="18" charset="0"/>
                <a:cs typeface="Times New Roman" panose="02020603050405020304" pitchFamily="18" charset="0"/>
                <a:sym typeface="+mn-ea"/>
              </a:rPr>
              <a:t>The CDLP model can fit the change trend of traffic flow very well and has better performance than baseline models.</a:t>
            </a:r>
            <a:endParaRPr lang="en-IN" sz="7200" dirty="0">
              <a:latin typeface="Times New Roman" panose="02020603050405020304" pitchFamily="18" charset="0"/>
              <a:cs typeface="Times New Roman" panose="02020603050405020304" pitchFamily="18" charset="0"/>
              <a:sym typeface="+mn-ea"/>
            </a:endParaRPr>
          </a:p>
          <a:p>
            <a:pPr algn="just"/>
            <a:r>
              <a:rPr lang="en-IN" sz="7200" dirty="0">
                <a:latin typeface="Times New Roman" panose="02020603050405020304" pitchFamily="18" charset="0"/>
                <a:cs typeface="Times New Roman" panose="02020603050405020304" pitchFamily="18" charset="0"/>
                <a:sym typeface="+mn-ea"/>
              </a:rPr>
              <a:t>The CDLP model has higher prediction accuracy than baseline models under the same dataset.Data Collection: Gathering historical and real-time traffic data from sensors, cameras, GPS, and other sources.</a:t>
            </a:r>
            <a:endParaRPr lang="en-IN" sz="7200" dirty="0">
              <a:latin typeface="Times New Roman" panose="02020603050405020304" pitchFamily="18" charset="0"/>
              <a:cs typeface="Times New Roman" panose="02020603050405020304" pitchFamily="18" charset="0"/>
            </a:endParaRPr>
          </a:p>
          <a:p>
            <a:pPr algn="just"/>
            <a:r>
              <a:rPr lang="en-IN" sz="7200" dirty="0">
                <a:latin typeface="Times New Roman" panose="02020603050405020304" pitchFamily="18" charset="0"/>
                <a:cs typeface="Times New Roman" panose="02020603050405020304" pitchFamily="18" charset="0"/>
                <a:sym typeface="+mn-ea"/>
              </a:rPr>
              <a:t>Data Analysis: Using statistical and machine learning methods to analyze traffic data and identify patterns.</a:t>
            </a:r>
            <a:endParaRPr lang="en-IN" sz="7200" dirty="0">
              <a:latin typeface="Times New Roman" panose="02020603050405020304" pitchFamily="18" charset="0"/>
              <a:cs typeface="Times New Roman" panose="02020603050405020304" pitchFamily="18" charset="0"/>
            </a:endParaRPr>
          </a:p>
          <a:p>
            <a:pPr algn="just"/>
            <a:r>
              <a:rPr lang="en-IN" sz="7200" dirty="0">
                <a:latin typeface="Times New Roman" panose="02020603050405020304" pitchFamily="18" charset="0"/>
                <a:cs typeface="Times New Roman" panose="02020603050405020304" pitchFamily="18" charset="0"/>
                <a:sym typeface="+mn-ea"/>
              </a:rPr>
              <a:t>Model Development: Building models that can predict traffic flow based on historical trends, real-time information, and external factors like weather and special events.</a:t>
            </a:r>
            <a:endParaRPr lang="en-IN" sz="7200" dirty="0">
              <a:latin typeface="Times New Roman" panose="02020603050405020304" pitchFamily="18" charset="0"/>
              <a:cs typeface="Times New Roman" panose="02020603050405020304" pitchFamily="18" charset="0"/>
            </a:endParaRPr>
          </a:p>
          <a:p>
            <a:pPr marL="0" indent="0">
              <a:buNone/>
            </a:pPr>
            <a:endParaRPr lang="en-IN" sz="7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16585" y="356870"/>
            <a:ext cx="8996680" cy="6073140"/>
          </a:xfrm>
        </p:spPr>
        <p:txBody>
          <a:bodyPr>
            <a:normAutofit fontScale="45000"/>
          </a:bodyPr>
          <a:p>
            <a:pPr lvl="1" algn="just"/>
            <a:endParaRPr lang="en-IN" dirty="0">
              <a:latin typeface="Times New Roman" panose="02020603050405020304" pitchFamily="18" charset="0"/>
              <a:cs typeface="Times New Roman" panose="02020603050405020304" pitchFamily="18" charset="0"/>
            </a:endParaRPr>
          </a:p>
          <a:p>
            <a:pPr algn="just"/>
            <a:endParaRPr lang="en-IN" sz="7200" dirty="0">
              <a:latin typeface="Times New Roman" panose="02020603050405020304" pitchFamily="18" charset="0"/>
              <a:cs typeface="Times New Roman" panose="02020603050405020304" pitchFamily="18" charset="0"/>
              <a:sym typeface="+mn-ea"/>
            </a:endParaRPr>
          </a:p>
          <a:p>
            <a:pPr algn="just"/>
            <a:endParaRPr lang="en-IN" sz="7200" dirty="0">
              <a:latin typeface="Times New Roman" panose="02020603050405020304" pitchFamily="18" charset="0"/>
              <a:cs typeface="Times New Roman" panose="02020603050405020304" pitchFamily="18" charset="0"/>
              <a:sym typeface="+mn-ea"/>
            </a:endParaRPr>
          </a:p>
          <a:p>
            <a:pPr algn="just"/>
            <a:r>
              <a:rPr lang="en-IN" sz="7200" dirty="0">
                <a:latin typeface="Times New Roman" panose="02020603050405020304" pitchFamily="18" charset="0"/>
                <a:cs typeface="Times New Roman" panose="02020603050405020304" pitchFamily="18" charset="0"/>
                <a:sym typeface="+mn-ea"/>
              </a:rPr>
              <a:t>Real-time Monitoring: Integrating real-time data for dynamic traffic management and real-time traffic flow prediction.</a:t>
            </a:r>
            <a:endParaRPr lang="en-IN" sz="7200" dirty="0">
              <a:latin typeface="Times New Roman" panose="02020603050405020304" pitchFamily="18" charset="0"/>
              <a:cs typeface="Times New Roman" panose="02020603050405020304" pitchFamily="18" charset="0"/>
            </a:endParaRPr>
          </a:p>
          <a:p>
            <a:pPr algn="just"/>
            <a:r>
              <a:rPr lang="en-IN" sz="7200" dirty="0">
                <a:latin typeface="Times New Roman" panose="02020603050405020304" pitchFamily="18" charset="0"/>
                <a:cs typeface="Times New Roman" panose="02020603050405020304" pitchFamily="18" charset="0"/>
                <a:sym typeface="+mn-ea"/>
              </a:rPr>
              <a:t>Visualization Tools: Developing tools to visualize traffic predictions, providing insights for users and decision-makers.</a:t>
            </a:r>
            <a:endParaRPr lang="en-IN" sz="7200" dirty="0">
              <a:latin typeface="Times New Roman" panose="02020603050405020304" pitchFamily="18" charset="0"/>
              <a:cs typeface="Times New Roman" panose="02020603050405020304" pitchFamily="18" charset="0"/>
            </a:endParaRPr>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77545" y="427990"/>
            <a:ext cx="8596630" cy="5613400"/>
          </a:xfrm>
        </p:spPr>
        <p:txBody>
          <a:bodyPr>
            <a:normAutofit fontScale="25000"/>
          </a:bodyPr>
          <a:p>
            <a:pPr algn="just"/>
            <a:endParaRPr lang="en-IN" dirty="0">
              <a:latin typeface="Times New Roman" panose="02020603050405020304" pitchFamily="18" charset="0"/>
              <a:cs typeface="Times New Roman" panose="02020603050405020304" pitchFamily="18" charset="0"/>
            </a:endParaRPr>
          </a:p>
          <a:p>
            <a:pPr algn="just"/>
            <a:r>
              <a:rPr lang="en-IN" sz="9600" dirty="0">
                <a:solidFill>
                  <a:schemeClr val="accent1"/>
                </a:solidFill>
                <a:latin typeface="Times New Roman" panose="02020603050405020304" pitchFamily="18" charset="0"/>
                <a:cs typeface="Times New Roman" panose="02020603050405020304" pitchFamily="18" charset="0"/>
                <a:sym typeface="+mn-ea"/>
              </a:rPr>
              <a:t>INTRODUCTION:</a:t>
            </a:r>
            <a:endParaRPr lang="en-IN" sz="9600" dirty="0">
              <a:solidFill>
                <a:schemeClr val="accent1"/>
              </a:solidFill>
              <a:latin typeface="Times New Roman" panose="02020603050405020304" pitchFamily="18" charset="0"/>
              <a:cs typeface="Times New Roman" panose="02020603050405020304" pitchFamily="18" charset="0"/>
            </a:endParaRPr>
          </a:p>
          <a:p>
            <a:r>
              <a:rPr lang="en-IN" sz="7200" dirty="0">
                <a:solidFill>
                  <a:schemeClr val="tx1"/>
                </a:solidFill>
                <a:latin typeface="Times New Roman" panose="02020603050405020304" pitchFamily="18" charset="0"/>
                <a:cs typeface="Times New Roman" panose="02020603050405020304" pitchFamily="18" charset="0"/>
              </a:rPr>
              <a:t>Traffic flow prediction estimates future traffic conditions on roads, highways, and transportation networks.</a:t>
            </a:r>
            <a:endParaRPr lang="en-IN" sz="7200" dirty="0">
              <a:solidFill>
                <a:schemeClr val="tx1"/>
              </a:solidFill>
              <a:latin typeface="Times New Roman" panose="02020603050405020304" pitchFamily="18" charset="0"/>
              <a:cs typeface="Times New Roman" panose="02020603050405020304" pitchFamily="18" charset="0"/>
            </a:endParaRPr>
          </a:p>
          <a:p>
            <a:r>
              <a:rPr lang="en-IN" sz="7200" dirty="0">
                <a:solidFill>
                  <a:schemeClr val="tx1"/>
                </a:solidFill>
                <a:latin typeface="Times New Roman" panose="02020603050405020304" pitchFamily="18" charset="0"/>
                <a:cs typeface="Times New Roman" panose="02020603050405020304" pitchFamily="18" charset="0"/>
              </a:rPr>
              <a:t>It is essential for transportation planning, traffic management, and urban development, impacting safety, efficiency, and environmental sustainability.</a:t>
            </a:r>
            <a:endParaRPr lang="en-IN" sz="7200" dirty="0">
              <a:solidFill>
                <a:schemeClr val="tx1"/>
              </a:solidFill>
              <a:latin typeface="Times New Roman" panose="02020603050405020304" pitchFamily="18" charset="0"/>
              <a:cs typeface="Times New Roman" panose="02020603050405020304" pitchFamily="18" charset="0"/>
            </a:endParaRPr>
          </a:p>
          <a:p>
            <a:r>
              <a:rPr lang="en-IN" sz="7200" dirty="0">
                <a:solidFill>
                  <a:schemeClr val="tx1"/>
                </a:solidFill>
                <a:latin typeface="Times New Roman" panose="02020603050405020304" pitchFamily="18" charset="0"/>
                <a:cs typeface="Times New Roman" panose="02020603050405020304" pitchFamily="18" charset="0"/>
              </a:rPr>
              <a:t>Accurate traffic flow prediction helps city planners, transportation authorities, and commuters make informed decisions to reduce congestion and optimize travel times.</a:t>
            </a:r>
            <a:endParaRPr lang="en-IN" sz="7200" dirty="0">
              <a:solidFill>
                <a:schemeClr val="tx1"/>
              </a:solidFill>
              <a:latin typeface="Times New Roman" panose="02020603050405020304" pitchFamily="18" charset="0"/>
              <a:cs typeface="Times New Roman" panose="02020603050405020304" pitchFamily="18" charset="0"/>
            </a:endParaRPr>
          </a:p>
          <a:p>
            <a:r>
              <a:rPr lang="en-IN" sz="7200" dirty="0">
                <a:solidFill>
                  <a:schemeClr val="tx1"/>
                </a:solidFill>
                <a:latin typeface="Times New Roman" panose="02020603050405020304" pitchFamily="18" charset="0"/>
                <a:cs typeface="Times New Roman" panose="02020603050405020304" pitchFamily="18" charset="0"/>
              </a:rPr>
              <a:t>Modern methods use advanced technologies such as machine learning, deep learning, and real-time data integration to improve prediction accuracy.</a:t>
            </a:r>
            <a:endParaRPr lang="en-IN" sz="7200" dirty="0">
              <a:solidFill>
                <a:schemeClr val="tx1"/>
              </a:solidFill>
              <a:latin typeface="Times New Roman" panose="02020603050405020304" pitchFamily="18" charset="0"/>
              <a:cs typeface="Times New Roman" panose="02020603050405020304" pitchFamily="18" charset="0"/>
            </a:endParaRPr>
          </a:p>
          <a:p>
            <a:r>
              <a:rPr lang="en-IN" sz="7200" dirty="0">
                <a:solidFill>
                  <a:schemeClr val="tx1"/>
                </a:solidFill>
                <a:latin typeface="Times New Roman" panose="02020603050405020304" pitchFamily="18" charset="0"/>
                <a:cs typeface="Times New Roman" panose="02020603050405020304" pitchFamily="18" charset="0"/>
              </a:rPr>
              <a:t>Data sources for traffic flow prediction include traffic sensors, cameras, GPS, and social media.</a:t>
            </a:r>
            <a:endParaRPr lang="en-IN" sz="7200" dirty="0">
              <a:solidFill>
                <a:schemeClr val="tx1"/>
              </a:solidFill>
              <a:latin typeface="Times New Roman" panose="02020603050405020304" pitchFamily="18" charset="0"/>
              <a:cs typeface="Times New Roman" panose="02020603050405020304" pitchFamily="18" charset="0"/>
            </a:endParaRPr>
          </a:p>
          <a:p>
            <a:r>
              <a:rPr lang="en-IN" sz="7200" dirty="0">
                <a:solidFill>
                  <a:schemeClr val="tx1"/>
                </a:solidFill>
                <a:latin typeface="Times New Roman" panose="02020603050405020304" pitchFamily="18" charset="0"/>
                <a:cs typeface="Times New Roman" panose="02020603050405020304" pitchFamily="18" charset="0"/>
              </a:rPr>
              <a:t>Key factors influencing traffic flow predictions are time of day, day of the week, weather, special events, and roadwork.</a:t>
            </a:r>
            <a:endParaRPr lang="en-IN" sz="7200" dirty="0">
              <a:solidFill>
                <a:schemeClr val="tx1"/>
              </a:solidFill>
              <a:latin typeface="Times New Roman" panose="02020603050405020304" pitchFamily="18" charset="0"/>
              <a:cs typeface="Times New Roman" panose="02020603050405020304" pitchFamily="18" charset="0"/>
            </a:endParaRPr>
          </a:p>
          <a:p>
            <a:r>
              <a:rPr lang="en-IN" sz="7200" dirty="0">
                <a:solidFill>
                  <a:schemeClr val="tx1"/>
                </a:solidFill>
                <a:latin typeface="Times New Roman" panose="02020603050405020304" pitchFamily="18" charset="0"/>
                <a:cs typeface="Times New Roman" panose="02020603050405020304" pitchFamily="18" charset="0"/>
              </a:rPr>
              <a:t>Applications of traffic flow prediction range from optimizing traffic signal timings to planning urban infrastructure and providing real-time information for navigation apps.</a:t>
            </a:r>
            <a:endParaRPr lang="en-IN" sz="7200" dirty="0">
              <a:solidFill>
                <a:schemeClr val="tx1"/>
              </a:solidFill>
              <a:latin typeface="Times New Roman" panose="02020603050405020304" pitchFamily="18" charset="0"/>
              <a:cs typeface="Times New Roman" panose="02020603050405020304" pitchFamily="18" charset="0"/>
            </a:endParaRPr>
          </a:p>
          <a:p>
            <a:r>
              <a:rPr lang="en-IN" sz="7200" dirty="0">
                <a:solidFill>
                  <a:schemeClr val="tx1"/>
                </a:solidFill>
                <a:latin typeface="Times New Roman" panose="02020603050405020304" pitchFamily="18" charset="0"/>
                <a:cs typeface="Times New Roman" panose="02020603050405020304" pitchFamily="18" charset="0"/>
              </a:rPr>
              <a:t>Accurate traffic flow predictions contribute to smoother traffic, enhanced road safety, and a reduced carbon footprint in transportation systems.</a:t>
            </a:r>
            <a:endParaRPr lang="en-IN" sz="7200" dirty="0">
              <a:solidFill>
                <a:schemeClr val="tx1"/>
              </a:solidFill>
              <a:latin typeface="Times New Roman" panose="02020603050405020304" pitchFamily="18" charset="0"/>
              <a:cs typeface="Times New Roman" panose="02020603050405020304" pitchFamily="18" charset="0"/>
            </a:endParaRPr>
          </a:p>
          <a:p>
            <a:endParaRPr lang="en-IN" sz="7200" dirty="0">
              <a:solidFill>
                <a:schemeClr val="tx1"/>
              </a:solidFill>
              <a:latin typeface="Times New Roman" panose="02020603050405020304" pitchFamily="18" charset="0"/>
              <a:cs typeface="Times New Roman" panose="02020603050405020304" pitchFamily="18" charset="0"/>
            </a:endParaRPr>
          </a:p>
          <a:p>
            <a:endParaRPr lang="en-IN" sz="30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accent1"/>
              </a:solidFill>
              <a:latin typeface="Times New Roman" panose="02020603050405020304" pitchFamily="18" charset="0"/>
              <a:cs typeface="Times New Roman" panose="02020603050405020304" pitchFamily="18" charset="0"/>
            </a:endParaRPr>
          </a:p>
          <a:p>
            <a:endParaRPr lang="en-IN" sz="2400" dirty="0">
              <a:solidFill>
                <a:schemeClr val="accent1"/>
              </a:solidFill>
              <a:latin typeface="Times New Roman" panose="02020603050405020304" pitchFamily="18" charset="0"/>
              <a:cs typeface="Times New Roman" panose="02020603050405020304" pitchFamily="18" charset="0"/>
            </a:endParaRPr>
          </a:p>
          <a:p>
            <a:endParaRPr lang="en-IN" sz="2400"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4967"/>
            <a:ext cx="8596668" cy="864245"/>
          </a:xfrm>
        </p:spPr>
        <p:txBody>
          <a:bodyPr>
            <a:normAutofit/>
          </a:bodyPr>
          <a:lstStyle/>
          <a:p>
            <a:pPr algn="just"/>
            <a:r>
              <a:rPr lang="en-IN" sz="2800" dirty="0">
                <a:latin typeface="Times New Roman" panose="02020603050405020304" pitchFamily="18" charset="0"/>
                <a:cs typeface="Times New Roman" panose="02020603050405020304" pitchFamily="18" charset="0"/>
              </a:rPr>
              <a:t>PROPOSED </a:t>
            </a:r>
            <a:r>
              <a:rPr lang="en-IN" sz="2800" dirty="0" smtClean="0">
                <a:latin typeface="Times New Roman" panose="02020603050405020304" pitchFamily="18" charset="0"/>
                <a:cs typeface="Times New Roman" panose="02020603050405020304" pitchFamily="18" charset="0"/>
              </a:rPr>
              <a:t>Solution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914400"/>
            <a:ext cx="8596668" cy="5365375"/>
          </a:xfrm>
        </p:spPr>
        <p:txBody>
          <a:bodyPr>
            <a:noAutofit/>
          </a:bodyPr>
          <a:lstStyle/>
          <a:p>
            <a:pPr algn="just"/>
            <a:r>
              <a:rPr lang="en-US" sz="1700" dirty="0">
                <a:latin typeface="Times New Roman" panose="02020603050405020304" pitchFamily="18" charset="0"/>
                <a:cs typeface="Times New Roman" panose="02020603050405020304" pitchFamily="18" charset="0"/>
              </a:rPr>
              <a:t>Data Collection and Integration</a:t>
            </a:r>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Comprehensive Data Sources: Gather data from various sources, including traffic sensors, cameras, GPS, mobile apps, social media, and weather reports. This holistic approach ensures a rich dataset for analysis.</a:t>
            </a:r>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Real-Time Data Integration: Ensure real-time data streams are integrated into the system to enable live updates on traffic conditions.</a:t>
            </a:r>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Advanced Analytics and Machine Learning</a:t>
            </a:r>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Feature Engineering: Identify and create meaningful features from raw data, such as time-based trends, location-specific patterns, and weather effects, for machine learning models.</a:t>
            </a:r>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Machine Learning Models: Utilize advanced machine learning algorithms like decision trees, support vector machines, or neural networks to predict traffic flow based on the engineered features.</a:t>
            </a:r>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Deep Learning Techniques: Employ deep learning models, such as convolutional neural networks (CNNs) and recurrent neural networks (RNNs), to capture complex patterns and dependencies in traffic data.</a:t>
            </a:r>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Model Training and Testing</a:t>
            </a:r>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smtClean="0">
                <a:sym typeface="+mn-ea"/>
              </a:rPr>
              <a:t>Results and Discussion</a:t>
            </a:r>
            <a:endParaRPr lang="en-US"/>
          </a:p>
        </p:txBody>
      </p:sp>
      <p:pic>
        <p:nvPicPr>
          <p:cNvPr id="40339499"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16865" y="2041525"/>
            <a:ext cx="4771390" cy="3893185"/>
          </a:xfrm>
          <a:prstGeom prst="rect">
            <a:avLst/>
          </a:prstGeom>
          <a:noFill/>
          <a:ln>
            <a:noFill/>
          </a:ln>
        </p:spPr>
      </p:pic>
      <p:pic>
        <p:nvPicPr>
          <p:cNvPr id="1867940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230495" y="2041525"/>
            <a:ext cx="4697730" cy="38938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77545" y="501015"/>
            <a:ext cx="8596630" cy="5540375"/>
          </a:xfrm>
        </p:spPr>
        <p:txBody>
          <a:bodyPr>
            <a:normAutofit fontScale="25000"/>
          </a:bodyPr>
          <a:p>
            <a:r>
              <a:rPr lang="en-US" sz="5600">
                <a:sym typeface="+mn-ea"/>
              </a:rPr>
              <a:t>Non-Linearity: Traffic flow is a non-linear phenomenon, making it difficult to model and predict.</a:t>
            </a:r>
            <a:endParaRPr lang="en-US" sz="5600"/>
          </a:p>
          <a:p>
            <a:r>
              <a:rPr lang="en-US" sz="5600">
                <a:sym typeface="+mn-ea"/>
              </a:rPr>
              <a:t>Uncertainty: Traffic flow is influenced by various uncertain factors, such as weather, road conditions, and driver behavior.</a:t>
            </a:r>
            <a:endParaRPr lang="en-US" sz="5600"/>
          </a:p>
          <a:p>
            <a:r>
              <a:rPr lang="en-US" sz="5600">
                <a:sym typeface="+mn-ea"/>
              </a:rPr>
              <a:t>Scalability: Traffic flow prediction models need to be scalable to accommodate large road networks and high volumes of traffic data.</a:t>
            </a:r>
            <a:endParaRPr lang="en-US" sz="5600"/>
          </a:p>
          <a:p>
            <a:r>
              <a:rPr lang="en-US" sz="5600">
                <a:sym typeface="+mn-ea"/>
              </a:rPr>
              <a:t>Data Quality: The accuracy of traffic flow prediction models relies on the quality of traffic data, which can be noisy, incomplete, or biased.</a:t>
            </a:r>
            <a:endParaRPr lang="en-US" sz="5600"/>
          </a:p>
          <a:p>
            <a:r>
              <a:rPr lang="en-US" sz="5600">
                <a:sym typeface="+mn-ea"/>
              </a:rPr>
              <a:t>Approaches to Traffic Flow Prediction</a:t>
            </a:r>
            <a:endParaRPr lang="en-US" sz="5600"/>
          </a:p>
          <a:p>
            <a:endParaRPr lang="en-US" sz="5600"/>
          </a:p>
          <a:p>
            <a:r>
              <a:rPr lang="en-US" sz="5600">
                <a:sym typeface="+mn-ea"/>
              </a:rPr>
              <a:t>Machine Learning: Machine learning algorithms, such as neural networks and support vector machines, are widely used for traffic flow prediction.</a:t>
            </a:r>
            <a:endParaRPr lang="en-US" sz="5600"/>
          </a:p>
          <a:p>
            <a:r>
              <a:rPr lang="en-US" sz="5600">
                <a:sym typeface="+mn-ea"/>
              </a:rPr>
              <a:t>Time-Series Analysis: Time-series analysis techniques, such as ARIMA and SARIMA, are used to model and forecast traffic flow patterns.</a:t>
            </a:r>
            <a:endParaRPr lang="en-US" sz="5600"/>
          </a:p>
          <a:p>
            <a:r>
              <a:rPr lang="en-US" sz="5600">
                <a:sym typeface="+mn-ea"/>
              </a:rPr>
              <a:t>Simulation-Based Models: Simulation-based models, such as microscopic and macroscopic simulation models, mimic real-world traffic scenarios to predict traffic flow.</a:t>
            </a:r>
            <a:endParaRPr lang="en-US" sz="5600"/>
          </a:p>
          <a:p>
            <a:r>
              <a:rPr lang="en-US" sz="5600">
                <a:sym typeface="+mn-ea"/>
              </a:rPr>
              <a:t>Hybrid Approaches: Hybrid approaches combine multiple techniques to leverage their strengths and improve prediction accuracy.</a:t>
            </a:r>
            <a:endParaRPr lang="en-US" sz="5600"/>
          </a:p>
          <a:p>
            <a:r>
              <a:rPr lang="en-US" sz="5600">
                <a:sym typeface="+mn-ea"/>
              </a:rPr>
              <a:t>State-of-the-Art Techniques</a:t>
            </a:r>
            <a:endParaRPr lang="en-US" sz="5600"/>
          </a:p>
          <a:p>
            <a:endParaRPr lang="en-US" sz="5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77545" y="403225"/>
            <a:ext cx="8596630" cy="5638165"/>
          </a:xfrm>
        </p:spPr>
        <p:txBody>
          <a:bodyPr/>
          <a:p>
            <a:r>
              <a:rPr lang="en-US">
                <a:sym typeface="+mn-ea"/>
              </a:rPr>
              <a:t>How to handle uncertainty and non-linearity in traffic flow prediction?</a:t>
            </a:r>
            <a:endParaRPr lang="en-US"/>
          </a:p>
          <a:p>
            <a:r>
              <a:rPr lang="en-US">
                <a:sym typeface="+mn-ea"/>
              </a:rPr>
              <a:t>How to integrate multi-source data, such as sensor data and social media data, to improve prediction accuracy?</a:t>
            </a:r>
            <a:endParaRPr lang="en-US"/>
          </a:p>
          <a:p>
            <a:r>
              <a:rPr lang="en-US">
                <a:sym typeface="+mn-ea"/>
              </a:rPr>
              <a:t>How to develop real-time traffic flow prediction systems that can respond to changing traffic conditions?</a:t>
            </a:r>
            <a:endParaRPr lang="en-US"/>
          </a:p>
          <a:p>
            <a:r>
              <a:rPr lang="en-US">
                <a:sym typeface="+mn-ea"/>
              </a:rPr>
              <a:t>What do you think is the most challenging aspect of traffic flow prediction?</a:t>
            </a:r>
            <a:endParaRPr lang="en-US"/>
          </a:p>
          <a:p>
            <a:endParaRPr lang="en-US"/>
          </a:p>
          <a:p>
            <a:r>
              <a:rPr lang="en-US">
                <a:sym typeface="+mn-ea"/>
              </a:rPr>
              <a:t>Do you have any experience with traffic flow prediction models or algorithms?</a:t>
            </a:r>
            <a:endParaRPr lang="en-US"/>
          </a:p>
          <a:p>
            <a:endParaRPr lang="en-US"/>
          </a:p>
          <a:p>
            <a:r>
              <a:rPr lang="en-US">
                <a:sym typeface="+mn-ea"/>
              </a:rPr>
              <a:t>How do you think traffic flow prediction can be improved in the future?</a:t>
            </a:r>
            <a:endParaRPr lang="en-US"/>
          </a:p>
          <a:p>
            <a:endParaRPr lang="en-US"/>
          </a:p>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945" y="742950"/>
            <a:ext cx="8935085" cy="624205"/>
          </a:xfrm>
        </p:spPr>
        <p:txBody>
          <a:bodyPr>
            <a:normAutofit/>
          </a:bodyPr>
          <a:lstStyle/>
          <a:p>
            <a:r>
              <a:rPr lang="en-IN" sz="2800" dirty="0">
                <a:latin typeface="Times New Roman" panose="02020603050405020304" pitchFamily="18" charset="0"/>
                <a:cs typeface="Times New Roman" panose="02020603050405020304" pitchFamily="18" charset="0"/>
              </a:rPr>
              <a:t>FLOW CHART</a:t>
            </a:r>
            <a:endParaRPr lang="en-IN" sz="2800" dirty="0">
              <a:latin typeface="Times New Roman" panose="02020603050405020304" pitchFamily="18" charset="0"/>
              <a:cs typeface="Times New Roman" panose="02020603050405020304" pitchFamily="18" charset="0"/>
            </a:endParaRPr>
          </a:p>
        </p:txBody>
      </p:sp>
      <p:pic>
        <p:nvPicPr>
          <p:cNvPr id="3" name="Picture 2" descr="Flowchart-of-the-hybrid-prediction-method-for-traffic-flow-prediction"/>
          <p:cNvPicPr>
            <a:picLocks noChangeAspect="1"/>
          </p:cNvPicPr>
          <p:nvPr/>
        </p:nvPicPr>
        <p:blipFill>
          <a:blip r:embed="rId1"/>
          <a:stretch>
            <a:fillRect/>
          </a:stretch>
        </p:blipFill>
        <p:spPr>
          <a:xfrm>
            <a:off x="838835" y="1873250"/>
            <a:ext cx="8096250" cy="393446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6321</Words>
  <Application>WPS Presentation</Application>
  <PresentationFormat>Custom</PresentationFormat>
  <Paragraphs>108</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Wingdings 3</vt:lpstr>
      <vt:lpstr>Arial</vt:lpstr>
      <vt:lpstr>Times New Roman</vt:lpstr>
      <vt:lpstr>Calibri</vt:lpstr>
      <vt:lpstr>Mangal</vt:lpstr>
      <vt:lpstr>Segoe Print</vt:lpstr>
      <vt:lpstr>Trebuchet MS</vt:lpstr>
      <vt:lpstr>Microsoft YaHei</vt:lpstr>
      <vt:lpstr>Arial Unicode MS</vt:lpstr>
      <vt:lpstr>Facet</vt:lpstr>
      <vt:lpstr>    AI &amp; ML Laboratory Project on Traffic flow prediction</vt:lpstr>
      <vt:lpstr>ABSTRACT:</vt:lpstr>
      <vt:lpstr>PowerPoint 演示文稿</vt:lpstr>
      <vt:lpstr>PowerPoint 演示文稿</vt:lpstr>
      <vt:lpstr>PROPOSED Solution</vt:lpstr>
      <vt:lpstr>Results and Discussion</vt:lpstr>
      <vt:lpstr>PowerPoint 演示文稿</vt:lpstr>
      <vt:lpstr>PowerPoint 演示文稿</vt:lpstr>
      <vt:lpstr>FLOW CHART</vt:lpstr>
      <vt:lpstr>              </vt:lpstr>
      <vt:lpstr>GIT HUB Link and LINKDIN LINK</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LOGIN SYSTEM</dc:title>
  <dc:creator>vignesh merugu</dc:creator>
  <cp:lastModifiedBy>kinne</cp:lastModifiedBy>
  <cp:revision>30</cp:revision>
  <dcterms:created xsi:type="dcterms:W3CDTF">2022-10-21T15:18:00Z</dcterms:created>
  <dcterms:modified xsi:type="dcterms:W3CDTF">2024-04-30T09:20:09Z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AA34ED7D84834D4D8DE272288EE6F5CD_13</vt:lpwstr>
  </property>
  <property fmtid="{D5CDD505-2E9C-101B-9397-08002B2CF9AE}" pid="3" name="KSOProductBuildVer">
    <vt:lpwstr>1033-12.2.0.16731</vt:lpwstr>
  </property>
</Properties>
</file>