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7" r:id="rId7"/>
    <p:sldId id="262" r:id="rId8"/>
    <p:sldId id="268" r:id="rId9"/>
    <p:sldId id="269" r:id="rId10"/>
    <p:sldId id="270" r:id="rId11"/>
    <p:sldId id="271" r:id="rId12"/>
    <p:sldId id="273"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p:cViewPr varScale="1">
        <p:scale>
          <a:sx n="74" d="100"/>
          <a:sy n="74" d="100"/>
        </p:scale>
        <p:origin x="576" y="72"/>
      </p:cViewPr>
      <p:guideLst/>
    </p:cSldViewPr>
  </p:slideViewPr>
  <p:notesTextViewPr>
    <p:cViewPr>
      <p:scale>
        <a:sx n="3" d="2"/>
        <a:sy n="3" d="2"/>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7/24/2020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7/24/2020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7/24/2020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7/24/2020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7/24/2020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Moving to a New Location</a:t>
            </a:r>
            <a:endParaRPr lang="en-US" dirty="0"/>
          </a:p>
        </p:txBody>
      </p:sp>
      <p:sp>
        <p:nvSpPr>
          <p:cNvPr id="3" name="Subtitle 2"/>
          <p:cNvSpPr>
            <a:spLocks noGrp="1"/>
          </p:cNvSpPr>
          <p:nvPr>
            <p:ph type="subTitle" idx="1"/>
          </p:nvPr>
        </p:nvSpPr>
        <p:spPr/>
        <p:txBody>
          <a:bodyPr/>
          <a:lstStyle/>
          <a:p>
            <a:r>
              <a:rPr lang="en-US" dirty="0" smtClean="0"/>
              <a:t>Philip Kinney</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a:t>
            </a:r>
            <a:r>
              <a:rPr lang="en-US" dirty="0" smtClean="0"/>
              <a:t>2 Analysis: Could Malvern, PA be a good fit?</a:t>
            </a:r>
            <a:endParaRPr lang="en-US" dirty="0"/>
          </a:p>
        </p:txBody>
      </p:sp>
      <p:sp>
        <p:nvSpPr>
          <p:cNvPr id="3" name="Text Placeholder 2"/>
          <p:cNvSpPr>
            <a:spLocks noGrp="1"/>
          </p:cNvSpPr>
          <p:nvPr>
            <p:ph type="body" idx="1"/>
          </p:nvPr>
        </p:nvSpPr>
        <p:spPr>
          <a:xfrm>
            <a:off x="839788" y="1828800"/>
            <a:ext cx="5029200" cy="3429000"/>
          </a:xfrm>
        </p:spPr>
        <p:txBody>
          <a:bodyPr>
            <a:normAutofit/>
          </a:bodyPr>
          <a:lstStyle/>
          <a:p>
            <a:pPr marL="457200" indent="-457200">
              <a:buFont typeface="+mj-lt"/>
              <a:buAutoNum type="arabicPeriod" startAt="4"/>
            </a:pPr>
            <a:r>
              <a:rPr lang="en-US" b="0" dirty="0" smtClean="0"/>
              <a:t> Identify how many of the 11 unique venue categories are represented in each neighborhood</a:t>
            </a:r>
          </a:p>
          <a:p>
            <a:pPr marL="457200" indent="-457200">
              <a:buFont typeface="+mj-lt"/>
              <a:buAutoNum type="arabicPeriod" startAt="4"/>
            </a:pPr>
            <a:endParaRPr lang="en-US" b="0" dirty="0"/>
          </a:p>
          <a:p>
            <a:r>
              <a:rPr lang="en-US" b="0" dirty="0" smtClean="0"/>
              <a:t>This is an example of an output for Berwyn, PA which is near Malvern.  It has ten venues across six of the 11 unique categories</a:t>
            </a:r>
            <a:endParaRPr lang="en-US" b="0" dirty="0" smtClean="0"/>
          </a:p>
        </p:txBody>
      </p:sp>
      <p:pic>
        <p:nvPicPr>
          <p:cNvPr id="5" name="Picture 4"/>
          <p:cNvPicPr/>
          <p:nvPr/>
        </p:nvPicPr>
        <p:blipFill>
          <a:blip r:embed="rId2"/>
          <a:stretch>
            <a:fillRect/>
          </a:stretch>
        </p:blipFill>
        <p:spPr>
          <a:xfrm>
            <a:off x="6781800" y="1828800"/>
            <a:ext cx="4895850" cy="3657600"/>
          </a:xfrm>
          <a:prstGeom prst="rect">
            <a:avLst/>
          </a:prstGeom>
        </p:spPr>
      </p:pic>
    </p:spTree>
    <p:extLst>
      <p:ext uri="{BB962C8B-B14F-4D97-AF65-F5344CB8AC3E}">
        <p14:creationId xmlns:p14="http://schemas.microsoft.com/office/powerpoint/2010/main" val="354799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 2 Analysis: Outcomes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8935357"/>
              </p:ext>
            </p:extLst>
          </p:nvPr>
        </p:nvGraphicFramePr>
        <p:xfrm>
          <a:off x="304800" y="1676400"/>
          <a:ext cx="3657600" cy="4770120"/>
        </p:xfrm>
        <a:graphic>
          <a:graphicData uri="http://schemas.openxmlformats.org/drawingml/2006/table">
            <a:tbl>
              <a:tblPr firstRow="1" bandRow="1">
                <a:tableStyleId>{3B4B98B0-60AC-42C2-AFA5-B58CD77FA1E5}</a:tableStyleId>
              </a:tblPr>
              <a:tblGrid>
                <a:gridCol w="1866900"/>
                <a:gridCol w="1790700"/>
              </a:tblGrid>
              <a:tr h="457200">
                <a:tc>
                  <a:txBody>
                    <a:bodyPr/>
                    <a:lstStyle/>
                    <a:p>
                      <a:r>
                        <a:rPr lang="en-US" sz="1100" dirty="0" smtClean="0"/>
                        <a:t>Neighborhood Name</a:t>
                      </a:r>
                      <a:endParaRPr lang="en-US" sz="1100" dirty="0"/>
                    </a:p>
                  </a:txBody>
                  <a:tcPr/>
                </a:tc>
                <a:tc>
                  <a:txBody>
                    <a:bodyPr/>
                    <a:lstStyle/>
                    <a:p>
                      <a:r>
                        <a:rPr lang="en-US" sz="1100" dirty="0" smtClean="0"/>
                        <a:t>Number of Unique Categories</a:t>
                      </a:r>
                    </a:p>
                  </a:txBody>
                  <a:tcPr/>
                </a:tc>
              </a:tr>
              <a:tr h="254929">
                <a:tc>
                  <a:txBody>
                    <a:bodyPr/>
                    <a:lstStyle/>
                    <a:p>
                      <a:r>
                        <a:rPr lang="en-US" sz="1100" dirty="0" smtClean="0"/>
                        <a:t>Audubon</a:t>
                      </a:r>
                      <a:endParaRPr lang="en-US" sz="1100" dirty="0"/>
                    </a:p>
                  </a:txBody>
                  <a:tcPr/>
                </a:tc>
                <a:tc>
                  <a:txBody>
                    <a:bodyPr/>
                    <a:lstStyle/>
                    <a:p>
                      <a:r>
                        <a:rPr lang="en-US" sz="1100" dirty="0" smtClean="0"/>
                        <a:t>1</a:t>
                      </a:r>
                      <a:endParaRPr lang="en-US" sz="1100" dirty="0"/>
                    </a:p>
                  </a:txBody>
                  <a:tcPr/>
                </a:tc>
              </a:tr>
              <a:tr h="254929">
                <a:tc>
                  <a:txBody>
                    <a:bodyPr/>
                    <a:lstStyle/>
                    <a:p>
                      <a:r>
                        <a:rPr lang="en-US" sz="1100" dirty="0" smtClean="0"/>
                        <a:t>Berwyn</a:t>
                      </a:r>
                      <a:endParaRPr lang="en-US" sz="1100" dirty="0"/>
                    </a:p>
                  </a:txBody>
                  <a:tcPr/>
                </a:tc>
                <a:tc>
                  <a:txBody>
                    <a:bodyPr/>
                    <a:lstStyle/>
                    <a:p>
                      <a:r>
                        <a:rPr lang="en-US" sz="1100" dirty="0" smtClean="0"/>
                        <a:t>6</a:t>
                      </a:r>
                      <a:endParaRPr lang="en-US" sz="1100" dirty="0"/>
                    </a:p>
                  </a:txBody>
                  <a:tcPr/>
                </a:tc>
              </a:tr>
              <a:tr h="254929">
                <a:tc>
                  <a:txBody>
                    <a:bodyPr/>
                    <a:lstStyle/>
                    <a:p>
                      <a:r>
                        <a:rPr lang="en-US" sz="1100" dirty="0" smtClean="0"/>
                        <a:t>Broomall</a:t>
                      </a:r>
                      <a:endParaRPr lang="en-US" sz="1100" dirty="0"/>
                    </a:p>
                  </a:txBody>
                  <a:tcPr/>
                </a:tc>
                <a:tc>
                  <a:txBody>
                    <a:bodyPr/>
                    <a:lstStyle/>
                    <a:p>
                      <a:r>
                        <a:rPr lang="en-US" sz="1100" dirty="0" smtClean="0"/>
                        <a:t>3</a:t>
                      </a:r>
                      <a:endParaRPr lang="en-US" sz="1100" dirty="0"/>
                    </a:p>
                  </a:txBody>
                  <a:tcPr/>
                </a:tc>
              </a:tr>
              <a:tr h="254929">
                <a:tc>
                  <a:txBody>
                    <a:bodyPr/>
                    <a:lstStyle/>
                    <a:p>
                      <a:r>
                        <a:rPr lang="en-US" sz="1100" dirty="0" smtClean="0"/>
                        <a:t>Bryn </a:t>
                      </a:r>
                      <a:r>
                        <a:rPr lang="en-US" sz="1100" dirty="0" err="1" smtClean="0"/>
                        <a:t>Mawr</a:t>
                      </a:r>
                      <a:endParaRPr lang="en-US" sz="1100" dirty="0"/>
                    </a:p>
                  </a:txBody>
                  <a:tcPr/>
                </a:tc>
                <a:tc>
                  <a:txBody>
                    <a:bodyPr/>
                    <a:lstStyle/>
                    <a:p>
                      <a:r>
                        <a:rPr lang="en-US" sz="1100" dirty="0" smtClean="0"/>
                        <a:t>2</a:t>
                      </a:r>
                      <a:endParaRPr lang="en-US" sz="1100" dirty="0"/>
                    </a:p>
                  </a:txBody>
                  <a:tcPr/>
                </a:tc>
              </a:tr>
              <a:tr h="254929">
                <a:tc>
                  <a:txBody>
                    <a:bodyPr/>
                    <a:lstStyle/>
                    <a:p>
                      <a:r>
                        <a:rPr lang="en-US" sz="1100" dirty="0" smtClean="0"/>
                        <a:t>Chester</a:t>
                      </a:r>
                      <a:endParaRPr lang="en-US" sz="1100" dirty="0"/>
                    </a:p>
                  </a:txBody>
                  <a:tcPr/>
                </a:tc>
                <a:tc>
                  <a:txBody>
                    <a:bodyPr/>
                    <a:lstStyle/>
                    <a:p>
                      <a:r>
                        <a:rPr lang="en-US" sz="1100" dirty="0" smtClean="0"/>
                        <a:t>1</a:t>
                      </a:r>
                      <a:endParaRPr lang="en-US" sz="1100" dirty="0"/>
                    </a:p>
                  </a:txBody>
                  <a:tcPr/>
                </a:tc>
              </a:tr>
              <a:tr h="254929">
                <a:tc>
                  <a:txBody>
                    <a:bodyPr/>
                    <a:lstStyle/>
                    <a:p>
                      <a:r>
                        <a:rPr lang="en-US" sz="1100" dirty="0" smtClean="0"/>
                        <a:t>Chester</a:t>
                      </a:r>
                      <a:r>
                        <a:rPr lang="en-US" sz="1100" baseline="0" dirty="0" smtClean="0"/>
                        <a:t> Springs</a:t>
                      </a:r>
                      <a:endParaRPr lang="en-US" sz="1100" dirty="0"/>
                    </a:p>
                  </a:txBody>
                  <a:tcPr/>
                </a:tc>
                <a:tc>
                  <a:txBody>
                    <a:bodyPr/>
                    <a:lstStyle/>
                    <a:p>
                      <a:r>
                        <a:rPr lang="en-US" sz="1100" dirty="0" smtClean="0"/>
                        <a:t>3</a:t>
                      </a:r>
                      <a:endParaRPr lang="en-US" sz="1100" dirty="0"/>
                    </a:p>
                  </a:txBody>
                  <a:tcPr/>
                </a:tc>
              </a:tr>
              <a:tr h="254929">
                <a:tc>
                  <a:txBody>
                    <a:bodyPr/>
                    <a:lstStyle/>
                    <a:p>
                      <a:r>
                        <a:rPr lang="en-US" sz="1100" dirty="0" err="1" smtClean="0"/>
                        <a:t>Chesterbrook</a:t>
                      </a:r>
                      <a:endParaRPr lang="en-US" sz="1100" dirty="0"/>
                    </a:p>
                  </a:txBody>
                  <a:tcPr/>
                </a:tc>
                <a:tc>
                  <a:txBody>
                    <a:bodyPr/>
                    <a:lstStyle/>
                    <a:p>
                      <a:r>
                        <a:rPr lang="en-US" sz="1100" dirty="0" smtClean="0"/>
                        <a:t>2</a:t>
                      </a:r>
                      <a:endParaRPr lang="en-US" sz="1100" dirty="0"/>
                    </a:p>
                  </a:txBody>
                  <a:tcPr/>
                </a:tc>
              </a:tr>
              <a:tr h="254929">
                <a:tc>
                  <a:txBody>
                    <a:bodyPr/>
                    <a:lstStyle/>
                    <a:p>
                      <a:r>
                        <a:rPr lang="en-US" sz="1100" dirty="0" err="1" smtClean="0"/>
                        <a:t>Cheyney</a:t>
                      </a:r>
                      <a:endParaRPr lang="en-US" sz="1100" dirty="0"/>
                    </a:p>
                  </a:txBody>
                  <a:tcPr/>
                </a:tc>
                <a:tc>
                  <a:txBody>
                    <a:bodyPr/>
                    <a:lstStyle/>
                    <a:p>
                      <a:r>
                        <a:rPr lang="en-US" sz="1100" dirty="0" smtClean="0"/>
                        <a:t>1</a:t>
                      </a:r>
                    </a:p>
                  </a:txBody>
                  <a:tcPr/>
                </a:tc>
              </a:tr>
              <a:tr h="254929">
                <a:tc>
                  <a:txBody>
                    <a:bodyPr/>
                    <a:lstStyle/>
                    <a:p>
                      <a:r>
                        <a:rPr lang="en-US" sz="1100" dirty="0" smtClean="0"/>
                        <a:t>Collegeville</a:t>
                      </a:r>
                      <a:endParaRPr lang="en-US" sz="1100" dirty="0"/>
                    </a:p>
                  </a:txBody>
                  <a:tcPr/>
                </a:tc>
                <a:tc>
                  <a:txBody>
                    <a:bodyPr/>
                    <a:lstStyle/>
                    <a:p>
                      <a:r>
                        <a:rPr lang="en-US" sz="1100" dirty="0" smtClean="0"/>
                        <a:t>4</a:t>
                      </a:r>
                    </a:p>
                  </a:txBody>
                  <a:tcPr/>
                </a:tc>
              </a:tr>
              <a:tr h="254929">
                <a:tc>
                  <a:txBody>
                    <a:bodyPr/>
                    <a:lstStyle/>
                    <a:p>
                      <a:r>
                        <a:rPr lang="en-US" sz="1100" dirty="0" smtClean="0"/>
                        <a:t>Delaware County</a:t>
                      </a:r>
                      <a:endParaRPr lang="en-US" sz="1100" dirty="0"/>
                    </a:p>
                  </a:txBody>
                  <a:tcPr/>
                </a:tc>
                <a:tc>
                  <a:txBody>
                    <a:bodyPr/>
                    <a:lstStyle/>
                    <a:p>
                      <a:r>
                        <a:rPr lang="en-US" sz="1100" dirty="0" smtClean="0"/>
                        <a:t>1</a:t>
                      </a:r>
                    </a:p>
                  </a:txBody>
                  <a:tcPr/>
                </a:tc>
              </a:tr>
              <a:tr h="254929">
                <a:tc>
                  <a:txBody>
                    <a:bodyPr/>
                    <a:lstStyle/>
                    <a:p>
                      <a:r>
                        <a:rPr lang="en-US" sz="1100" dirty="0" smtClean="0"/>
                        <a:t>Devon</a:t>
                      </a:r>
                      <a:endParaRPr lang="en-US" sz="1100" dirty="0"/>
                    </a:p>
                  </a:txBody>
                  <a:tcPr/>
                </a:tc>
                <a:tc>
                  <a:txBody>
                    <a:bodyPr/>
                    <a:lstStyle/>
                    <a:p>
                      <a:r>
                        <a:rPr lang="en-US" sz="1100" dirty="0" smtClean="0"/>
                        <a:t>4</a:t>
                      </a:r>
                    </a:p>
                  </a:txBody>
                  <a:tcPr/>
                </a:tc>
              </a:tr>
              <a:tr h="254929">
                <a:tc>
                  <a:txBody>
                    <a:bodyPr/>
                    <a:lstStyle/>
                    <a:p>
                      <a:r>
                        <a:rPr lang="en-US" sz="1100" dirty="0" smtClean="0"/>
                        <a:t>Downingtown</a:t>
                      </a:r>
                      <a:endParaRPr lang="en-US" sz="1100" dirty="0"/>
                    </a:p>
                  </a:txBody>
                  <a:tcPr/>
                </a:tc>
                <a:tc>
                  <a:txBody>
                    <a:bodyPr/>
                    <a:lstStyle/>
                    <a:p>
                      <a:r>
                        <a:rPr lang="en-US" sz="1100" dirty="0" smtClean="0"/>
                        <a:t>1</a:t>
                      </a:r>
                    </a:p>
                  </a:txBody>
                  <a:tcPr/>
                </a:tc>
              </a:tr>
              <a:tr h="254929">
                <a:tc>
                  <a:txBody>
                    <a:bodyPr/>
                    <a:lstStyle/>
                    <a:p>
                      <a:r>
                        <a:rPr lang="en-US" sz="1100" dirty="0" smtClean="0"/>
                        <a:t>Eagleville</a:t>
                      </a:r>
                      <a:endParaRPr lang="en-US" sz="1100" dirty="0"/>
                    </a:p>
                  </a:txBody>
                  <a:tcPr/>
                </a:tc>
                <a:tc>
                  <a:txBody>
                    <a:bodyPr/>
                    <a:lstStyle/>
                    <a:p>
                      <a:r>
                        <a:rPr lang="en-US" sz="1100" dirty="0" smtClean="0"/>
                        <a:t>3</a:t>
                      </a:r>
                    </a:p>
                  </a:txBody>
                  <a:tcPr/>
                </a:tc>
              </a:tr>
              <a:tr h="367706">
                <a:tc>
                  <a:txBody>
                    <a:bodyPr/>
                    <a:lstStyle/>
                    <a:p>
                      <a:r>
                        <a:rPr lang="en-US" sz="1100" dirty="0" smtClean="0"/>
                        <a:t>East Whiteland Township</a:t>
                      </a:r>
                      <a:endParaRPr lang="en-US" sz="1100" dirty="0"/>
                    </a:p>
                  </a:txBody>
                  <a:tcPr/>
                </a:tc>
                <a:tc>
                  <a:txBody>
                    <a:bodyPr/>
                    <a:lstStyle/>
                    <a:p>
                      <a:r>
                        <a:rPr lang="en-US" sz="1100" dirty="0" smtClean="0"/>
                        <a:t>1</a:t>
                      </a:r>
                    </a:p>
                  </a:txBody>
                  <a:tcPr/>
                </a:tc>
              </a:tr>
              <a:tr h="254929">
                <a:tc>
                  <a:txBody>
                    <a:bodyPr/>
                    <a:lstStyle/>
                    <a:p>
                      <a:r>
                        <a:rPr lang="en-US" sz="1100" dirty="0" smtClean="0"/>
                        <a:t>Exton</a:t>
                      </a:r>
                      <a:endParaRPr lang="en-US" sz="1100" dirty="0"/>
                    </a:p>
                  </a:txBody>
                  <a:tcPr/>
                </a:tc>
                <a:tc>
                  <a:txBody>
                    <a:bodyPr/>
                    <a:lstStyle/>
                    <a:p>
                      <a:r>
                        <a:rPr lang="en-US" sz="1100" dirty="0" smtClean="0"/>
                        <a:t>7</a:t>
                      </a:r>
                    </a:p>
                  </a:txBody>
                  <a:tcPr/>
                </a:tc>
              </a:tr>
              <a:tr h="254929">
                <a:tc>
                  <a:txBody>
                    <a:bodyPr/>
                    <a:lstStyle/>
                    <a:p>
                      <a:r>
                        <a:rPr lang="en-US" sz="1100" dirty="0" smtClean="0"/>
                        <a:t>Frazer</a:t>
                      </a:r>
                      <a:endParaRPr lang="en-US" sz="1100" dirty="0"/>
                    </a:p>
                  </a:txBody>
                  <a:tcPr/>
                </a:tc>
                <a:tc>
                  <a:txBody>
                    <a:bodyPr/>
                    <a:lstStyle/>
                    <a:p>
                      <a:r>
                        <a:rPr lang="en-US" sz="1100" dirty="0" smtClean="0"/>
                        <a:t>1</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37225871"/>
              </p:ext>
            </p:extLst>
          </p:nvPr>
        </p:nvGraphicFramePr>
        <p:xfrm>
          <a:off x="4191000" y="1676400"/>
          <a:ext cx="3810000" cy="4770114"/>
        </p:xfrm>
        <a:graphic>
          <a:graphicData uri="http://schemas.openxmlformats.org/drawingml/2006/table">
            <a:tbl>
              <a:tblPr firstRow="1" bandRow="1">
                <a:tableStyleId>{3B4B98B0-60AC-42C2-AFA5-B58CD77FA1E5}</a:tableStyleId>
              </a:tblPr>
              <a:tblGrid>
                <a:gridCol w="1905000"/>
                <a:gridCol w="1905000"/>
              </a:tblGrid>
              <a:tr h="462927">
                <a:tc>
                  <a:txBody>
                    <a:bodyPr/>
                    <a:lstStyle/>
                    <a:p>
                      <a:r>
                        <a:rPr lang="en-US" sz="1100" dirty="0" smtClean="0"/>
                        <a:t>Neighborhood Name</a:t>
                      </a:r>
                      <a:endParaRPr lang="en-US" sz="1100" dirty="0"/>
                    </a:p>
                  </a:txBody>
                  <a:tcPr/>
                </a:tc>
                <a:tc>
                  <a:txBody>
                    <a:bodyPr/>
                    <a:lstStyle/>
                    <a:p>
                      <a:r>
                        <a:rPr lang="en-US" sz="1100" dirty="0" smtClean="0"/>
                        <a:t>Number of Unique Categories</a:t>
                      </a:r>
                    </a:p>
                  </a:txBody>
                  <a:tcPr/>
                </a:tc>
              </a:tr>
              <a:tr h="262325">
                <a:tc>
                  <a:txBody>
                    <a:bodyPr/>
                    <a:lstStyle/>
                    <a:p>
                      <a:r>
                        <a:rPr lang="en-US" sz="1100" dirty="0" smtClean="0"/>
                        <a:t>Glen Mills</a:t>
                      </a:r>
                      <a:endParaRPr lang="en-US" sz="1100" dirty="0"/>
                    </a:p>
                  </a:txBody>
                  <a:tcPr/>
                </a:tc>
                <a:tc>
                  <a:txBody>
                    <a:bodyPr/>
                    <a:lstStyle/>
                    <a:p>
                      <a:r>
                        <a:rPr lang="en-US" sz="1100" dirty="0" smtClean="0"/>
                        <a:t>3</a:t>
                      </a:r>
                      <a:endParaRPr lang="en-US" sz="1100" dirty="0"/>
                    </a:p>
                  </a:txBody>
                  <a:tcPr/>
                </a:tc>
              </a:tr>
              <a:tr h="262325">
                <a:tc>
                  <a:txBody>
                    <a:bodyPr/>
                    <a:lstStyle/>
                    <a:p>
                      <a:r>
                        <a:rPr lang="en-US" sz="1100" dirty="0" smtClean="0"/>
                        <a:t>King of Prussia</a:t>
                      </a:r>
                      <a:endParaRPr lang="en-US" sz="1100" dirty="0"/>
                    </a:p>
                  </a:txBody>
                  <a:tcPr/>
                </a:tc>
                <a:tc>
                  <a:txBody>
                    <a:bodyPr/>
                    <a:lstStyle/>
                    <a:p>
                      <a:r>
                        <a:rPr lang="en-US" sz="1100" dirty="0" smtClean="0"/>
                        <a:t>7</a:t>
                      </a:r>
                      <a:endParaRPr lang="en-US" sz="1100" dirty="0"/>
                    </a:p>
                  </a:txBody>
                  <a:tcPr/>
                </a:tc>
              </a:tr>
              <a:tr h="262325">
                <a:tc>
                  <a:txBody>
                    <a:bodyPr/>
                    <a:lstStyle/>
                    <a:p>
                      <a:r>
                        <a:rPr lang="en-US" sz="1100" dirty="0" smtClean="0"/>
                        <a:t>Linfield</a:t>
                      </a:r>
                      <a:endParaRPr lang="en-US" sz="1100" dirty="0"/>
                    </a:p>
                  </a:txBody>
                  <a:tcPr/>
                </a:tc>
                <a:tc>
                  <a:txBody>
                    <a:bodyPr/>
                    <a:lstStyle/>
                    <a:p>
                      <a:r>
                        <a:rPr lang="en-US" sz="1100" dirty="0" smtClean="0"/>
                        <a:t>1</a:t>
                      </a:r>
                      <a:endParaRPr lang="en-US" sz="1100" dirty="0"/>
                    </a:p>
                  </a:txBody>
                  <a:tcPr/>
                </a:tc>
              </a:tr>
              <a:tr h="262325">
                <a:tc>
                  <a:txBody>
                    <a:bodyPr/>
                    <a:lstStyle/>
                    <a:p>
                      <a:r>
                        <a:rPr lang="en-US" sz="1100" dirty="0" smtClean="0"/>
                        <a:t>Malvern</a:t>
                      </a:r>
                      <a:endParaRPr lang="en-US" sz="1100" dirty="0"/>
                    </a:p>
                  </a:txBody>
                  <a:tcPr/>
                </a:tc>
                <a:tc>
                  <a:txBody>
                    <a:bodyPr/>
                    <a:lstStyle/>
                    <a:p>
                      <a:r>
                        <a:rPr lang="en-US" sz="1100" dirty="0" smtClean="0"/>
                        <a:t>10</a:t>
                      </a:r>
                      <a:endParaRPr lang="en-US" sz="1100" dirty="0"/>
                    </a:p>
                  </a:txBody>
                  <a:tcPr/>
                </a:tc>
              </a:tr>
              <a:tr h="262325">
                <a:tc>
                  <a:txBody>
                    <a:bodyPr/>
                    <a:lstStyle/>
                    <a:p>
                      <a:r>
                        <a:rPr lang="en-US" sz="1100" dirty="0" smtClean="0"/>
                        <a:t>Media</a:t>
                      </a:r>
                      <a:endParaRPr lang="en-US" sz="1100" dirty="0"/>
                    </a:p>
                  </a:txBody>
                  <a:tcPr/>
                </a:tc>
                <a:tc>
                  <a:txBody>
                    <a:bodyPr/>
                    <a:lstStyle/>
                    <a:p>
                      <a:r>
                        <a:rPr lang="en-US" sz="1100" dirty="0" smtClean="0"/>
                        <a:t>3</a:t>
                      </a:r>
                      <a:endParaRPr lang="en-US" sz="1100" dirty="0"/>
                    </a:p>
                  </a:txBody>
                  <a:tcPr/>
                </a:tc>
              </a:tr>
              <a:tr h="262325">
                <a:tc>
                  <a:txBody>
                    <a:bodyPr/>
                    <a:lstStyle/>
                    <a:p>
                      <a:r>
                        <a:rPr lang="en-US" sz="1100" dirty="0" smtClean="0"/>
                        <a:t>Mont Clare</a:t>
                      </a:r>
                      <a:endParaRPr lang="en-US" sz="1100" dirty="0"/>
                    </a:p>
                  </a:txBody>
                  <a:tcPr/>
                </a:tc>
                <a:tc>
                  <a:txBody>
                    <a:bodyPr/>
                    <a:lstStyle/>
                    <a:p>
                      <a:r>
                        <a:rPr lang="en-US" sz="1100" dirty="0" smtClean="0"/>
                        <a:t>0</a:t>
                      </a:r>
                      <a:endParaRPr lang="en-US" sz="1100" dirty="0"/>
                    </a:p>
                  </a:txBody>
                  <a:tcPr/>
                </a:tc>
              </a:tr>
              <a:tr h="262325">
                <a:tc>
                  <a:txBody>
                    <a:bodyPr/>
                    <a:lstStyle/>
                    <a:p>
                      <a:r>
                        <a:rPr lang="en-US" sz="1100" dirty="0" smtClean="0"/>
                        <a:t>Newtown Square</a:t>
                      </a:r>
                      <a:endParaRPr lang="en-US" sz="1100" dirty="0"/>
                    </a:p>
                  </a:txBody>
                  <a:tcPr/>
                </a:tc>
                <a:tc>
                  <a:txBody>
                    <a:bodyPr/>
                    <a:lstStyle/>
                    <a:p>
                      <a:r>
                        <a:rPr lang="en-US" sz="1100" dirty="0" smtClean="0"/>
                        <a:t>7</a:t>
                      </a:r>
                      <a:endParaRPr lang="en-US" sz="1100" dirty="0"/>
                    </a:p>
                  </a:txBody>
                  <a:tcPr/>
                </a:tc>
              </a:tr>
              <a:tr h="262325">
                <a:tc>
                  <a:txBody>
                    <a:bodyPr/>
                    <a:lstStyle/>
                    <a:p>
                      <a:r>
                        <a:rPr lang="en-US" sz="1100" dirty="0" smtClean="0"/>
                        <a:t>Norristown</a:t>
                      </a:r>
                      <a:endParaRPr lang="en-US" sz="1100" dirty="0"/>
                    </a:p>
                  </a:txBody>
                  <a:tcPr/>
                </a:tc>
                <a:tc>
                  <a:txBody>
                    <a:bodyPr/>
                    <a:lstStyle/>
                    <a:p>
                      <a:r>
                        <a:rPr lang="en-US" sz="1100" dirty="0" smtClean="0"/>
                        <a:t>8</a:t>
                      </a:r>
                      <a:endParaRPr lang="en-US" sz="1100" dirty="0" smtClean="0"/>
                    </a:p>
                  </a:txBody>
                  <a:tcPr/>
                </a:tc>
              </a:tr>
              <a:tr h="262325">
                <a:tc>
                  <a:txBody>
                    <a:bodyPr/>
                    <a:lstStyle/>
                    <a:p>
                      <a:r>
                        <a:rPr lang="en-US" sz="1100" dirty="0" smtClean="0"/>
                        <a:t>Oaks</a:t>
                      </a:r>
                      <a:endParaRPr lang="en-US" sz="1100" dirty="0"/>
                    </a:p>
                  </a:txBody>
                  <a:tcPr/>
                </a:tc>
                <a:tc>
                  <a:txBody>
                    <a:bodyPr/>
                    <a:lstStyle/>
                    <a:p>
                      <a:r>
                        <a:rPr lang="en-US" sz="1100" dirty="0" smtClean="0"/>
                        <a:t>2</a:t>
                      </a:r>
                      <a:endParaRPr lang="en-US" sz="1100" dirty="0" smtClean="0"/>
                    </a:p>
                  </a:txBody>
                  <a:tcPr/>
                </a:tc>
              </a:tr>
              <a:tr h="262325">
                <a:tc>
                  <a:txBody>
                    <a:bodyPr/>
                    <a:lstStyle/>
                    <a:p>
                      <a:r>
                        <a:rPr lang="en-US" sz="1100" dirty="0" smtClean="0"/>
                        <a:t>Paoli</a:t>
                      </a:r>
                      <a:endParaRPr lang="en-US" sz="1100" dirty="0"/>
                    </a:p>
                  </a:txBody>
                  <a:tcPr/>
                </a:tc>
                <a:tc>
                  <a:txBody>
                    <a:bodyPr/>
                    <a:lstStyle/>
                    <a:p>
                      <a:r>
                        <a:rPr lang="en-US" sz="1100" dirty="0" smtClean="0"/>
                        <a:t>5</a:t>
                      </a:r>
                      <a:endParaRPr lang="en-US" sz="1100" dirty="0" smtClean="0"/>
                    </a:p>
                  </a:txBody>
                  <a:tcPr/>
                </a:tc>
              </a:tr>
              <a:tr h="262325">
                <a:tc>
                  <a:txBody>
                    <a:bodyPr/>
                    <a:lstStyle/>
                    <a:p>
                      <a:r>
                        <a:rPr lang="en-US" sz="1100" dirty="0" err="1" smtClean="0"/>
                        <a:t>Pheonixville</a:t>
                      </a:r>
                      <a:endParaRPr lang="en-US" sz="1100" dirty="0"/>
                    </a:p>
                  </a:txBody>
                  <a:tcPr/>
                </a:tc>
                <a:tc>
                  <a:txBody>
                    <a:bodyPr/>
                    <a:lstStyle/>
                    <a:p>
                      <a:r>
                        <a:rPr lang="en-US" sz="1100" dirty="0" smtClean="0"/>
                        <a:t>8</a:t>
                      </a:r>
                      <a:endParaRPr lang="en-US" sz="1100" dirty="0" smtClean="0"/>
                    </a:p>
                  </a:txBody>
                  <a:tcPr/>
                </a:tc>
              </a:tr>
              <a:tr h="262325">
                <a:tc>
                  <a:txBody>
                    <a:bodyPr/>
                    <a:lstStyle/>
                    <a:p>
                      <a:r>
                        <a:rPr lang="en-US" sz="1100" dirty="0" smtClean="0"/>
                        <a:t>Radnor</a:t>
                      </a:r>
                      <a:endParaRPr lang="en-US" sz="1100" dirty="0"/>
                    </a:p>
                  </a:txBody>
                  <a:tcPr/>
                </a:tc>
                <a:tc>
                  <a:txBody>
                    <a:bodyPr/>
                    <a:lstStyle/>
                    <a:p>
                      <a:r>
                        <a:rPr lang="en-US" sz="1100" dirty="0" smtClean="0"/>
                        <a:t>2</a:t>
                      </a:r>
                      <a:endParaRPr lang="en-US" sz="1100" dirty="0" smtClean="0"/>
                    </a:p>
                  </a:txBody>
                  <a:tcPr/>
                </a:tc>
              </a:tr>
              <a:tr h="262325">
                <a:tc>
                  <a:txBody>
                    <a:bodyPr/>
                    <a:lstStyle/>
                    <a:p>
                      <a:r>
                        <a:rPr lang="en-US" sz="1100" dirty="0" smtClean="0"/>
                        <a:t>Rehoboth Beach</a:t>
                      </a:r>
                      <a:endParaRPr lang="en-US" sz="1100" dirty="0"/>
                    </a:p>
                  </a:txBody>
                  <a:tcPr/>
                </a:tc>
                <a:tc>
                  <a:txBody>
                    <a:bodyPr/>
                    <a:lstStyle/>
                    <a:p>
                      <a:r>
                        <a:rPr lang="en-US" sz="1100" dirty="0" smtClean="0"/>
                        <a:t>1</a:t>
                      </a:r>
                      <a:endParaRPr lang="en-US" sz="1100" dirty="0" smtClean="0"/>
                    </a:p>
                  </a:txBody>
                  <a:tcPr/>
                </a:tc>
              </a:tr>
              <a:tr h="372312">
                <a:tc>
                  <a:txBody>
                    <a:bodyPr/>
                    <a:lstStyle/>
                    <a:p>
                      <a:r>
                        <a:rPr lang="en-US" sz="1100" dirty="0" smtClean="0"/>
                        <a:t>Royersford</a:t>
                      </a:r>
                      <a:endParaRPr lang="en-US" sz="1100" dirty="0"/>
                    </a:p>
                  </a:txBody>
                  <a:tcPr/>
                </a:tc>
                <a:tc>
                  <a:txBody>
                    <a:bodyPr/>
                    <a:lstStyle/>
                    <a:p>
                      <a:r>
                        <a:rPr lang="en-US" sz="1100" dirty="0" smtClean="0"/>
                        <a:t>1</a:t>
                      </a:r>
                      <a:endParaRPr lang="en-US" sz="1100" dirty="0" smtClean="0"/>
                    </a:p>
                  </a:txBody>
                  <a:tcPr/>
                </a:tc>
              </a:tr>
              <a:tr h="262325">
                <a:tc>
                  <a:txBody>
                    <a:bodyPr/>
                    <a:lstStyle/>
                    <a:p>
                      <a:r>
                        <a:rPr lang="en-US" sz="1100" dirty="0" smtClean="0"/>
                        <a:t>Spring City</a:t>
                      </a:r>
                      <a:endParaRPr lang="en-US" sz="1100" dirty="0"/>
                    </a:p>
                  </a:txBody>
                  <a:tcPr/>
                </a:tc>
                <a:tc>
                  <a:txBody>
                    <a:bodyPr/>
                    <a:lstStyle/>
                    <a:p>
                      <a:r>
                        <a:rPr lang="en-US" sz="1100" dirty="0" smtClean="0"/>
                        <a:t>3</a:t>
                      </a:r>
                      <a:endParaRPr lang="en-US" sz="1100" dirty="0" smtClean="0"/>
                    </a:p>
                  </a:txBody>
                  <a:tcPr/>
                </a:tc>
              </a:tr>
              <a:tr h="262325">
                <a:tc>
                  <a:txBody>
                    <a:bodyPr/>
                    <a:lstStyle/>
                    <a:p>
                      <a:r>
                        <a:rPr lang="en-US" sz="1100" dirty="0" smtClean="0"/>
                        <a:t>Strafford</a:t>
                      </a:r>
                      <a:endParaRPr lang="en-US" sz="1100" dirty="0"/>
                    </a:p>
                  </a:txBody>
                  <a:tcPr/>
                </a:tc>
                <a:tc>
                  <a:txBody>
                    <a:bodyPr/>
                    <a:lstStyle/>
                    <a:p>
                      <a:r>
                        <a:rPr lang="en-US" sz="1100" dirty="0" smtClean="0"/>
                        <a:t>1</a:t>
                      </a:r>
                      <a:endParaRPr lang="en-US" sz="1100" dirty="0" smtClean="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22287677"/>
              </p:ext>
            </p:extLst>
          </p:nvPr>
        </p:nvGraphicFramePr>
        <p:xfrm>
          <a:off x="8229600" y="1676400"/>
          <a:ext cx="3810000" cy="2011680"/>
        </p:xfrm>
        <a:graphic>
          <a:graphicData uri="http://schemas.openxmlformats.org/drawingml/2006/table">
            <a:tbl>
              <a:tblPr firstRow="1" bandRow="1">
                <a:tableStyleId>{3B4B98B0-60AC-42C2-AFA5-B58CD77FA1E5}</a:tableStyleId>
              </a:tblPr>
              <a:tblGrid>
                <a:gridCol w="1905000"/>
                <a:gridCol w="1905000"/>
              </a:tblGrid>
              <a:tr h="457200">
                <a:tc>
                  <a:txBody>
                    <a:bodyPr/>
                    <a:lstStyle/>
                    <a:p>
                      <a:r>
                        <a:rPr lang="en-US" sz="1100" dirty="0" smtClean="0"/>
                        <a:t>Neighborhood Name</a:t>
                      </a:r>
                      <a:endParaRPr lang="en-US" sz="1100" dirty="0"/>
                    </a:p>
                  </a:txBody>
                  <a:tcPr/>
                </a:tc>
                <a:tc>
                  <a:txBody>
                    <a:bodyPr/>
                    <a:lstStyle/>
                    <a:p>
                      <a:r>
                        <a:rPr lang="en-US" sz="1100" dirty="0" smtClean="0"/>
                        <a:t>Number of Unique Categories</a:t>
                      </a:r>
                    </a:p>
                  </a:txBody>
                  <a:tcPr/>
                </a:tc>
              </a:tr>
              <a:tr h="254929">
                <a:tc>
                  <a:txBody>
                    <a:bodyPr/>
                    <a:lstStyle/>
                    <a:p>
                      <a:r>
                        <a:rPr lang="en-US" sz="1100" dirty="0" smtClean="0"/>
                        <a:t>Trappe</a:t>
                      </a:r>
                      <a:endParaRPr lang="en-US" sz="1100" dirty="0"/>
                    </a:p>
                  </a:txBody>
                  <a:tcPr/>
                </a:tc>
                <a:tc>
                  <a:txBody>
                    <a:bodyPr/>
                    <a:lstStyle/>
                    <a:p>
                      <a:r>
                        <a:rPr lang="en-US" sz="1100" dirty="0" smtClean="0"/>
                        <a:t>1</a:t>
                      </a:r>
                      <a:endParaRPr lang="en-US" sz="1100" dirty="0"/>
                    </a:p>
                  </a:txBody>
                  <a:tcPr/>
                </a:tc>
              </a:tr>
              <a:tr h="254929">
                <a:tc>
                  <a:txBody>
                    <a:bodyPr/>
                    <a:lstStyle/>
                    <a:p>
                      <a:r>
                        <a:rPr lang="en-US" sz="1100" dirty="0" smtClean="0"/>
                        <a:t>Upper Providence</a:t>
                      </a:r>
                      <a:endParaRPr lang="en-US" sz="1100" dirty="0"/>
                    </a:p>
                  </a:txBody>
                  <a:tcPr/>
                </a:tc>
                <a:tc>
                  <a:txBody>
                    <a:bodyPr/>
                    <a:lstStyle/>
                    <a:p>
                      <a:r>
                        <a:rPr lang="en-US" sz="1100" dirty="0" smtClean="0"/>
                        <a:t>1</a:t>
                      </a:r>
                      <a:endParaRPr lang="en-US" sz="1100" dirty="0"/>
                    </a:p>
                  </a:txBody>
                  <a:tcPr/>
                </a:tc>
              </a:tr>
              <a:tr h="254929">
                <a:tc>
                  <a:txBody>
                    <a:bodyPr/>
                    <a:lstStyle/>
                    <a:p>
                      <a:r>
                        <a:rPr lang="en-US" sz="1100" dirty="0" smtClean="0"/>
                        <a:t>Villanova</a:t>
                      </a:r>
                      <a:endParaRPr lang="en-US" sz="1100" dirty="0"/>
                    </a:p>
                  </a:txBody>
                  <a:tcPr/>
                </a:tc>
                <a:tc>
                  <a:txBody>
                    <a:bodyPr/>
                    <a:lstStyle/>
                    <a:p>
                      <a:r>
                        <a:rPr lang="en-US" sz="1100" dirty="0" smtClean="0"/>
                        <a:t>2</a:t>
                      </a:r>
                      <a:endParaRPr lang="en-US" sz="1100" dirty="0"/>
                    </a:p>
                  </a:txBody>
                  <a:tcPr/>
                </a:tc>
              </a:tr>
              <a:tr h="254929">
                <a:tc>
                  <a:txBody>
                    <a:bodyPr/>
                    <a:lstStyle/>
                    <a:p>
                      <a:r>
                        <a:rPr lang="en-US" sz="1100" dirty="0" smtClean="0"/>
                        <a:t>Wayne</a:t>
                      </a:r>
                      <a:endParaRPr lang="en-US" sz="1100" dirty="0"/>
                    </a:p>
                  </a:txBody>
                  <a:tcPr/>
                </a:tc>
                <a:tc>
                  <a:txBody>
                    <a:bodyPr/>
                    <a:lstStyle/>
                    <a:p>
                      <a:r>
                        <a:rPr lang="en-US" sz="1100" dirty="0" smtClean="0"/>
                        <a:t>6</a:t>
                      </a:r>
                      <a:endParaRPr lang="en-US" sz="1100" dirty="0"/>
                    </a:p>
                  </a:txBody>
                  <a:tcPr/>
                </a:tc>
              </a:tr>
              <a:tr h="254929">
                <a:tc>
                  <a:txBody>
                    <a:bodyPr/>
                    <a:lstStyle/>
                    <a:p>
                      <a:r>
                        <a:rPr lang="en-US" sz="1100" dirty="0" smtClean="0"/>
                        <a:t>West Chester</a:t>
                      </a:r>
                      <a:endParaRPr lang="en-US" sz="1100" dirty="0"/>
                    </a:p>
                  </a:txBody>
                  <a:tcPr/>
                </a:tc>
                <a:tc>
                  <a:txBody>
                    <a:bodyPr/>
                    <a:lstStyle/>
                    <a:p>
                      <a:r>
                        <a:rPr lang="en-US" sz="1100" dirty="0" smtClean="0"/>
                        <a:t>8</a:t>
                      </a:r>
                      <a:endParaRPr lang="en-US" sz="1100" dirty="0"/>
                    </a:p>
                  </a:txBody>
                  <a:tcPr/>
                </a:tc>
              </a:tr>
              <a:tr h="254929">
                <a:tc>
                  <a:txBody>
                    <a:bodyPr/>
                    <a:lstStyle/>
                    <a:p>
                      <a:r>
                        <a:rPr lang="en-US" sz="1100" dirty="0" smtClean="0"/>
                        <a:t>West </a:t>
                      </a:r>
                      <a:r>
                        <a:rPr lang="en-US" sz="1100" dirty="0" err="1" smtClean="0"/>
                        <a:t>Norriton</a:t>
                      </a:r>
                      <a:endParaRPr lang="en-US" sz="1100" dirty="0"/>
                    </a:p>
                  </a:txBody>
                  <a:tcPr/>
                </a:tc>
                <a:tc>
                  <a:txBody>
                    <a:bodyPr/>
                    <a:lstStyle/>
                    <a:p>
                      <a:r>
                        <a:rPr lang="en-US" sz="1100" dirty="0" smtClean="0"/>
                        <a:t>1</a:t>
                      </a:r>
                      <a:endParaRPr lang="en-US" sz="1100" dirty="0"/>
                    </a:p>
                  </a:txBody>
                  <a:tcPr/>
                </a:tc>
              </a:tr>
            </a:tbl>
          </a:graphicData>
        </a:graphic>
      </p:graphicFrame>
    </p:spTree>
    <p:extLst>
      <p:ext uri="{BB962C8B-B14F-4D97-AF65-F5344CB8AC3E}">
        <p14:creationId xmlns:p14="http://schemas.microsoft.com/office/powerpoint/2010/main" val="31827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839788" y="1828800"/>
            <a:ext cx="5029200" cy="3962400"/>
          </a:xfrm>
        </p:spPr>
        <p:txBody>
          <a:bodyPr>
            <a:normAutofit/>
          </a:bodyPr>
          <a:lstStyle/>
          <a:p>
            <a:r>
              <a:rPr lang="en-US" b="0" dirty="0" smtClean="0"/>
              <a:t>Tier 1 Analysis:  </a:t>
            </a:r>
          </a:p>
          <a:p>
            <a:pPr marL="342900" indent="-342900">
              <a:buFont typeface="Arial" panose="020B0604020202020204" pitchFamily="34" charset="0"/>
              <a:buChar char="•"/>
            </a:pPr>
            <a:r>
              <a:rPr lang="en-US" b="0" dirty="0" smtClean="0"/>
              <a:t>A lot of the boroughs are similar</a:t>
            </a:r>
          </a:p>
          <a:p>
            <a:pPr marL="342900" indent="-342900">
              <a:buFont typeface="Arial" panose="020B0604020202020204" pitchFamily="34" charset="0"/>
              <a:buChar char="•"/>
            </a:pPr>
            <a:r>
              <a:rPr lang="en-US" b="0" dirty="0" smtClean="0"/>
              <a:t>Wide variety of venues</a:t>
            </a:r>
            <a:r>
              <a:rPr lang="en-US" b="0" dirty="0"/>
              <a:t> </a:t>
            </a:r>
            <a:r>
              <a:rPr lang="en-US" b="0" dirty="0" smtClean="0"/>
              <a:t>within the county</a:t>
            </a:r>
          </a:p>
          <a:p>
            <a:pPr marL="342900" indent="-342900">
              <a:buFont typeface="Arial" panose="020B0604020202020204" pitchFamily="34" charset="0"/>
              <a:buChar char="•"/>
            </a:pPr>
            <a:r>
              <a:rPr lang="en-US" b="0" dirty="0" smtClean="0"/>
              <a:t>This gives the family in our example plenty of possible locations from which to choose</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b="0" dirty="0" smtClean="0"/>
          </a:p>
        </p:txBody>
      </p:sp>
      <p:sp>
        <p:nvSpPr>
          <p:cNvPr id="6" name="Text Placeholder 2"/>
          <p:cNvSpPr>
            <a:spLocks noGrp="1"/>
          </p:cNvSpPr>
          <p:nvPr>
            <p:ph type="body" idx="1"/>
          </p:nvPr>
        </p:nvSpPr>
        <p:spPr>
          <a:xfrm>
            <a:off x="6059510" y="1828800"/>
            <a:ext cx="5029200" cy="3048000"/>
          </a:xfrm>
        </p:spPr>
        <p:txBody>
          <a:bodyPr>
            <a:normAutofit/>
          </a:bodyPr>
          <a:lstStyle/>
          <a:p>
            <a:r>
              <a:rPr lang="en-US" b="0" dirty="0" smtClean="0"/>
              <a:t>Tier 2 Analysis:  </a:t>
            </a:r>
          </a:p>
          <a:p>
            <a:pPr marL="342900" indent="-342900">
              <a:buFont typeface="Arial" panose="020B0604020202020204" pitchFamily="34" charset="0"/>
              <a:buChar char="•"/>
            </a:pPr>
            <a:r>
              <a:rPr lang="en-US" b="0" dirty="0" smtClean="0"/>
              <a:t>Malvern, PA has a high potential of being a good fit, having 10 of their 11 category venue preferences</a:t>
            </a:r>
          </a:p>
          <a:p>
            <a:pPr marL="342900" indent="-342900">
              <a:buFont typeface="Arial" panose="020B0604020202020204" pitchFamily="34" charset="0"/>
              <a:buChar char="•"/>
            </a:pPr>
            <a:r>
              <a:rPr lang="en-US" b="0" dirty="0" smtClean="0"/>
              <a:t>This could make the family’s move and settlement into their new location easier</a:t>
            </a:r>
          </a:p>
        </p:txBody>
      </p:sp>
    </p:spTree>
    <p:extLst>
      <p:ext uri="{BB962C8B-B14F-4D97-AF65-F5344CB8AC3E}">
        <p14:creationId xmlns:p14="http://schemas.microsoft.com/office/powerpoint/2010/main" val="359560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Text Placeholder 3"/>
          <p:cNvSpPr>
            <a:spLocks noGrp="1"/>
          </p:cNvSpPr>
          <p:nvPr>
            <p:ph type="body" idx="1"/>
          </p:nvPr>
        </p:nvSpPr>
        <p:spPr>
          <a:xfrm>
            <a:off x="838200" y="1600200"/>
            <a:ext cx="10895012" cy="2590800"/>
          </a:xfrm>
        </p:spPr>
        <p:txBody>
          <a:bodyPr>
            <a:normAutofit/>
          </a:bodyPr>
          <a:lstStyle/>
          <a:p>
            <a:pPr marL="342900" indent="-342900">
              <a:buFont typeface="Arial" panose="020B0604020202020204" pitchFamily="34" charset="0"/>
              <a:buChar char="•"/>
            </a:pPr>
            <a:r>
              <a:rPr lang="en-US" b="0" dirty="0" smtClean="0"/>
              <a:t>Malvern appears to be a good fit for this particular family moving to Chester County, PA</a:t>
            </a:r>
          </a:p>
          <a:p>
            <a:pPr marL="342900" indent="-342900">
              <a:buFont typeface="Arial" panose="020B0604020202020204" pitchFamily="34" charset="0"/>
              <a:buChar char="•"/>
            </a:pPr>
            <a:r>
              <a:rPr lang="en-US" b="0" dirty="0" smtClean="0"/>
              <a:t>Further analysis into Malvern, PA shows the missing venue category to be the “zoo”.</a:t>
            </a:r>
          </a:p>
          <a:p>
            <a:pPr marL="342900" indent="-342900">
              <a:buFont typeface="Arial" panose="020B0604020202020204" pitchFamily="34" charset="0"/>
              <a:buChar char="•"/>
            </a:pPr>
            <a:r>
              <a:rPr lang="en-US" b="0" dirty="0" smtClean="0"/>
              <a:t>A Google search of the nearest zoo to Malvern showed that it was 14 miles away, 4 miles out of our desired 10 mile radius</a:t>
            </a:r>
          </a:p>
          <a:p>
            <a:pPr marL="342900" indent="-342900">
              <a:buFont typeface="Arial" panose="020B0604020202020204" pitchFamily="34" charset="0"/>
              <a:buChar char="•"/>
            </a:pPr>
            <a:r>
              <a:rPr lang="en-US" b="0" dirty="0" smtClean="0"/>
              <a:t>If our family lived in the northeast side of Malvern, they may be able to have all 11 of their desired venue categories within a 10 mile radius</a:t>
            </a:r>
            <a:endParaRPr lang="en-US" b="0" dirty="0"/>
          </a:p>
        </p:txBody>
      </p:sp>
      <p:pic>
        <p:nvPicPr>
          <p:cNvPr id="8" name="Picture 7"/>
          <p:cNvPicPr>
            <a:picLocks noChangeAspect="1"/>
          </p:cNvPicPr>
          <p:nvPr/>
        </p:nvPicPr>
        <p:blipFill>
          <a:blip r:embed="rId2"/>
          <a:stretch>
            <a:fillRect/>
          </a:stretch>
        </p:blipFill>
        <p:spPr>
          <a:xfrm>
            <a:off x="3671887" y="4183487"/>
            <a:ext cx="4848225" cy="2143125"/>
          </a:xfrm>
          <a:prstGeom prst="rect">
            <a:avLst/>
          </a:prstGeom>
        </p:spPr>
      </p:pic>
    </p:spTree>
    <p:extLst>
      <p:ext uri="{BB962C8B-B14F-4D97-AF65-F5344CB8AC3E}">
        <p14:creationId xmlns:p14="http://schemas.microsoft.com/office/powerpoint/2010/main" val="124759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 Placeholder 3"/>
          <p:cNvSpPr>
            <a:spLocks noGrp="1"/>
          </p:cNvSpPr>
          <p:nvPr>
            <p:ph type="body" idx="1"/>
          </p:nvPr>
        </p:nvSpPr>
        <p:spPr>
          <a:xfrm>
            <a:off x="838200" y="1600200"/>
            <a:ext cx="10895012" cy="2590800"/>
          </a:xfrm>
        </p:spPr>
        <p:txBody>
          <a:bodyPr>
            <a:normAutofit/>
          </a:bodyPr>
          <a:lstStyle/>
          <a:p>
            <a:r>
              <a:rPr lang="en-US" b="0" dirty="0" smtClean="0"/>
              <a:t>Its not easy relocating a family to a new state.  Fortunately we can use machine learning and simple data analysis to uncover details about new locations and find the best neighborhood based on your family’s current lifestyle and preferences.</a:t>
            </a:r>
          </a:p>
          <a:p>
            <a:endParaRPr lang="en-US" b="0" dirty="0"/>
          </a:p>
          <a:p>
            <a:r>
              <a:rPr lang="en-US" b="0" dirty="0" smtClean="0"/>
              <a:t>Thank you for viewing my IBM Coursera Capstone project.</a:t>
            </a:r>
            <a:endParaRPr lang="en-US" b="0" dirty="0"/>
          </a:p>
        </p:txBody>
      </p:sp>
    </p:spTree>
    <p:extLst>
      <p:ext uri="{BB962C8B-B14F-4D97-AF65-F5344CB8AC3E}">
        <p14:creationId xmlns:p14="http://schemas.microsoft.com/office/powerpoint/2010/main" val="47769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b="1" dirty="0" smtClean="0"/>
              <a:t>Problem</a:t>
            </a:r>
            <a:r>
              <a:rPr lang="en-US" dirty="0" smtClean="0"/>
              <a:t>:  Moving your family across the country can be difficult.  </a:t>
            </a:r>
            <a:r>
              <a:rPr lang="en-US" dirty="0" smtClean="0"/>
              <a:t>What if there was a way to make the transition easier?</a:t>
            </a:r>
          </a:p>
          <a:p>
            <a:pPr marL="0" indent="0">
              <a:buNone/>
            </a:pPr>
            <a:endParaRPr lang="en-US" dirty="0"/>
          </a:p>
          <a:p>
            <a:pPr marL="0" indent="0">
              <a:buNone/>
            </a:pPr>
            <a:r>
              <a:rPr lang="en-US" b="1" dirty="0" smtClean="0"/>
              <a:t>Solution:</a:t>
            </a:r>
            <a:r>
              <a:rPr lang="en-US" dirty="0" smtClean="0"/>
              <a:t> Create a simple, two tier analysis that can be customized for any location</a:t>
            </a:r>
          </a:p>
          <a:p>
            <a:pPr marL="0" indent="0">
              <a:buNone/>
            </a:pPr>
            <a:r>
              <a:rPr lang="en-US" b="1" dirty="0"/>
              <a:t>	</a:t>
            </a:r>
            <a:r>
              <a:rPr lang="en-US" b="1" dirty="0" smtClean="0"/>
              <a:t>Tier 1: </a:t>
            </a:r>
            <a:r>
              <a:rPr lang="en-US" dirty="0" smtClean="0"/>
              <a:t>Analyze the county </a:t>
            </a:r>
          </a:p>
          <a:p>
            <a:pPr marL="0" indent="0">
              <a:buNone/>
            </a:pPr>
            <a:r>
              <a:rPr lang="en-US" b="1" dirty="0"/>
              <a:t>	</a:t>
            </a:r>
            <a:r>
              <a:rPr lang="en-US" b="1" dirty="0" smtClean="0"/>
              <a:t>Tier 2: </a:t>
            </a:r>
            <a:r>
              <a:rPr lang="en-US" dirty="0" smtClean="0"/>
              <a:t>Analyze the neighborhood </a:t>
            </a:r>
            <a:endParaRPr lang="en-US" b="1"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a:t>
            </a:r>
            <a:endParaRPr lang="en-US" dirty="0"/>
          </a:p>
        </p:txBody>
      </p:sp>
      <p:sp>
        <p:nvSpPr>
          <p:cNvPr id="3" name="Content Placeholder 2"/>
          <p:cNvSpPr>
            <a:spLocks noGrp="1"/>
          </p:cNvSpPr>
          <p:nvPr>
            <p:ph idx="1"/>
          </p:nvPr>
        </p:nvSpPr>
        <p:spPr/>
        <p:txBody>
          <a:bodyPr/>
          <a:lstStyle/>
          <a:p>
            <a:r>
              <a:rPr lang="en-US" dirty="0" smtClean="0"/>
              <a:t>A young family knows they will be moving to Chester County, Pennsylvania, but they are not sure where is the best place for them to live</a:t>
            </a:r>
          </a:p>
          <a:p>
            <a:r>
              <a:rPr lang="en-US" dirty="0" smtClean="0"/>
              <a:t>They want to live close to various venues and activities (within a 10 mile radius) so they don’t have to drive too much</a:t>
            </a:r>
          </a:p>
          <a:p>
            <a:r>
              <a:rPr lang="en-US" dirty="0" smtClean="0"/>
              <a:t>The venues and activities that they want to live close to are:</a:t>
            </a:r>
          </a:p>
          <a:p>
            <a:pPr marL="228600" lvl="1" indent="0">
              <a:buNone/>
            </a:pPr>
            <a:endParaRPr lang="en-US" dirty="0" smtClean="0"/>
          </a:p>
        </p:txBody>
      </p:sp>
      <p:sp>
        <p:nvSpPr>
          <p:cNvPr id="5" name="TextBox 4"/>
          <p:cNvSpPr txBox="1"/>
          <p:nvPr/>
        </p:nvSpPr>
        <p:spPr>
          <a:xfrm>
            <a:off x="1828800" y="4001294"/>
            <a:ext cx="2819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Church</a:t>
            </a:r>
          </a:p>
          <a:p>
            <a:pPr marL="285750" indent="-285750">
              <a:buFont typeface="Arial" panose="020B0604020202020204" pitchFamily="34" charset="0"/>
              <a:buChar char="•"/>
            </a:pPr>
            <a:r>
              <a:rPr lang="en-US" dirty="0" smtClean="0"/>
              <a:t>Grocery Store</a:t>
            </a:r>
          </a:p>
          <a:p>
            <a:pPr marL="285750" indent="-285750">
              <a:buFont typeface="Arial" panose="020B0604020202020204" pitchFamily="34" charset="0"/>
              <a:buChar char="•"/>
            </a:pPr>
            <a:r>
              <a:rPr lang="en-US" dirty="0" smtClean="0"/>
              <a:t>Gas Station</a:t>
            </a:r>
          </a:p>
          <a:p>
            <a:pPr marL="285750" indent="-285750">
              <a:buFont typeface="Arial" panose="020B0604020202020204" pitchFamily="34" charset="0"/>
              <a:buChar char="•"/>
            </a:pPr>
            <a:r>
              <a:rPr lang="en-US" dirty="0" smtClean="0"/>
              <a:t>Park</a:t>
            </a:r>
          </a:p>
          <a:p>
            <a:pPr marL="285750" indent="-285750">
              <a:buFont typeface="Arial" panose="020B0604020202020204" pitchFamily="34" charset="0"/>
              <a:buChar char="•"/>
            </a:pPr>
            <a:r>
              <a:rPr lang="en-US" dirty="0" smtClean="0"/>
              <a:t>Shopping Mall</a:t>
            </a:r>
          </a:p>
          <a:p>
            <a:pPr marL="285750" indent="-285750">
              <a:buFont typeface="Arial" panose="020B0604020202020204" pitchFamily="34" charset="0"/>
              <a:buChar char="•"/>
            </a:pPr>
            <a:r>
              <a:rPr lang="en-US" dirty="0" smtClean="0"/>
              <a:t>Thai Restaurant</a:t>
            </a:r>
          </a:p>
        </p:txBody>
      </p:sp>
      <p:sp>
        <p:nvSpPr>
          <p:cNvPr id="7" name="TextBox 6"/>
          <p:cNvSpPr txBox="1"/>
          <p:nvPr/>
        </p:nvSpPr>
        <p:spPr>
          <a:xfrm>
            <a:off x="5181600" y="4001294"/>
            <a:ext cx="2819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Museum</a:t>
            </a:r>
          </a:p>
          <a:p>
            <a:pPr marL="285750" indent="-285750">
              <a:buFont typeface="Arial" panose="020B0604020202020204" pitchFamily="34" charset="0"/>
              <a:buChar char="•"/>
            </a:pPr>
            <a:r>
              <a:rPr lang="en-US" dirty="0" smtClean="0"/>
              <a:t>Zoo</a:t>
            </a:r>
          </a:p>
          <a:p>
            <a:pPr marL="285750" indent="-285750">
              <a:buFont typeface="Arial" panose="020B0604020202020204" pitchFamily="34" charset="0"/>
              <a:buChar char="•"/>
            </a:pPr>
            <a:r>
              <a:rPr lang="en-US" dirty="0" smtClean="0"/>
              <a:t>Golf Course</a:t>
            </a:r>
          </a:p>
          <a:p>
            <a:pPr marL="285750" indent="-285750">
              <a:buFont typeface="Arial" panose="020B0604020202020204" pitchFamily="34" charset="0"/>
              <a:buChar char="•"/>
            </a:pPr>
            <a:r>
              <a:rPr lang="en-US" dirty="0" smtClean="0"/>
              <a:t>Grade School</a:t>
            </a:r>
          </a:p>
          <a:p>
            <a:pPr marL="285750" indent="-285750">
              <a:buFont typeface="Arial" panose="020B0604020202020204" pitchFamily="34" charset="0"/>
              <a:buChar char="•"/>
            </a:pPr>
            <a:r>
              <a:rPr lang="en-US" dirty="0" smtClean="0"/>
              <a:t>Public Library</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a:xfrm>
            <a:off x="819955" y="2057400"/>
            <a:ext cx="5029200" cy="2057400"/>
          </a:xfrm>
        </p:spPr>
        <p:txBody>
          <a:bodyPr/>
          <a:lstStyle/>
          <a:p>
            <a:pPr marL="0" indent="0">
              <a:buNone/>
            </a:pPr>
            <a:r>
              <a:rPr lang="en-US" dirty="0" smtClean="0"/>
              <a:t>Wikipedia.com</a:t>
            </a:r>
            <a:endParaRPr lang="en-US" dirty="0"/>
          </a:p>
          <a:p>
            <a:pPr marL="0" indent="0">
              <a:buNone/>
            </a:pPr>
            <a:r>
              <a:rPr lang="en-US" dirty="0" smtClean="0"/>
              <a:t>Google </a:t>
            </a:r>
          </a:p>
          <a:p>
            <a:pPr marL="0" indent="0">
              <a:buNone/>
            </a:pPr>
            <a:r>
              <a:rPr lang="en-US" dirty="0" smtClean="0"/>
              <a:t>Foursquare API</a:t>
            </a:r>
            <a:endParaRPr lang="en-US" dirty="0"/>
          </a:p>
        </p:txBody>
      </p:sp>
      <p:pic>
        <p:nvPicPr>
          <p:cNvPr id="7" name="Picture 6"/>
          <p:cNvPicPr>
            <a:picLocks noChangeAspect="1"/>
          </p:cNvPicPr>
          <p:nvPr/>
        </p:nvPicPr>
        <p:blipFill>
          <a:blip r:embed="rId2"/>
          <a:stretch>
            <a:fillRect/>
          </a:stretch>
        </p:blipFill>
        <p:spPr>
          <a:xfrm>
            <a:off x="4658530" y="2057400"/>
            <a:ext cx="1190625" cy="1447800"/>
          </a:xfrm>
          <a:prstGeom prst="rect">
            <a:avLst/>
          </a:prstGeom>
        </p:spPr>
      </p:pic>
      <p:pic>
        <p:nvPicPr>
          <p:cNvPr id="8" name="Picture 7"/>
          <p:cNvPicPr>
            <a:picLocks noChangeAspect="1"/>
          </p:cNvPicPr>
          <p:nvPr/>
        </p:nvPicPr>
        <p:blipFill>
          <a:blip r:embed="rId3"/>
          <a:stretch>
            <a:fillRect/>
          </a:stretch>
        </p:blipFill>
        <p:spPr>
          <a:xfrm>
            <a:off x="6742761" y="2057400"/>
            <a:ext cx="4619625" cy="1990725"/>
          </a:xfrm>
          <a:prstGeom prst="rect">
            <a:avLst/>
          </a:prstGeom>
        </p:spPr>
      </p:pic>
      <p:pic>
        <p:nvPicPr>
          <p:cNvPr id="9" name="Picture 8"/>
          <p:cNvPicPr>
            <a:picLocks noChangeAspect="1"/>
          </p:cNvPicPr>
          <p:nvPr/>
        </p:nvPicPr>
        <p:blipFill>
          <a:blip r:embed="rId4"/>
          <a:stretch>
            <a:fillRect/>
          </a:stretch>
        </p:blipFill>
        <p:spPr>
          <a:xfrm>
            <a:off x="4020354" y="3957000"/>
            <a:ext cx="2466975" cy="1409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Tier 1 Analysis:  Chester County, PA</a:t>
            </a:r>
            <a:endParaRPr lang="en-US" dirty="0"/>
          </a:p>
        </p:txBody>
      </p:sp>
      <p:sp>
        <p:nvSpPr>
          <p:cNvPr id="5" name="Content Placeholder 3"/>
          <p:cNvSpPr>
            <a:spLocks noGrp="1"/>
          </p:cNvSpPr>
          <p:nvPr>
            <p:ph sz="half" idx="1"/>
          </p:nvPr>
        </p:nvSpPr>
        <p:spPr/>
        <p:txBody>
          <a:bodyPr>
            <a:normAutofit fontScale="70000" lnSpcReduction="20000"/>
          </a:bodyPr>
          <a:lstStyle/>
          <a:p>
            <a:pPr marL="457200" indent="-457200">
              <a:buFont typeface="+mj-lt"/>
              <a:buAutoNum type="arabicPeriod"/>
            </a:pPr>
            <a:r>
              <a:rPr lang="en-US" dirty="0" smtClean="0"/>
              <a:t>Identify the boroughs</a:t>
            </a:r>
          </a:p>
          <a:p>
            <a:pPr marL="685800" lvl="1" indent="-457200">
              <a:buFont typeface="+mj-lt"/>
              <a:buAutoNum type="arabicPeriod"/>
            </a:pPr>
            <a:r>
              <a:rPr lang="en-US" dirty="0" err="1" smtClean="0"/>
              <a:t>Atglen</a:t>
            </a:r>
            <a:endParaRPr lang="en-US" dirty="0" smtClean="0"/>
          </a:p>
          <a:p>
            <a:pPr marL="685800" lvl="1" indent="-457200">
              <a:buFont typeface="+mj-lt"/>
              <a:buAutoNum type="arabicPeriod"/>
            </a:pPr>
            <a:r>
              <a:rPr lang="en-US" dirty="0" smtClean="0"/>
              <a:t>Avondale</a:t>
            </a:r>
          </a:p>
          <a:p>
            <a:pPr marL="685800" lvl="1" indent="-457200">
              <a:buFont typeface="+mj-lt"/>
              <a:buAutoNum type="arabicPeriod"/>
            </a:pPr>
            <a:r>
              <a:rPr lang="en-US" dirty="0" smtClean="0"/>
              <a:t>Downingtown</a:t>
            </a:r>
          </a:p>
          <a:p>
            <a:pPr marL="685800" lvl="1" indent="-457200">
              <a:buFont typeface="+mj-lt"/>
              <a:buAutoNum type="arabicPeriod"/>
            </a:pPr>
            <a:r>
              <a:rPr lang="en-US" dirty="0" smtClean="0"/>
              <a:t>Elverson</a:t>
            </a:r>
          </a:p>
          <a:p>
            <a:pPr marL="685800" lvl="1" indent="-457200">
              <a:buFont typeface="+mj-lt"/>
              <a:buAutoNum type="arabicPeriod"/>
            </a:pPr>
            <a:r>
              <a:rPr lang="en-US" dirty="0" smtClean="0"/>
              <a:t>Honey Brook</a:t>
            </a:r>
          </a:p>
          <a:p>
            <a:pPr marL="685800" lvl="1" indent="-457200">
              <a:buFont typeface="+mj-lt"/>
              <a:buAutoNum type="arabicPeriod"/>
            </a:pPr>
            <a:r>
              <a:rPr lang="en-US" dirty="0" smtClean="0"/>
              <a:t>Kennett Square</a:t>
            </a:r>
          </a:p>
          <a:p>
            <a:pPr marL="685800" lvl="1" indent="-457200">
              <a:buFont typeface="+mj-lt"/>
              <a:buAutoNum type="arabicPeriod"/>
            </a:pPr>
            <a:r>
              <a:rPr lang="en-US" dirty="0" smtClean="0"/>
              <a:t>Malvern</a:t>
            </a:r>
          </a:p>
          <a:p>
            <a:pPr marL="685800" lvl="1" indent="-457200">
              <a:buFont typeface="+mj-lt"/>
              <a:buAutoNum type="arabicPeriod"/>
            </a:pPr>
            <a:r>
              <a:rPr lang="en-US" dirty="0" smtClean="0"/>
              <a:t>Modena</a:t>
            </a:r>
          </a:p>
          <a:p>
            <a:pPr marL="685800" lvl="1" indent="-457200">
              <a:buFont typeface="+mj-lt"/>
              <a:buAutoNum type="arabicPeriod"/>
            </a:pPr>
            <a:r>
              <a:rPr lang="en-US" dirty="0" smtClean="0"/>
              <a:t>Oxford</a:t>
            </a:r>
          </a:p>
          <a:p>
            <a:pPr marL="685800" lvl="1" indent="-457200">
              <a:buFont typeface="+mj-lt"/>
              <a:buAutoNum type="arabicPeriod"/>
            </a:pPr>
            <a:r>
              <a:rPr lang="en-US" dirty="0" smtClean="0"/>
              <a:t>Parkesburg</a:t>
            </a:r>
          </a:p>
          <a:p>
            <a:pPr marL="685800" lvl="1" indent="-457200">
              <a:buFont typeface="+mj-lt"/>
              <a:buAutoNum type="arabicPeriod"/>
            </a:pPr>
            <a:r>
              <a:rPr lang="en-US" dirty="0" err="1" smtClean="0"/>
              <a:t>Pheonixville</a:t>
            </a:r>
            <a:endParaRPr lang="en-US" dirty="0" smtClean="0"/>
          </a:p>
          <a:p>
            <a:pPr marL="685800" lvl="1" indent="-457200">
              <a:buFont typeface="+mj-lt"/>
              <a:buAutoNum type="arabicPeriod"/>
            </a:pPr>
            <a:r>
              <a:rPr lang="en-US" dirty="0" smtClean="0"/>
              <a:t>South Coatesville</a:t>
            </a:r>
          </a:p>
          <a:p>
            <a:pPr marL="685800" lvl="1" indent="-457200">
              <a:buFont typeface="+mj-lt"/>
              <a:buAutoNum type="arabicPeriod"/>
            </a:pPr>
            <a:r>
              <a:rPr lang="en-US" dirty="0" smtClean="0"/>
              <a:t>Spring City</a:t>
            </a:r>
          </a:p>
          <a:p>
            <a:pPr marL="685800" lvl="1" indent="-457200">
              <a:buFont typeface="+mj-lt"/>
              <a:buAutoNum type="arabicPeriod"/>
            </a:pPr>
            <a:r>
              <a:rPr lang="en-US" dirty="0" smtClean="0"/>
              <a:t>West Chester </a:t>
            </a:r>
          </a:p>
          <a:p>
            <a:pPr marL="685800" lvl="1" indent="-457200">
              <a:buFont typeface="+mj-lt"/>
              <a:buAutoNum type="arabicPeriod"/>
            </a:pPr>
            <a:r>
              <a:rPr lang="en-US" dirty="0" smtClean="0"/>
              <a:t>West Grove</a:t>
            </a:r>
          </a:p>
        </p:txBody>
      </p:sp>
      <p:pic>
        <p:nvPicPr>
          <p:cNvPr id="7" name="Picture 6"/>
          <p:cNvPicPr/>
          <p:nvPr/>
        </p:nvPicPr>
        <p:blipFill>
          <a:blip r:embed="rId2"/>
          <a:stretch>
            <a:fillRect/>
          </a:stretch>
        </p:blipFill>
        <p:spPr>
          <a:xfrm>
            <a:off x="4953000" y="1981200"/>
            <a:ext cx="5810250" cy="3600450"/>
          </a:xfrm>
          <a:prstGeom prst="rect">
            <a:avLst/>
          </a:prstGeom>
        </p:spPr>
      </p:pic>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1 Analysis:  Chester County, PA</a:t>
            </a:r>
          </a:p>
        </p:txBody>
      </p:sp>
      <p:sp>
        <p:nvSpPr>
          <p:cNvPr id="3" name="Content Placeholder 2"/>
          <p:cNvSpPr>
            <a:spLocks noGrp="1"/>
          </p:cNvSpPr>
          <p:nvPr>
            <p:ph sz="half" idx="1"/>
          </p:nvPr>
        </p:nvSpPr>
        <p:spPr/>
        <p:txBody>
          <a:bodyPr/>
          <a:lstStyle/>
          <a:p>
            <a:pPr marL="457200" indent="-457200">
              <a:buFont typeface="+mj-lt"/>
              <a:buAutoNum type="arabicPeriod" startAt="2"/>
            </a:pPr>
            <a:r>
              <a:rPr lang="en-US" dirty="0" smtClean="0"/>
              <a:t>Discover their Venues</a:t>
            </a:r>
          </a:p>
          <a:p>
            <a:pPr marL="457200" indent="-457200">
              <a:buFont typeface="+mj-lt"/>
              <a:buAutoNum type="arabicPeriod" startAt="2"/>
            </a:pPr>
            <a:endParaRPr lang="en-US" dirty="0"/>
          </a:p>
        </p:txBody>
      </p:sp>
      <p:pic>
        <p:nvPicPr>
          <p:cNvPr id="5" name="Picture 4"/>
          <p:cNvPicPr/>
          <p:nvPr/>
        </p:nvPicPr>
        <p:blipFill>
          <a:blip r:embed="rId2"/>
          <a:stretch>
            <a:fillRect/>
          </a:stretch>
        </p:blipFill>
        <p:spPr>
          <a:xfrm>
            <a:off x="1828800" y="2284413"/>
            <a:ext cx="7848600" cy="3892550"/>
          </a:xfrm>
          <a:prstGeom prst="rect">
            <a:avLst/>
          </a:prstGeom>
        </p:spPr>
      </p:pic>
    </p:spTree>
    <p:extLst>
      <p:ext uri="{BB962C8B-B14F-4D97-AF65-F5344CB8AC3E}">
        <p14:creationId xmlns:p14="http://schemas.microsoft.com/office/powerpoint/2010/main" val="267201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1 Analysis:  Chester County, PA</a:t>
            </a:r>
            <a:endParaRPr lang="en-US" dirty="0"/>
          </a:p>
        </p:txBody>
      </p:sp>
      <p:sp>
        <p:nvSpPr>
          <p:cNvPr id="3" name="Text Placeholder 2"/>
          <p:cNvSpPr>
            <a:spLocks noGrp="1"/>
          </p:cNvSpPr>
          <p:nvPr>
            <p:ph type="body" idx="1"/>
          </p:nvPr>
        </p:nvSpPr>
        <p:spPr/>
        <p:txBody>
          <a:bodyPr/>
          <a:lstStyle/>
          <a:p>
            <a:pPr marL="457200" indent="-457200">
              <a:buFont typeface="+mj-lt"/>
              <a:buAutoNum type="arabicPeriod" startAt="3"/>
            </a:pPr>
            <a:r>
              <a:rPr lang="en-US" dirty="0" smtClean="0"/>
              <a:t>Apply Machine Learning: K-Means</a:t>
            </a:r>
            <a:endParaRPr lang="en-US" dirty="0"/>
          </a:p>
        </p:txBody>
      </p:sp>
      <p:pic>
        <p:nvPicPr>
          <p:cNvPr id="7" name="Picture 6"/>
          <p:cNvPicPr/>
          <p:nvPr/>
        </p:nvPicPr>
        <p:blipFill>
          <a:blip r:embed="rId2"/>
          <a:stretch>
            <a:fillRect/>
          </a:stretch>
        </p:blipFill>
        <p:spPr>
          <a:xfrm>
            <a:off x="2667000" y="2667000"/>
            <a:ext cx="5934075" cy="333915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1 Analysis:  Chester County, PA</a:t>
            </a:r>
            <a:endParaRPr lang="en-US" dirty="0"/>
          </a:p>
        </p:txBody>
      </p:sp>
      <p:sp>
        <p:nvSpPr>
          <p:cNvPr id="3" name="Text Placeholder 2"/>
          <p:cNvSpPr>
            <a:spLocks noGrp="1"/>
          </p:cNvSpPr>
          <p:nvPr>
            <p:ph type="body" idx="1"/>
          </p:nvPr>
        </p:nvSpPr>
        <p:spPr/>
        <p:txBody>
          <a:bodyPr/>
          <a:lstStyle/>
          <a:p>
            <a:pPr marL="457200" indent="-457200">
              <a:buFont typeface="+mj-lt"/>
              <a:buAutoNum type="arabicPeriod" startAt="4"/>
            </a:pPr>
            <a:r>
              <a:rPr lang="en-US" dirty="0" smtClean="0"/>
              <a:t>Gather Cluster Data to Analyze</a:t>
            </a:r>
            <a:endParaRPr lang="en-US" dirty="0"/>
          </a:p>
        </p:txBody>
      </p:sp>
      <p:pic>
        <p:nvPicPr>
          <p:cNvPr id="5" name="Picture 4"/>
          <p:cNvPicPr/>
          <p:nvPr/>
        </p:nvPicPr>
        <p:blipFill>
          <a:blip r:embed="rId2"/>
          <a:stretch>
            <a:fillRect/>
          </a:stretch>
        </p:blipFill>
        <p:spPr>
          <a:xfrm>
            <a:off x="2438400" y="2530699"/>
            <a:ext cx="5943600" cy="405765"/>
          </a:xfrm>
          <a:prstGeom prst="rect">
            <a:avLst/>
          </a:prstGeom>
        </p:spPr>
      </p:pic>
      <p:pic>
        <p:nvPicPr>
          <p:cNvPr id="6" name="Picture 5"/>
          <p:cNvPicPr/>
          <p:nvPr/>
        </p:nvPicPr>
        <p:blipFill>
          <a:blip r:embed="rId3"/>
          <a:stretch>
            <a:fillRect/>
          </a:stretch>
        </p:blipFill>
        <p:spPr>
          <a:xfrm>
            <a:off x="2438400" y="3032835"/>
            <a:ext cx="5943600" cy="1501140"/>
          </a:xfrm>
          <a:prstGeom prst="rect">
            <a:avLst/>
          </a:prstGeom>
        </p:spPr>
      </p:pic>
      <p:pic>
        <p:nvPicPr>
          <p:cNvPr id="8" name="Picture 7"/>
          <p:cNvPicPr/>
          <p:nvPr/>
        </p:nvPicPr>
        <p:blipFill>
          <a:blip r:embed="rId4"/>
          <a:stretch>
            <a:fillRect/>
          </a:stretch>
        </p:blipFill>
        <p:spPr>
          <a:xfrm>
            <a:off x="2438400" y="4630346"/>
            <a:ext cx="5943600" cy="419735"/>
          </a:xfrm>
          <a:prstGeom prst="rect">
            <a:avLst/>
          </a:prstGeom>
        </p:spPr>
      </p:pic>
      <p:pic>
        <p:nvPicPr>
          <p:cNvPr id="9" name="Picture 8"/>
          <p:cNvPicPr/>
          <p:nvPr/>
        </p:nvPicPr>
        <p:blipFill>
          <a:blip r:embed="rId5"/>
          <a:stretch>
            <a:fillRect/>
          </a:stretch>
        </p:blipFill>
        <p:spPr>
          <a:xfrm>
            <a:off x="2438400" y="5115206"/>
            <a:ext cx="5943600" cy="381635"/>
          </a:xfrm>
          <a:prstGeom prst="rect">
            <a:avLst/>
          </a:prstGeom>
        </p:spPr>
      </p:pic>
      <p:pic>
        <p:nvPicPr>
          <p:cNvPr id="10" name="Picture 9"/>
          <p:cNvPicPr/>
          <p:nvPr/>
        </p:nvPicPr>
        <p:blipFill>
          <a:blip r:embed="rId6"/>
          <a:stretch>
            <a:fillRect/>
          </a:stretch>
        </p:blipFill>
        <p:spPr>
          <a:xfrm>
            <a:off x="2438400" y="5561966"/>
            <a:ext cx="5943600" cy="455930"/>
          </a:xfrm>
          <a:prstGeom prst="rect">
            <a:avLst/>
          </a:prstGeom>
        </p:spPr>
      </p:pic>
    </p:spTree>
    <p:extLst>
      <p:ext uri="{BB962C8B-B14F-4D97-AF65-F5344CB8AC3E}">
        <p14:creationId xmlns:p14="http://schemas.microsoft.com/office/powerpoint/2010/main" val="13665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Tier </a:t>
            </a:r>
            <a:r>
              <a:rPr lang="en-US" dirty="0" smtClean="0"/>
              <a:t>2 </a:t>
            </a:r>
            <a:r>
              <a:rPr lang="en-US" dirty="0"/>
              <a:t>Analysis: </a:t>
            </a:r>
            <a:r>
              <a:rPr lang="en-US" dirty="0" smtClean="0"/>
              <a:t> Could Malvern, PA be a good fit?</a:t>
            </a:r>
            <a:endParaRPr lang="en-US" dirty="0"/>
          </a:p>
        </p:txBody>
      </p:sp>
      <p:sp>
        <p:nvSpPr>
          <p:cNvPr id="3" name="Text Placeholder 2"/>
          <p:cNvSpPr>
            <a:spLocks noGrp="1"/>
          </p:cNvSpPr>
          <p:nvPr>
            <p:ph type="body" idx="1"/>
          </p:nvPr>
        </p:nvSpPr>
        <p:spPr>
          <a:xfrm>
            <a:off x="839788" y="1828800"/>
            <a:ext cx="5029200" cy="3429000"/>
          </a:xfrm>
        </p:spPr>
        <p:txBody>
          <a:bodyPr>
            <a:normAutofit/>
          </a:bodyPr>
          <a:lstStyle/>
          <a:p>
            <a:pPr marL="457200" indent="-457200">
              <a:buFont typeface="+mj-lt"/>
              <a:buAutoNum type="arabicPeriod"/>
            </a:pPr>
            <a:r>
              <a:rPr lang="en-US" b="0" dirty="0" smtClean="0"/>
              <a:t>Identify neighborhoods near Malvern</a:t>
            </a:r>
          </a:p>
          <a:p>
            <a:pPr marL="457200" indent="-457200">
              <a:buFont typeface="+mj-lt"/>
              <a:buAutoNum type="arabicPeriod"/>
            </a:pPr>
            <a:endParaRPr lang="en-US" b="0" dirty="0" smtClean="0"/>
          </a:p>
          <a:p>
            <a:pPr marL="457200" indent="-457200">
              <a:buFont typeface="+mj-lt"/>
              <a:buAutoNum type="arabicPeriod"/>
            </a:pPr>
            <a:r>
              <a:rPr lang="en-US" b="0" dirty="0" smtClean="0"/>
              <a:t>Search for venues within a 10 mile radius of each neighborhood</a:t>
            </a:r>
            <a:r>
              <a:rPr lang="en-US" dirty="0" smtClean="0"/>
              <a:t> </a:t>
            </a:r>
          </a:p>
          <a:p>
            <a:pPr marL="457200" indent="-457200">
              <a:buFont typeface="+mj-lt"/>
              <a:buAutoNum type="arabicPeriod"/>
            </a:pPr>
            <a:endParaRPr lang="en-US" dirty="0"/>
          </a:p>
          <a:p>
            <a:pPr marL="457200" indent="-457200">
              <a:buFont typeface="+mj-lt"/>
              <a:buAutoNum type="arabicPeriod"/>
            </a:pPr>
            <a:r>
              <a:rPr lang="en-US" b="0" dirty="0" smtClean="0"/>
              <a:t>Combine data into one </a:t>
            </a:r>
            <a:r>
              <a:rPr lang="en-US" b="0" dirty="0" err="1" smtClean="0"/>
              <a:t>dataframe</a:t>
            </a:r>
            <a:r>
              <a:rPr lang="en-US" b="0" dirty="0" smtClean="0"/>
              <a:t> for analysis</a:t>
            </a:r>
            <a:endParaRPr lang="en-US" b="0" dirty="0"/>
          </a:p>
        </p:txBody>
      </p:sp>
      <p:pic>
        <p:nvPicPr>
          <p:cNvPr id="11" name="Picture 10"/>
          <p:cNvPicPr/>
          <p:nvPr/>
        </p:nvPicPr>
        <p:blipFill>
          <a:blip r:embed="rId2"/>
          <a:stretch>
            <a:fillRect/>
          </a:stretch>
        </p:blipFill>
        <p:spPr>
          <a:xfrm>
            <a:off x="6085268" y="1828800"/>
            <a:ext cx="5943600" cy="3124200"/>
          </a:xfrm>
          <a:prstGeom prst="rect">
            <a:avLst/>
          </a:prstGeom>
        </p:spPr>
      </p:pic>
    </p:spTree>
    <p:extLst>
      <p:ext uri="{BB962C8B-B14F-4D97-AF65-F5344CB8AC3E}">
        <p14:creationId xmlns:p14="http://schemas.microsoft.com/office/powerpoint/2010/main" val="369393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88</TotalTime>
  <Words>629</Words>
  <Application>Microsoft Office PowerPoint</Application>
  <PresentationFormat>Widescreen</PresentationFormat>
  <Paragraphs>161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Schoolbook</vt:lpstr>
      <vt:lpstr>CITY SKETCH 16X9</vt:lpstr>
      <vt:lpstr>Moving to a New Location</vt:lpstr>
      <vt:lpstr>Introduction</vt:lpstr>
      <vt:lpstr>Hypothetical Example:</vt:lpstr>
      <vt:lpstr>Data Sources</vt:lpstr>
      <vt:lpstr>Tier 1 Analysis:  Chester County, PA</vt:lpstr>
      <vt:lpstr>Tier 1 Analysis:  Chester County, PA</vt:lpstr>
      <vt:lpstr>Tier 1 Analysis:  Chester County, PA</vt:lpstr>
      <vt:lpstr>Tier 1 Analysis:  Chester County, PA</vt:lpstr>
      <vt:lpstr>Tier 2 Analysis:  Could Malvern, PA be a good fit?</vt:lpstr>
      <vt:lpstr>Tier 2 Analysis: Could Malvern, PA be a good fit?</vt:lpstr>
      <vt:lpstr>Tier 2 Analysis: Outcomes</vt:lpstr>
      <vt:lpstr>Results</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a New Location</dc:title>
  <dc:creator>Hannah Kinney</dc:creator>
  <cp:lastModifiedBy>Hannah Kinney</cp:lastModifiedBy>
  <cp:revision>10</cp:revision>
  <dcterms:created xsi:type="dcterms:W3CDTF">2020-07-25T00:11:47Z</dcterms:created>
  <dcterms:modified xsi:type="dcterms:W3CDTF">2020-07-25T01:39:57Z</dcterms:modified>
</cp:coreProperties>
</file>