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61" r:id="rId2"/>
    <p:sldId id="272" r:id="rId3"/>
    <p:sldId id="273" r:id="rId4"/>
    <p:sldId id="274" r:id="rId5"/>
    <p:sldId id="267" r:id="rId6"/>
    <p:sldId id="270" r:id="rId7"/>
    <p:sldId id="271" r:id="rId8"/>
    <p:sldId id="268" r:id="rId9"/>
    <p:sldId id="269" r:id="rId10"/>
    <p:sldId id="266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A56"/>
    <a:srgbClr val="FAF5EA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14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3F209-14FC-4967-80AC-0C0328EB48DE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074DB-E783-4D94-B48C-48A54E248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636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판매 전략을 어떻게 세우면 좋을지 분야를 나누어 분석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074DB-E783-4D94-B48C-48A54E2481B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085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파레토 법칙</a:t>
            </a:r>
            <a:endParaRPr lang="en-US" altLang="ko-KR" dirty="0"/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전체 결과의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80%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가 전체 원인의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20%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에서 일어나는 현상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074DB-E783-4D94-B48C-48A54E2481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0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600" y="1371600"/>
            <a:ext cx="14122400" cy="12700"/>
          </a:xfrm>
          <a:prstGeom prst="rect">
            <a:avLst/>
          </a:prstGeom>
        </p:spPr>
      </p:pic>
      <p:sp>
        <p:nvSpPr>
          <p:cNvPr id="19" name="TextBox 2">
            <a:extLst>
              <a:ext uri="{FF2B5EF4-FFF2-40B4-BE49-F238E27FC236}">
                <a16:creationId xmlns:a16="http://schemas.microsoft.com/office/drawing/2014/main" id="{8C555D70-8113-4140-9545-C64BC7252005}"/>
              </a:ext>
            </a:extLst>
          </p:cNvPr>
          <p:cNvSpPr txBox="1"/>
          <p:nvPr/>
        </p:nvSpPr>
        <p:spPr>
          <a:xfrm>
            <a:off x="977900" y="990600"/>
            <a:ext cx="71755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4400" b="1" i="0" u="none" strike="noStrike" dirty="0">
                <a:solidFill>
                  <a:srgbClr val="FAF5EA"/>
                </a:solidFill>
                <a:latin typeface="+mj-ea"/>
                <a:ea typeface="+mj-ea"/>
              </a:rPr>
              <a:t>주제선정 배경</a:t>
            </a:r>
            <a:endParaRPr lang="ko-KR" sz="4400" b="1" i="0" u="none" strike="noStrike" dirty="0">
              <a:solidFill>
                <a:srgbClr val="FAF5EA"/>
              </a:solidFill>
              <a:latin typeface="+mj-ea"/>
              <a:ea typeface="+mj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06BE819-3433-4502-94E3-7DBD7DB7C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600" y="2373405"/>
            <a:ext cx="9183382" cy="2229161"/>
          </a:xfrm>
          <a:prstGeom prst="rect">
            <a:avLst/>
          </a:prstGeom>
        </p:spPr>
      </p:pic>
      <p:sp>
        <p:nvSpPr>
          <p:cNvPr id="22" name="TextBox 2">
            <a:extLst>
              <a:ext uri="{FF2B5EF4-FFF2-40B4-BE49-F238E27FC236}">
                <a16:creationId xmlns:a16="http://schemas.microsoft.com/office/drawing/2014/main" id="{BB289AED-1B01-4925-A81D-D70DCEEBB038}"/>
              </a:ext>
            </a:extLst>
          </p:cNvPr>
          <p:cNvSpPr txBox="1"/>
          <p:nvPr/>
        </p:nvSpPr>
        <p:spPr>
          <a:xfrm>
            <a:off x="5550541" y="4719886"/>
            <a:ext cx="71755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4000" b="1" i="0" u="none" strike="noStrike" dirty="0">
                <a:solidFill>
                  <a:srgbClr val="FAF5EA"/>
                </a:solidFill>
                <a:latin typeface="+mj-ea"/>
                <a:ea typeface="+mj-ea"/>
              </a:rPr>
              <a:t>온라인 쇼핑몰 규모 성장</a:t>
            </a:r>
            <a:endParaRPr lang="ko-KR" sz="4000" b="1" i="0" u="none" strike="noStrike" dirty="0">
              <a:solidFill>
                <a:srgbClr val="FAF5EA"/>
              </a:solidFill>
              <a:latin typeface="+mj-ea"/>
              <a:ea typeface="+mj-ea"/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816D94B7-506B-4751-84BD-DBB284BC9E6F}"/>
              </a:ext>
            </a:extLst>
          </p:cNvPr>
          <p:cNvSpPr/>
          <p:nvPr/>
        </p:nvSpPr>
        <p:spPr>
          <a:xfrm>
            <a:off x="8719191" y="5600700"/>
            <a:ext cx="838200" cy="1143000"/>
          </a:xfrm>
          <a:prstGeom prst="downArrow">
            <a:avLst/>
          </a:prstGeom>
          <a:solidFill>
            <a:srgbClr val="FA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2BDE7B9F-DBB8-4DE7-B276-E0E6AAE39E44}"/>
              </a:ext>
            </a:extLst>
          </p:cNvPr>
          <p:cNvSpPr txBox="1"/>
          <p:nvPr/>
        </p:nvSpPr>
        <p:spPr>
          <a:xfrm>
            <a:off x="3918270" y="6743700"/>
            <a:ext cx="10451459" cy="184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7000" b="1" i="0" u="none" strike="noStrike" dirty="0">
                <a:solidFill>
                  <a:srgbClr val="FAF5EA"/>
                </a:solidFill>
                <a:latin typeface="+mj-ea"/>
                <a:ea typeface="+mj-ea"/>
              </a:rPr>
              <a:t>우리가 쇼핑몰 대표라면</a:t>
            </a:r>
            <a:r>
              <a:rPr lang="en-US" altLang="ko-KR" sz="7000" b="1" i="0" u="none" strike="noStrike" dirty="0">
                <a:solidFill>
                  <a:srgbClr val="FAF5EA"/>
                </a:solidFill>
                <a:latin typeface="+mj-ea"/>
                <a:ea typeface="+mj-ea"/>
              </a:rPr>
              <a:t>?</a:t>
            </a:r>
            <a:endParaRPr lang="ko-KR" sz="7000" b="1" i="0" u="none" strike="noStrike" dirty="0">
              <a:solidFill>
                <a:srgbClr val="FAF5EA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1358900"/>
            <a:ext cx="13995400" cy="127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grpSp>
        <p:nvGrpSpPr>
          <p:cNvPr id="27" name="Group 27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grpSp>
        <p:nvGrpSpPr>
          <p:cNvPr id="30" name="Group 30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grpSp>
        <p:nvGrpSpPr>
          <p:cNvPr id="34" name="Group 34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sp>
        <p:nvSpPr>
          <p:cNvPr id="8" name="TextBox 2">
            <a:extLst>
              <a:ext uri="{FF2B5EF4-FFF2-40B4-BE49-F238E27FC236}">
                <a16:creationId xmlns:a16="http://schemas.microsoft.com/office/drawing/2014/main" id="{3A0A7A5C-E60A-4372-945C-96201F6359E7}"/>
              </a:ext>
            </a:extLst>
          </p:cNvPr>
          <p:cNvSpPr txBox="1"/>
          <p:nvPr/>
        </p:nvSpPr>
        <p:spPr>
          <a:xfrm>
            <a:off x="3765550" y="2584450"/>
            <a:ext cx="10756900" cy="511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7000" b="1" i="0" u="none" strike="noStrike" dirty="0">
                <a:solidFill>
                  <a:srgbClr val="FF0000"/>
                </a:solidFill>
                <a:latin typeface="+mj-ea"/>
                <a:ea typeface="+mj-ea"/>
              </a:rPr>
              <a:t>매출</a:t>
            </a:r>
            <a:r>
              <a:rPr lang="ko-KR" altLang="en-US" sz="7000" i="0" u="none" strike="noStrike" dirty="0">
                <a:solidFill>
                  <a:srgbClr val="333A56"/>
                </a:solidFill>
                <a:latin typeface="+mj-ea"/>
                <a:ea typeface="+mj-ea"/>
              </a:rPr>
              <a:t> </a:t>
            </a:r>
            <a:r>
              <a:rPr lang="ko-KR" altLang="en-US" sz="6000" i="0" u="none" strike="noStrike" dirty="0">
                <a:solidFill>
                  <a:srgbClr val="333A56"/>
                </a:solidFill>
                <a:latin typeface="+mj-ea"/>
                <a:ea typeface="+mj-ea"/>
              </a:rPr>
              <a:t>증대 또는 유지</a:t>
            </a:r>
            <a:r>
              <a:rPr lang="ko-KR" altLang="en-US" sz="6000" b="0" i="0" u="none" strike="noStrike" dirty="0">
                <a:solidFill>
                  <a:srgbClr val="333A56"/>
                </a:solidFill>
                <a:latin typeface="+mj-ea"/>
                <a:ea typeface="+mj-ea"/>
              </a:rPr>
              <a:t>를 위해 </a:t>
            </a:r>
            <a:endParaRPr lang="en-US" altLang="ko-KR" sz="6000" b="0" i="0" u="none" strike="noStrike" dirty="0">
              <a:solidFill>
                <a:srgbClr val="333A56"/>
              </a:solidFill>
              <a:latin typeface="+mj-ea"/>
              <a:ea typeface="+mj-ea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7000" b="1" i="0" u="none" strike="noStrike" dirty="0">
                <a:solidFill>
                  <a:srgbClr val="FF0000"/>
                </a:solidFill>
                <a:latin typeface="+mj-ea"/>
                <a:ea typeface="+mj-ea"/>
              </a:rPr>
              <a:t>파티 용품</a:t>
            </a:r>
            <a:r>
              <a:rPr lang="ko-KR" altLang="en-US" sz="6000" b="0" i="0" u="none" strike="noStrike" dirty="0">
                <a:solidFill>
                  <a:srgbClr val="333A56"/>
                </a:solidFill>
                <a:latin typeface="+mj-ea"/>
                <a:ea typeface="+mj-ea"/>
              </a:rPr>
              <a:t>을 중점적으로</a:t>
            </a:r>
            <a:r>
              <a:rPr lang="ko-KR" altLang="en-US" sz="7000" b="0" i="0" u="none" strike="noStrike" dirty="0">
                <a:solidFill>
                  <a:srgbClr val="333A56"/>
                </a:solidFill>
                <a:latin typeface="+mj-ea"/>
                <a:ea typeface="+mj-ea"/>
              </a:rPr>
              <a:t> </a:t>
            </a:r>
            <a:endParaRPr lang="en-US" altLang="ko-KR" sz="7000" b="0" i="0" u="none" strike="noStrike" dirty="0">
              <a:solidFill>
                <a:srgbClr val="333A56"/>
              </a:solidFill>
              <a:latin typeface="+mj-ea"/>
              <a:ea typeface="+mj-ea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6000" b="0" i="0" u="none" strike="noStrike" dirty="0">
                <a:solidFill>
                  <a:srgbClr val="333A56"/>
                </a:solidFill>
                <a:latin typeface="+mj-ea"/>
                <a:ea typeface="+mj-ea"/>
              </a:rPr>
              <a:t>판매하는 것을 추천</a:t>
            </a:r>
            <a:endParaRPr lang="ko-KR" sz="6000" b="0" i="0" u="none" strike="noStrike" dirty="0">
              <a:solidFill>
                <a:srgbClr val="333A56"/>
              </a:solidFill>
              <a:latin typeface="+mj-ea"/>
              <a:ea typeface="+mj-ea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6E56FDF0-055B-4847-99D1-9FF8B94A6261}"/>
              </a:ext>
            </a:extLst>
          </p:cNvPr>
          <p:cNvSpPr txBox="1"/>
          <p:nvPr/>
        </p:nvSpPr>
        <p:spPr>
          <a:xfrm>
            <a:off x="977900" y="990600"/>
            <a:ext cx="71755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4400" b="1" i="0" u="none" strike="noStrike" dirty="0">
                <a:solidFill>
                  <a:srgbClr val="333A56"/>
                </a:solidFill>
                <a:latin typeface="+mj-ea"/>
                <a:ea typeface="+mj-ea"/>
              </a:rPr>
              <a:t>결론</a:t>
            </a:r>
            <a:endParaRPr lang="ko-KR" sz="4400" b="1" i="0" u="none" strike="noStrike" dirty="0">
              <a:solidFill>
                <a:srgbClr val="333A5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737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1333500"/>
            <a:ext cx="13995400" cy="127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grpSp>
        <p:nvGrpSpPr>
          <p:cNvPr id="27" name="Group 27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grpSp>
        <p:nvGrpSpPr>
          <p:cNvPr id="30" name="Group 30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grpSp>
        <p:nvGrpSpPr>
          <p:cNvPr id="34" name="Group 34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pic>
        <p:nvPicPr>
          <p:cNvPr id="16" name="Picture 4">
            <a:extLst>
              <a:ext uri="{FF2B5EF4-FFF2-40B4-BE49-F238E27FC236}">
                <a16:creationId xmlns:a16="http://schemas.microsoft.com/office/drawing/2014/main" id="{115334FF-488A-4A9B-87F8-8EF4E6BB4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8953500"/>
            <a:ext cx="13995400" cy="12700"/>
          </a:xfrm>
          <a:prstGeom prst="rect">
            <a:avLst/>
          </a:prstGeom>
        </p:spPr>
      </p:pic>
      <p:sp>
        <p:nvSpPr>
          <p:cNvPr id="18" name="TextBox 2">
            <a:extLst>
              <a:ext uri="{FF2B5EF4-FFF2-40B4-BE49-F238E27FC236}">
                <a16:creationId xmlns:a16="http://schemas.microsoft.com/office/drawing/2014/main" id="{711451DF-18EB-498E-9B01-FB6C5D35FC63}"/>
              </a:ext>
            </a:extLst>
          </p:cNvPr>
          <p:cNvSpPr txBox="1"/>
          <p:nvPr/>
        </p:nvSpPr>
        <p:spPr>
          <a:xfrm>
            <a:off x="3921125" y="3257176"/>
            <a:ext cx="10445750" cy="160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0" b="1" dirty="0">
                <a:solidFill>
                  <a:srgbClr val="333A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r>
              <a:rPr lang="en-US" altLang="ko-KR" sz="8000" dirty="0">
                <a:solidFill>
                  <a:srgbClr val="333A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8000" b="1" dirty="0">
                <a:solidFill>
                  <a:srgbClr val="333A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333A5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상품 분석</a:t>
            </a: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7A1F5941-6DA0-4564-A27F-A6CEF0DCADF5}"/>
              </a:ext>
            </a:extLst>
          </p:cNvPr>
          <p:cNvSpPr txBox="1"/>
          <p:nvPr/>
        </p:nvSpPr>
        <p:spPr>
          <a:xfrm>
            <a:off x="3921125" y="5968252"/>
            <a:ext cx="10445750" cy="160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000" dirty="0">
                <a:solidFill>
                  <a:srgbClr val="333A5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김현주</a:t>
            </a:r>
            <a:endParaRPr kumimoji="0" lang="ko-KR" altLang="en-US" sz="5000" i="0" u="none" strike="noStrike" kern="1200" cap="none" spc="0" normalizeH="0" baseline="0" noProof="0" dirty="0">
              <a:ln>
                <a:noFill/>
              </a:ln>
              <a:solidFill>
                <a:srgbClr val="333A5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81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77900" y="990600"/>
            <a:ext cx="71755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333A5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상품코드 분석 </a:t>
            </a:r>
            <a:r>
              <a:rPr kumimoji="0" lang="en-US" altLang="ko-KR" sz="3500" b="1" i="0" u="none" strike="noStrike" kern="1200" cap="none" spc="0" normalizeH="0" baseline="0" noProof="0" dirty="0">
                <a:ln>
                  <a:noFill/>
                </a:ln>
                <a:solidFill>
                  <a:srgbClr val="333A5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333A5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열 이름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358900"/>
            <a:ext cx="10800000" cy="9802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grpSp>
        <p:nvGrpSpPr>
          <p:cNvPr id="27" name="Group 27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grpSp>
        <p:nvGrpSpPr>
          <p:cNvPr id="30" name="Group 30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grpSp>
        <p:nvGrpSpPr>
          <p:cNvPr id="34" name="Group 34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A051905-A7C6-4250-BA5D-94CB4D3841D5}"/>
              </a:ext>
            </a:extLst>
          </p:cNvPr>
          <p:cNvSpPr txBox="1"/>
          <p:nvPr/>
        </p:nvSpPr>
        <p:spPr>
          <a:xfrm>
            <a:off x="4229100" y="2324100"/>
            <a:ext cx="9829800" cy="645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b="1" dirty="0">
                <a:latin typeface="+mj-ea"/>
                <a:ea typeface="+mj-ea"/>
              </a:rPr>
              <a:t>Invoice					</a:t>
            </a:r>
            <a:r>
              <a:rPr lang="ko-KR" altLang="en-US" sz="3500" b="1" dirty="0">
                <a:latin typeface="+mj-ea"/>
                <a:ea typeface="+mj-ea"/>
              </a:rPr>
              <a:t>주문 번호</a:t>
            </a:r>
            <a:endParaRPr lang="en-US" altLang="ko-KR" sz="3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3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StockCode</a:t>
            </a:r>
            <a:r>
              <a:rPr lang="en-US" altLang="ko-KR" sz="3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				</a:t>
            </a:r>
            <a:r>
              <a:rPr lang="ko-KR" altLang="en-US" sz="3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상품 코드</a:t>
            </a:r>
            <a:endParaRPr lang="en-US" altLang="ko-KR" sz="35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3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Description				</a:t>
            </a:r>
            <a:r>
              <a:rPr lang="ko-KR" altLang="en-US" sz="3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상품 이름</a:t>
            </a:r>
            <a:endParaRPr lang="en-US" altLang="ko-KR" sz="35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3500" b="1" dirty="0">
                <a:latin typeface="+mj-ea"/>
                <a:ea typeface="+mj-ea"/>
              </a:rPr>
              <a:t>Quantity				</a:t>
            </a:r>
            <a:r>
              <a:rPr lang="ko-KR" altLang="en-US" sz="3500" b="1" dirty="0">
                <a:latin typeface="+mj-ea"/>
                <a:ea typeface="+mj-ea"/>
              </a:rPr>
              <a:t>주문 수량</a:t>
            </a:r>
            <a:endParaRPr lang="en-US" altLang="ko-KR" sz="3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3500" b="1" dirty="0" err="1">
                <a:latin typeface="+mj-ea"/>
                <a:ea typeface="+mj-ea"/>
              </a:rPr>
              <a:t>InvoiceDate</a:t>
            </a:r>
            <a:r>
              <a:rPr lang="en-US" altLang="ko-KR" sz="3500" b="1" dirty="0">
                <a:latin typeface="+mj-ea"/>
                <a:ea typeface="+mj-ea"/>
              </a:rPr>
              <a:t>				</a:t>
            </a:r>
            <a:r>
              <a:rPr lang="ko-KR" altLang="en-US" sz="3500" b="1" dirty="0">
                <a:latin typeface="+mj-ea"/>
                <a:ea typeface="+mj-ea"/>
              </a:rPr>
              <a:t>주문 날짜</a:t>
            </a:r>
            <a:endParaRPr lang="en-US" altLang="ko-KR" sz="3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3500" b="1" dirty="0">
                <a:latin typeface="+mj-ea"/>
                <a:ea typeface="+mj-ea"/>
              </a:rPr>
              <a:t>Price					</a:t>
            </a:r>
            <a:r>
              <a:rPr lang="ko-KR" altLang="en-US" sz="3500" b="1" dirty="0">
                <a:latin typeface="+mj-ea"/>
                <a:ea typeface="+mj-ea"/>
              </a:rPr>
              <a:t>단위 당 제품 가격</a:t>
            </a:r>
            <a:endParaRPr lang="en-US" altLang="ko-KR" sz="3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3500" b="1" dirty="0">
                <a:latin typeface="+mj-ea"/>
                <a:ea typeface="+mj-ea"/>
              </a:rPr>
              <a:t>Customer ID				</a:t>
            </a:r>
            <a:r>
              <a:rPr lang="ko-KR" altLang="en-US" sz="3500" b="1" dirty="0">
                <a:latin typeface="+mj-ea"/>
                <a:ea typeface="+mj-ea"/>
              </a:rPr>
              <a:t>고객 </a:t>
            </a:r>
            <a:r>
              <a:rPr lang="en-US" altLang="ko-KR" sz="3500" b="1" dirty="0">
                <a:latin typeface="+mj-ea"/>
                <a:ea typeface="+mj-ea"/>
              </a:rPr>
              <a:t>ID</a:t>
            </a:r>
          </a:p>
          <a:p>
            <a:pPr>
              <a:lnSpc>
                <a:spcPct val="150000"/>
              </a:lnSpc>
            </a:pPr>
            <a:r>
              <a:rPr lang="en-US" altLang="ko-KR" sz="3500" b="1" dirty="0">
                <a:latin typeface="+mj-ea"/>
                <a:ea typeface="+mj-ea"/>
              </a:rPr>
              <a:t>Country					</a:t>
            </a:r>
            <a:r>
              <a:rPr lang="ko-KR" altLang="en-US" sz="3500" b="1" dirty="0">
                <a:latin typeface="+mj-ea"/>
                <a:ea typeface="+mj-ea"/>
              </a:rPr>
              <a:t>고객 거주 국가</a:t>
            </a:r>
            <a:endParaRPr lang="en-US" altLang="ko-KR" sz="35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287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77900" y="990600"/>
            <a:ext cx="71755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333A5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상품코드 분석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1358900"/>
            <a:ext cx="13995400" cy="127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grpSp>
        <p:nvGrpSpPr>
          <p:cNvPr id="27" name="Group 27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grpSp>
        <p:nvGrpSpPr>
          <p:cNvPr id="30" name="Group 30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grpSp>
        <p:nvGrpSpPr>
          <p:cNvPr id="34" name="Group 34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99DEF6DE-C052-4454-8194-BB09D923E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473" y="2133600"/>
            <a:ext cx="11839054" cy="792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EA17159-57F5-406A-9E95-55F6CFA99EBB}"/>
              </a:ext>
            </a:extLst>
          </p:cNvPr>
          <p:cNvSpPr/>
          <p:nvPr/>
        </p:nvSpPr>
        <p:spPr>
          <a:xfrm>
            <a:off x="4572000" y="9486900"/>
            <a:ext cx="762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BFEF17-1876-4961-8140-F0B714AFEE40}"/>
              </a:ext>
            </a:extLst>
          </p:cNvPr>
          <p:cNvSpPr/>
          <p:nvPr/>
        </p:nvSpPr>
        <p:spPr>
          <a:xfrm>
            <a:off x="5638800" y="9486900"/>
            <a:ext cx="762000" cy="304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884B87-982A-4618-9319-7C931C38AE79}"/>
              </a:ext>
            </a:extLst>
          </p:cNvPr>
          <p:cNvSpPr/>
          <p:nvPr/>
        </p:nvSpPr>
        <p:spPr>
          <a:xfrm>
            <a:off x="6629400" y="9486900"/>
            <a:ext cx="762000" cy="3048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E2DC8-CF5E-4652-9B16-08E1C9C15AC5}"/>
              </a:ext>
            </a:extLst>
          </p:cNvPr>
          <p:cNvSpPr/>
          <p:nvPr/>
        </p:nvSpPr>
        <p:spPr>
          <a:xfrm>
            <a:off x="7620000" y="9486900"/>
            <a:ext cx="762000" cy="3048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4B32DE-0DE6-435B-9010-EE5E74435B6E}"/>
              </a:ext>
            </a:extLst>
          </p:cNvPr>
          <p:cNvSpPr/>
          <p:nvPr/>
        </p:nvSpPr>
        <p:spPr>
          <a:xfrm>
            <a:off x="13639800" y="9486900"/>
            <a:ext cx="762000" cy="3048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5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77900" y="990600"/>
            <a:ext cx="71755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4400" b="1" i="0" u="none" strike="noStrike" dirty="0">
                <a:solidFill>
                  <a:srgbClr val="333A56"/>
                </a:solidFill>
                <a:latin typeface="+mj-ea"/>
                <a:ea typeface="+mj-ea"/>
              </a:rPr>
              <a:t>상품코드 분석</a:t>
            </a:r>
            <a:endParaRPr lang="ko-KR" sz="4400" b="1" i="0" u="none" strike="noStrike" dirty="0">
              <a:solidFill>
                <a:srgbClr val="333A56"/>
              </a:solidFill>
              <a:latin typeface="+mj-ea"/>
              <a:ea typeface="+mj-ea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1358900"/>
            <a:ext cx="13995400" cy="127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grpSp>
        <p:nvGrpSpPr>
          <p:cNvPr id="27" name="Group 27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grpSp>
        <p:nvGrpSpPr>
          <p:cNvPr id="30" name="Group 30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grpSp>
        <p:nvGrpSpPr>
          <p:cNvPr id="34" name="Group 34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EC79628-6F33-4066-9437-87EB2C957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033" y="2133600"/>
            <a:ext cx="12037933" cy="7920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505BEA1-71BA-4166-BDEC-2E975A6DC490}"/>
              </a:ext>
            </a:extLst>
          </p:cNvPr>
          <p:cNvSpPr/>
          <p:nvPr/>
        </p:nvSpPr>
        <p:spPr>
          <a:xfrm>
            <a:off x="5715000" y="9486900"/>
            <a:ext cx="762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FC185B-76F7-4CD3-A8AA-84B5F6D79683}"/>
              </a:ext>
            </a:extLst>
          </p:cNvPr>
          <p:cNvSpPr/>
          <p:nvPr/>
        </p:nvSpPr>
        <p:spPr>
          <a:xfrm>
            <a:off x="4724400" y="9486900"/>
            <a:ext cx="762000" cy="304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DA74EC-7679-4B6B-9BFB-27D7CDDF59D1}"/>
              </a:ext>
            </a:extLst>
          </p:cNvPr>
          <p:cNvSpPr/>
          <p:nvPr/>
        </p:nvSpPr>
        <p:spPr>
          <a:xfrm>
            <a:off x="6705600" y="9486900"/>
            <a:ext cx="762000" cy="3048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3B82C3-8925-42F9-BB36-F7AA388DB295}"/>
              </a:ext>
            </a:extLst>
          </p:cNvPr>
          <p:cNvSpPr/>
          <p:nvPr/>
        </p:nvSpPr>
        <p:spPr>
          <a:xfrm>
            <a:off x="7696200" y="9486900"/>
            <a:ext cx="762000" cy="3048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FEEBAD-EF04-46B1-A248-4BB0073002BE}"/>
              </a:ext>
            </a:extLst>
          </p:cNvPr>
          <p:cNvSpPr/>
          <p:nvPr/>
        </p:nvSpPr>
        <p:spPr>
          <a:xfrm>
            <a:off x="8763000" y="9486900"/>
            <a:ext cx="762000" cy="3048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98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1358900"/>
            <a:ext cx="13995400" cy="127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grpSp>
        <p:nvGrpSpPr>
          <p:cNvPr id="27" name="Group 27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grpSp>
        <p:nvGrpSpPr>
          <p:cNvPr id="30" name="Group 30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grpSp>
        <p:nvGrpSpPr>
          <p:cNvPr id="34" name="Group 34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EEACAEE-5A7D-4128-ACF5-61F7C5A29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76500"/>
            <a:ext cx="8365614" cy="648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3F10F50-8322-4912-A8C5-3DCC5E9C5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0" y="2476500"/>
            <a:ext cx="4172532" cy="481079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3B71A1-B17D-4E16-A5EE-1E94A11D0BB8}"/>
              </a:ext>
            </a:extLst>
          </p:cNvPr>
          <p:cNvSpPr/>
          <p:nvPr/>
        </p:nvSpPr>
        <p:spPr>
          <a:xfrm>
            <a:off x="10668000" y="6248400"/>
            <a:ext cx="3657600" cy="419100"/>
          </a:xfrm>
          <a:prstGeom prst="rect">
            <a:avLst/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B834576-8C1D-47B4-BF06-0E9827095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9400" y="7725949"/>
            <a:ext cx="6683802" cy="813680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884EB9AB-7EF8-431A-A799-4E6B5BD60BA5}"/>
              </a:ext>
            </a:extLst>
          </p:cNvPr>
          <p:cNvSpPr txBox="1"/>
          <p:nvPr/>
        </p:nvSpPr>
        <p:spPr>
          <a:xfrm>
            <a:off x="977900" y="990600"/>
            <a:ext cx="71755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4400" b="1" i="0" u="none" strike="noStrike" dirty="0">
                <a:solidFill>
                  <a:srgbClr val="333A56"/>
                </a:solidFill>
                <a:latin typeface="+mj-ea"/>
                <a:ea typeface="+mj-ea"/>
              </a:rPr>
              <a:t>상품코드 분석</a:t>
            </a:r>
            <a:endParaRPr lang="ko-KR" sz="4400" b="1" i="0" u="none" strike="noStrike" dirty="0">
              <a:solidFill>
                <a:srgbClr val="333A5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97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1358900"/>
            <a:ext cx="13995400" cy="127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grpSp>
        <p:nvGrpSpPr>
          <p:cNvPr id="27" name="Group 27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grpSp>
        <p:nvGrpSpPr>
          <p:cNvPr id="30" name="Group 30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grpSp>
        <p:nvGrpSpPr>
          <p:cNvPr id="34" name="Group 34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C9FCFE0-172E-4B4C-B1FB-40141E070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76500"/>
            <a:ext cx="8202896" cy="64800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3E537C84-24D3-4215-BFF8-24DA9E2DB6C4}"/>
              </a:ext>
            </a:extLst>
          </p:cNvPr>
          <p:cNvSpPr/>
          <p:nvPr/>
        </p:nvSpPr>
        <p:spPr>
          <a:xfrm rot="19819428">
            <a:off x="2229644" y="6703139"/>
            <a:ext cx="2779714" cy="14322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219B4430-57FC-462B-BEFA-815FEC014766}"/>
              </a:ext>
            </a:extLst>
          </p:cNvPr>
          <p:cNvSpPr txBox="1"/>
          <p:nvPr/>
        </p:nvSpPr>
        <p:spPr>
          <a:xfrm>
            <a:off x="977900" y="990600"/>
            <a:ext cx="71755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4400" b="1" i="0" u="none" strike="noStrike" dirty="0">
                <a:solidFill>
                  <a:srgbClr val="333A56"/>
                </a:solidFill>
                <a:latin typeface="+mj-ea"/>
                <a:ea typeface="+mj-ea"/>
              </a:rPr>
              <a:t>상품코드 분석</a:t>
            </a:r>
            <a:endParaRPr lang="ko-KR" sz="4400" b="1" i="0" u="none" strike="noStrike" dirty="0">
              <a:solidFill>
                <a:srgbClr val="333A56"/>
              </a:solidFill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DAA0E9-7DEB-4039-849C-98645A3C6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534" y="3311102"/>
            <a:ext cx="4172532" cy="481079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C518F8-FCFA-4DC9-AF0F-4E3697B0FFD2}"/>
              </a:ext>
            </a:extLst>
          </p:cNvPr>
          <p:cNvSpPr/>
          <p:nvPr/>
        </p:nvSpPr>
        <p:spPr>
          <a:xfrm flipV="1">
            <a:off x="10668000" y="6667500"/>
            <a:ext cx="3657600" cy="419100"/>
          </a:xfrm>
          <a:prstGeom prst="rect">
            <a:avLst/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6EBBC0-C4ED-413D-8B8D-32A001201802}"/>
              </a:ext>
            </a:extLst>
          </p:cNvPr>
          <p:cNvSpPr/>
          <p:nvPr/>
        </p:nvSpPr>
        <p:spPr>
          <a:xfrm flipV="1">
            <a:off x="10668000" y="7467600"/>
            <a:ext cx="3657600" cy="419100"/>
          </a:xfrm>
          <a:prstGeom prst="rect">
            <a:avLst/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92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0" y="1358900"/>
            <a:ext cx="13995400" cy="127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grpSp>
        <p:nvGrpSpPr>
          <p:cNvPr id="27" name="Group 27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grpSp>
        <p:nvGrpSpPr>
          <p:cNvPr id="30" name="Group 30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grpSp>
        <p:nvGrpSpPr>
          <p:cNvPr id="34" name="Group 34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1103BCC-4334-4165-8413-D249226586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79"/>
          <a:stretch/>
        </p:blipFill>
        <p:spPr>
          <a:xfrm>
            <a:off x="4404596" y="2133600"/>
            <a:ext cx="9478808" cy="7200900"/>
          </a:xfrm>
          <a:prstGeom prst="rect">
            <a:avLst/>
          </a:prstGeom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A604B88A-B78B-466F-96B4-9BFB0B3A729C}"/>
              </a:ext>
            </a:extLst>
          </p:cNvPr>
          <p:cNvSpPr txBox="1"/>
          <p:nvPr/>
        </p:nvSpPr>
        <p:spPr>
          <a:xfrm>
            <a:off x="977900" y="990600"/>
            <a:ext cx="71755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4400" b="1" i="0" u="none" strike="noStrike" dirty="0">
                <a:solidFill>
                  <a:srgbClr val="333A56"/>
                </a:solidFill>
                <a:latin typeface="+mj-ea"/>
                <a:ea typeface="+mj-ea"/>
              </a:rPr>
              <a:t>상품코드 분석</a:t>
            </a:r>
            <a:endParaRPr lang="ko-KR" sz="4400" b="1" i="0" u="none" strike="noStrike" dirty="0">
              <a:solidFill>
                <a:srgbClr val="333A5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528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1358900"/>
            <a:ext cx="13995400" cy="127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grpSp>
        <p:nvGrpSpPr>
          <p:cNvPr id="27" name="Group 27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grpSp>
        <p:nvGrpSpPr>
          <p:cNvPr id="30" name="Group 30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grpSp>
        <p:nvGrpSpPr>
          <p:cNvPr id="34" name="Group 34"/>
          <p:cNvGrpSpPr/>
          <p:nvPr/>
        </p:nvGrpSpPr>
        <p:grpSpPr>
          <a:xfrm>
            <a:off x="2147483647" y="2147483647"/>
            <a:ext cx="1282255500" cy="2147483647"/>
            <a:chOff x="0" y="0"/>
            <a:chExt cx="0" cy="0"/>
          </a:xfrm>
        </p:grpSpPr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9B5E684-D9E8-4908-838A-8E1B5EB3D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86359"/>
            <a:ext cx="7882640" cy="792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1E47A26-6239-48D5-B570-384E52A45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0" y="2161759"/>
            <a:ext cx="5611008" cy="596348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E676E68-F5DA-4738-859C-91503FC91D7D}"/>
              </a:ext>
            </a:extLst>
          </p:cNvPr>
          <p:cNvSpPr/>
          <p:nvPr/>
        </p:nvSpPr>
        <p:spPr>
          <a:xfrm>
            <a:off x="10515600" y="2207041"/>
            <a:ext cx="3962400" cy="350082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FFAEE75-D057-4C89-9269-F268D7129338}"/>
              </a:ext>
            </a:extLst>
          </p:cNvPr>
          <p:cNvSpPr/>
          <p:nvPr/>
        </p:nvSpPr>
        <p:spPr>
          <a:xfrm>
            <a:off x="10540408" y="4523959"/>
            <a:ext cx="4699591" cy="350082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99A9B74-1989-4E8C-BD3E-1D32DB87F197}"/>
              </a:ext>
            </a:extLst>
          </p:cNvPr>
          <p:cNvSpPr/>
          <p:nvPr/>
        </p:nvSpPr>
        <p:spPr>
          <a:xfrm>
            <a:off x="10591800" y="6047959"/>
            <a:ext cx="4800600" cy="350082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72938A6-C8D9-4A19-9C61-E5C9D0FE13DB}"/>
              </a:ext>
            </a:extLst>
          </p:cNvPr>
          <p:cNvSpPr/>
          <p:nvPr/>
        </p:nvSpPr>
        <p:spPr>
          <a:xfrm>
            <a:off x="10591800" y="6855241"/>
            <a:ext cx="2209800" cy="350082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1DE8C1D-79B9-4851-8C6E-567C6734A5DC}"/>
              </a:ext>
            </a:extLst>
          </p:cNvPr>
          <p:cNvSpPr/>
          <p:nvPr/>
        </p:nvSpPr>
        <p:spPr>
          <a:xfrm>
            <a:off x="10591800" y="5285959"/>
            <a:ext cx="2209800" cy="350082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C3663C3D-A130-4715-B352-1F479D18B5AA}"/>
              </a:ext>
            </a:extLst>
          </p:cNvPr>
          <p:cNvSpPr txBox="1"/>
          <p:nvPr/>
        </p:nvSpPr>
        <p:spPr>
          <a:xfrm>
            <a:off x="10439400" y="8644072"/>
            <a:ext cx="5611008" cy="107142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b="1" dirty="0">
                <a:solidFill>
                  <a:srgbClr val="333A56"/>
                </a:solidFill>
                <a:latin typeface="+mj-ea"/>
                <a:ea typeface="+mj-ea"/>
              </a:rPr>
              <a:t>파티</a:t>
            </a:r>
            <a:r>
              <a:rPr lang="ko-KR" altLang="en-US" sz="3000" dirty="0">
                <a:solidFill>
                  <a:srgbClr val="333A56"/>
                </a:solidFill>
                <a:latin typeface="+mj-ea"/>
                <a:ea typeface="+mj-ea"/>
              </a:rPr>
              <a:t>와 관련된 제품의</a:t>
            </a:r>
            <a:endParaRPr lang="en-US" altLang="ko-KR" sz="3000" dirty="0">
              <a:solidFill>
                <a:srgbClr val="333A56"/>
              </a:solidFill>
              <a:latin typeface="+mj-ea"/>
              <a:ea typeface="+mj-ea"/>
            </a:endParaRPr>
          </a:p>
          <a:p>
            <a:pPr lvl="0" algn="ctr">
              <a:lnSpc>
                <a:spcPct val="99600"/>
              </a:lnSpc>
            </a:pPr>
            <a:r>
              <a:rPr lang="ko-KR" altLang="en-US" sz="3000" dirty="0">
                <a:solidFill>
                  <a:srgbClr val="333A56"/>
                </a:solidFill>
                <a:latin typeface="+mj-ea"/>
                <a:ea typeface="+mj-ea"/>
              </a:rPr>
              <a:t>판매 순위가 높음</a:t>
            </a:r>
            <a:endParaRPr lang="ko-KR" sz="3000" i="0" u="none" strike="noStrike" dirty="0">
              <a:solidFill>
                <a:srgbClr val="333A56"/>
              </a:solidFill>
              <a:latin typeface="+mj-ea"/>
              <a:ea typeface="+mj-ea"/>
            </a:endParaRP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A2C21D22-8BA8-4D7C-8FF5-EEC2E600CD98}"/>
              </a:ext>
            </a:extLst>
          </p:cNvPr>
          <p:cNvSpPr txBox="1"/>
          <p:nvPr/>
        </p:nvSpPr>
        <p:spPr>
          <a:xfrm>
            <a:off x="977900" y="990600"/>
            <a:ext cx="71755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4400" b="1" i="0" u="none" strike="noStrike" dirty="0">
                <a:solidFill>
                  <a:srgbClr val="333A56"/>
                </a:solidFill>
                <a:latin typeface="+mj-ea"/>
                <a:ea typeface="+mj-ea"/>
              </a:rPr>
              <a:t>상품코드 분석</a:t>
            </a:r>
            <a:endParaRPr lang="ko-KR" sz="4400" b="1" i="0" u="none" strike="noStrike" dirty="0">
              <a:solidFill>
                <a:srgbClr val="333A5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634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138</Words>
  <Application>Microsoft Office PowerPoint</Application>
  <PresentationFormat>사용자 지정</PresentationFormat>
  <Paragraphs>31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Calibri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kdp</dc:creator>
  <cp:lastModifiedBy>kdp</cp:lastModifiedBy>
  <cp:revision>19</cp:revision>
  <dcterms:created xsi:type="dcterms:W3CDTF">2006-08-16T00:00:00Z</dcterms:created>
  <dcterms:modified xsi:type="dcterms:W3CDTF">2024-08-23T05:02:08Z</dcterms:modified>
</cp:coreProperties>
</file>