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62" r:id="rId5"/>
    <p:sldId id="268" r:id="rId6"/>
    <p:sldId id="269" r:id="rId7"/>
    <p:sldId id="265" r:id="rId8"/>
    <p:sldId id="259" r:id="rId9"/>
    <p:sldId id="266" r:id="rId10"/>
    <p:sldId id="264" r:id="rId11"/>
    <p:sldId id="257"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870744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225184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EA2C2-9D13-49A0-A1A1-8E8D18DF029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61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50419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EA2C2-9D13-49A0-A1A1-8E8D18DF029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53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3556980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2953824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85090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181803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5FB328-DDF2-4226-971A-211FED6A1815}" type="datetimeFigureOut">
              <a:rPr lang="en-US" smtClean="0"/>
              <a:t>12/6/2017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22176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44258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5FB328-DDF2-4226-971A-211FED6A1815}" type="datetimeFigureOut">
              <a:rPr lang="en-US" smtClean="0"/>
              <a:t>12/6/2017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240546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5FB328-DDF2-4226-971A-211FED6A1815}" type="datetimeFigureOut">
              <a:rPr lang="en-US" smtClean="0"/>
              <a:t>12/6/2017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73214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FB328-DDF2-4226-971A-211FED6A1815}" type="datetimeFigureOut">
              <a:rPr lang="en-US" smtClean="0"/>
              <a:t>12/6/2017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5449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165225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5FB328-DDF2-4226-971A-211FED6A1815}" type="datetimeFigureOut">
              <a:rPr lang="en-US" smtClean="0"/>
              <a:t>12/6/2017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7DEA2C2-9D13-49A0-A1A1-8E8D18DF0297}" type="slidenum">
              <a:rPr lang="en-US" smtClean="0"/>
              <a:t>‹#›</a:t>
            </a:fld>
            <a:endParaRPr lang="en-US"/>
          </a:p>
        </p:txBody>
      </p:sp>
    </p:spTree>
    <p:extLst>
      <p:ext uri="{BB962C8B-B14F-4D97-AF65-F5344CB8AC3E}">
        <p14:creationId xmlns:p14="http://schemas.microsoft.com/office/powerpoint/2010/main" val="32170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5FB328-DDF2-4226-971A-211FED6A1815}" type="datetimeFigureOut">
              <a:rPr lang="en-US" smtClean="0"/>
              <a:t>12/6/2017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7DEA2C2-9D13-49A0-A1A1-8E8D18DF0297}" type="slidenum">
              <a:rPr lang="en-US" smtClean="0"/>
              <a:t>‹#›</a:t>
            </a:fld>
            <a:endParaRPr lang="en-US"/>
          </a:p>
        </p:txBody>
      </p:sp>
    </p:spTree>
    <p:extLst>
      <p:ext uri="{BB962C8B-B14F-4D97-AF65-F5344CB8AC3E}">
        <p14:creationId xmlns:p14="http://schemas.microsoft.com/office/powerpoint/2010/main" val="384123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curelist.com/keyloggers-how-they-work-and-how-to-detect-them-part-1/36138/" TargetMode="External"/><Relationship Id="rId2" Type="http://schemas.openxmlformats.org/officeDocument/2006/relationships/hyperlink" Target="https://community.spiceworks.com/topic/2003395-what-is-keylogging-definition-history-and-how-to-detect-word-of-the-wee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hackaday.com/2015/11/06/retrotechtacular-cold-war-era-hardware-keylogg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FF552-67C6-4B75-8A1F-B75E56FE39FB}"/>
              </a:ext>
            </a:extLst>
          </p:cNvPr>
          <p:cNvSpPr>
            <a:spLocks noGrp="1"/>
          </p:cNvSpPr>
          <p:nvPr>
            <p:ph type="ctrTitle"/>
          </p:nvPr>
        </p:nvSpPr>
        <p:spPr/>
        <p:txBody>
          <a:bodyPr/>
          <a:lstStyle/>
          <a:p>
            <a:r>
              <a:rPr lang="en-US" dirty="0"/>
              <a:t>Keylogger</a:t>
            </a:r>
          </a:p>
        </p:txBody>
      </p:sp>
      <p:sp>
        <p:nvSpPr>
          <p:cNvPr id="3" name="Subtitle 2">
            <a:extLst>
              <a:ext uri="{FF2B5EF4-FFF2-40B4-BE49-F238E27FC236}">
                <a16:creationId xmlns:a16="http://schemas.microsoft.com/office/drawing/2014/main" xmlns="" id="{7B0B675F-3475-472E-A9CE-5A6E93CE0037}"/>
              </a:ext>
            </a:extLst>
          </p:cNvPr>
          <p:cNvSpPr>
            <a:spLocks noGrp="1"/>
          </p:cNvSpPr>
          <p:nvPr>
            <p:ph type="subTitle" idx="1"/>
          </p:nvPr>
        </p:nvSpPr>
        <p:spPr/>
        <p:txBody>
          <a:bodyPr/>
          <a:lstStyle/>
          <a:p>
            <a:r>
              <a:rPr lang="en-US" dirty="0"/>
              <a:t>By Ashton Toler, Kelli </a:t>
            </a:r>
            <a:r>
              <a:rPr lang="en-US" dirty="0" smtClean="0"/>
              <a:t>Kinnikin</a:t>
            </a:r>
            <a:r>
              <a:rPr lang="en-US" dirty="0"/>
              <a:t>, Nick </a:t>
            </a:r>
            <a:r>
              <a:rPr lang="en-US" dirty="0" err="1"/>
              <a:t>Fresta</a:t>
            </a:r>
            <a:endParaRPr lang="en-US" dirty="0"/>
          </a:p>
        </p:txBody>
      </p:sp>
    </p:spTree>
    <p:extLst>
      <p:ext uri="{BB962C8B-B14F-4D97-AF65-F5344CB8AC3E}">
        <p14:creationId xmlns:p14="http://schemas.microsoft.com/office/powerpoint/2010/main" val="425106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D7A57F-6603-479D-88C6-1A39CFD89DC4}"/>
              </a:ext>
            </a:extLst>
          </p:cNvPr>
          <p:cNvSpPr>
            <a:spLocks noGrp="1"/>
          </p:cNvSpPr>
          <p:nvPr>
            <p:ph type="title"/>
          </p:nvPr>
        </p:nvSpPr>
        <p:spPr/>
        <p:txBody>
          <a:bodyPr/>
          <a:lstStyle/>
          <a:p>
            <a:r>
              <a:rPr lang="en-US" dirty="0"/>
              <a:t>How to </a:t>
            </a:r>
            <a:r>
              <a:rPr lang="en-US" dirty="0" err="1" smtClean="0"/>
              <a:t>Gaurd</a:t>
            </a:r>
            <a:r>
              <a:rPr lang="en-US" dirty="0" smtClean="0"/>
              <a:t> </a:t>
            </a:r>
            <a:r>
              <a:rPr lang="en-US" dirty="0"/>
              <a:t>Against Keyloggers</a:t>
            </a:r>
          </a:p>
        </p:txBody>
      </p:sp>
      <p:sp>
        <p:nvSpPr>
          <p:cNvPr id="3" name="Content Placeholder 2">
            <a:extLst>
              <a:ext uri="{FF2B5EF4-FFF2-40B4-BE49-F238E27FC236}">
                <a16:creationId xmlns:a16="http://schemas.microsoft.com/office/drawing/2014/main" xmlns="" id="{F3671707-45E7-4F23-80EC-7ACE1C4DF44E}"/>
              </a:ext>
            </a:extLst>
          </p:cNvPr>
          <p:cNvSpPr>
            <a:spLocks noGrp="1"/>
          </p:cNvSpPr>
          <p:nvPr>
            <p:ph idx="1"/>
          </p:nvPr>
        </p:nvSpPr>
        <p:spPr/>
        <p:txBody>
          <a:bodyPr>
            <a:normAutofit fontScale="77500" lnSpcReduction="20000"/>
          </a:bodyPr>
          <a:lstStyle/>
          <a:p>
            <a:r>
              <a:rPr lang="en-US" dirty="0"/>
              <a:t>Physically secure public computers and disable unused USB ports so hardware keyloggers can't be used</a:t>
            </a:r>
          </a:p>
          <a:p>
            <a:r>
              <a:rPr lang="en-US" dirty="0"/>
              <a:t>Use anti-malware that can detect software keyloggers</a:t>
            </a:r>
            <a:br>
              <a:rPr lang="en-US" dirty="0"/>
            </a:br>
            <a:endParaRPr lang="en-US" dirty="0"/>
          </a:p>
          <a:p>
            <a:r>
              <a:rPr lang="en-US" dirty="0"/>
              <a:t>Never use a public computer to log on to any websites or services that require you to enter a password</a:t>
            </a:r>
          </a:p>
          <a:p>
            <a:r>
              <a:rPr lang="en-US" dirty="0"/>
              <a:t>Restrict users to privileged accounts to prevent them from installing software on their machines</a:t>
            </a:r>
          </a:p>
          <a:p>
            <a:r>
              <a:rPr lang="en-US" dirty="0"/>
              <a:t>Periodically check desktop computers for the presence of hardware keyloggers</a:t>
            </a:r>
            <a:br>
              <a:rPr lang="en-US" dirty="0"/>
            </a:br>
            <a:endParaRPr lang="en-US" dirty="0"/>
          </a:p>
          <a:p>
            <a:r>
              <a:rPr lang="en-US" dirty="0"/>
              <a:t>Wipe systems if they are compromised by software keyloggers</a:t>
            </a:r>
          </a:p>
          <a:p>
            <a:r>
              <a:rPr lang="en-US" dirty="0"/>
              <a:t>Don't ever install questionable software that could contain malware</a:t>
            </a:r>
          </a:p>
          <a:p>
            <a:r>
              <a:rPr lang="en-US" dirty="0"/>
              <a:t>Beware of suspicious changes to physical devices or peripherals, such as the keyboard itself, that might have been hacked</a:t>
            </a:r>
          </a:p>
          <a:p>
            <a:r>
              <a:rPr lang="en-US" dirty="0"/>
              <a:t>When possible, use two-factor authentication on your accounts to add an extra layer of protection, in case your password gets hacked</a:t>
            </a:r>
          </a:p>
          <a:p>
            <a:endParaRPr lang="en-US" dirty="0"/>
          </a:p>
        </p:txBody>
      </p:sp>
    </p:spTree>
    <p:extLst>
      <p:ext uri="{BB962C8B-B14F-4D97-AF65-F5344CB8AC3E}">
        <p14:creationId xmlns:p14="http://schemas.microsoft.com/office/powerpoint/2010/main" val="7879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CB0B1-C183-4B26-8248-0CF49FE46BD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xmlns="" id="{E3AFB92D-0279-449E-B1CA-D6A7CF64BA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6627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EED29-9208-4C65-95F1-2AAA7EF4E832}"/>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xmlns="" id="{EFBCC3CA-9A22-4973-B854-FA672242DADD}"/>
              </a:ext>
            </a:extLst>
          </p:cNvPr>
          <p:cNvSpPr>
            <a:spLocks noGrp="1"/>
          </p:cNvSpPr>
          <p:nvPr>
            <p:ph idx="1"/>
          </p:nvPr>
        </p:nvSpPr>
        <p:spPr/>
        <p:txBody>
          <a:bodyPr/>
          <a:lstStyle/>
          <a:p>
            <a:r>
              <a:rPr lang="en-US" dirty="0">
                <a:hlinkClick r:id="rId2"/>
              </a:rPr>
              <a:t>https://community.spiceworks.com/topic/2003395-what-is-keylogging-definition-history-and-how-to-detect-word-of-the-week</a:t>
            </a:r>
            <a:endParaRPr lang="en-US" dirty="0"/>
          </a:p>
          <a:p>
            <a:r>
              <a:rPr lang="en-US" dirty="0">
                <a:hlinkClick r:id="rId3"/>
              </a:rPr>
              <a:t>https://securelist.com/keyloggers-how-they-work-and-how-to-detect-them-part-1/36138/</a:t>
            </a:r>
            <a:endParaRPr lang="en-US" dirty="0"/>
          </a:p>
          <a:p>
            <a:endParaRPr lang="en-US" dirty="0"/>
          </a:p>
          <a:p>
            <a:endParaRPr lang="en-US" dirty="0"/>
          </a:p>
        </p:txBody>
      </p:sp>
    </p:spTree>
    <p:extLst>
      <p:ext uri="{BB962C8B-B14F-4D97-AF65-F5344CB8AC3E}">
        <p14:creationId xmlns:p14="http://schemas.microsoft.com/office/powerpoint/2010/main" val="414496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77945-688A-46B9-B631-646963F46AEB}"/>
              </a:ext>
            </a:extLst>
          </p:cNvPr>
          <p:cNvSpPr>
            <a:spLocks noGrp="1"/>
          </p:cNvSpPr>
          <p:nvPr>
            <p:ph type="title"/>
          </p:nvPr>
        </p:nvSpPr>
        <p:spPr/>
        <p:txBody>
          <a:bodyPr/>
          <a:lstStyle/>
          <a:p>
            <a:r>
              <a:rPr lang="en-US" dirty="0"/>
              <a:t>What Is a Keylogger</a:t>
            </a:r>
          </a:p>
        </p:txBody>
      </p:sp>
      <p:sp>
        <p:nvSpPr>
          <p:cNvPr id="3" name="Content Placeholder 2">
            <a:extLst>
              <a:ext uri="{FF2B5EF4-FFF2-40B4-BE49-F238E27FC236}">
                <a16:creationId xmlns:a16="http://schemas.microsoft.com/office/drawing/2014/main" xmlns="" id="{50EB820C-4C80-4E54-9229-4A59E73FFEB4}"/>
              </a:ext>
            </a:extLst>
          </p:cNvPr>
          <p:cNvSpPr>
            <a:spLocks noGrp="1"/>
          </p:cNvSpPr>
          <p:nvPr>
            <p:ph idx="1"/>
          </p:nvPr>
        </p:nvSpPr>
        <p:spPr/>
        <p:txBody>
          <a:bodyPr/>
          <a:lstStyle/>
          <a:p>
            <a:r>
              <a:rPr lang="en-US" dirty="0"/>
              <a:t>Keylogging is the act of recording key presses on a keyboard, a technique that can be used by snoops and hackers to obtain passwords and other sensitive information.</a:t>
            </a:r>
          </a:p>
          <a:p>
            <a:r>
              <a:rPr lang="en-US" dirty="0"/>
              <a:t>Keyloggers come in both software and hardware varieties. Hardware keyloggers plug into either a USB or PS/2 port and the keyboard is then plugged into the keylogger.</a:t>
            </a:r>
          </a:p>
          <a:p>
            <a:endParaRPr lang="en-US" dirty="0"/>
          </a:p>
        </p:txBody>
      </p:sp>
    </p:spTree>
    <p:extLst>
      <p:ext uri="{BB962C8B-B14F-4D97-AF65-F5344CB8AC3E}">
        <p14:creationId xmlns:p14="http://schemas.microsoft.com/office/powerpoint/2010/main" val="2760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33F79-8EBC-4B61-9367-0CED96ABF529}"/>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xmlns="" id="{C115DEB7-2C7A-465B-B4D9-B4FB2F07104C}"/>
              </a:ext>
            </a:extLst>
          </p:cNvPr>
          <p:cNvSpPr>
            <a:spLocks noGrp="1"/>
          </p:cNvSpPr>
          <p:nvPr>
            <p:ph idx="1"/>
          </p:nvPr>
        </p:nvSpPr>
        <p:spPr/>
        <p:txBody>
          <a:bodyPr/>
          <a:lstStyle/>
          <a:p>
            <a:r>
              <a:rPr lang="en-US" dirty="0"/>
              <a:t>Keylogging predates the era of personal computers, with hardware-based keyloggers being used in typewriters as early as the 1970s. For example Russian spies found a way to bug </a:t>
            </a:r>
            <a:r>
              <a:rPr lang="en-US" dirty="0">
                <a:hlinkClick r:id="rId2" tooltip="Link: http://hackaday.com/2015/11/06/retrotechtacular-cold-war-era-hardware-keyloggers/"/>
              </a:rPr>
              <a:t>IBM </a:t>
            </a:r>
            <a:r>
              <a:rPr lang="en-US" dirty="0" err="1">
                <a:hlinkClick r:id="rId2" tooltip="Link: http://hackaday.com/2015/11/06/retrotechtacular-cold-war-era-hardware-keyloggers/"/>
              </a:rPr>
              <a:t>Selectric</a:t>
            </a:r>
            <a:r>
              <a:rPr lang="en-US" dirty="0">
                <a:hlinkClick r:id="rId2" tooltip="Link: http://hackaday.com/2015/11/06/retrotechtacular-cold-war-era-hardware-keyloggers/"/>
              </a:rPr>
              <a:t> typewriters</a:t>
            </a:r>
            <a:r>
              <a:rPr lang="en-US" dirty="0"/>
              <a:t> used by US diplomats, transmitting the keystrokes via radio frequency.</a:t>
            </a:r>
          </a:p>
          <a:p>
            <a:endParaRPr lang="en-US" dirty="0"/>
          </a:p>
        </p:txBody>
      </p:sp>
    </p:spTree>
    <p:extLst>
      <p:ext uri="{BB962C8B-B14F-4D97-AF65-F5344CB8AC3E}">
        <p14:creationId xmlns:p14="http://schemas.microsoft.com/office/powerpoint/2010/main" val="401610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18ABC-52D0-487B-9469-DD2DAED9024D}"/>
              </a:ext>
            </a:extLst>
          </p:cNvPr>
          <p:cNvSpPr>
            <a:spLocks noGrp="1"/>
          </p:cNvSpPr>
          <p:nvPr>
            <p:ph type="title"/>
          </p:nvPr>
        </p:nvSpPr>
        <p:spPr/>
        <p:txBody>
          <a:bodyPr/>
          <a:lstStyle/>
          <a:p>
            <a:r>
              <a:rPr lang="en-US" dirty="0"/>
              <a:t>How they work </a:t>
            </a:r>
          </a:p>
        </p:txBody>
      </p:sp>
      <p:sp>
        <p:nvSpPr>
          <p:cNvPr id="3" name="Content Placeholder 2">
            <a:extLst>
              <a:ext uri="{FF2B5EF4-FFF2-40B4-BE49-F238E27FC236}">
                <a16:creationId xmlns:a16="http://schemas.microsoft.com/office/drawing/2014/main" xmlns="" id="{174EF2EA-B863-48F8-AD49-46631191CE22}"/>
              </a:ext>
            </a:extLst>
          </p:cNvPr>
          <p:cNvSpPr>
            <a:spLocks noGrp="1"/>
          </p:cNvSpPr>
          <p:nvPr>
            <p:ph idx="1"/>
          </p:nvPr>
        </p:nvSpPr>
        <p:spPr/>
        <p:txBody>
          <a:bodyPr/>
          <a:lstStyle/>
          <a:p>
            <a:r>
              <a:rPr lang="en-US" dirty="0"/>
              <a:t>Main idea behind keyloggers is to get in between any two links in the chain of events between when a key is pressed and when information about that keystroke is displayed on the monitor.</a:t>
            </a:r>
          </a:p>
          <a:p>
            <a:r>
              <a:rPr lang="en-US" dirty="0"/>
              <a:t>a hardware bug in the keyboard, wiring or the computer itself, intercepting input/ output, substituting the keyboard driver, the filter driver in the keyboard stack, intercepting kernel functions by any means possible (substituting addresses in system tables, splicing function code, etc.), intercepting DLL functions in user mode, and, finally, requesting information from the keyboard using standard documented methods.</a:t>
            </a:r>
          </a:p>
        </p:txBody>
      </p:sp>
    </p:spTree>
    <p:extLst>
      <p:ext uri="{BB962C8B-B14F-4D97-AF65-F5344CB8AC3E}">
        <p14:creationId xmlns:p14="http://schemas.microsoft.com/office/powerpoint/2010/main" val="380472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682BC-2D12-4C4A-9EC3-BD740315D0CB}"/>
              </a:ext>
            </a:extLst>
          </p:cNvPr>
          <p:cNvSpPr>
            <a:spLocks noGrp="1"/>
          </p:cNvSpPr>
          <p:nvPr>
            <p:ph type="title"/>
          </p:nvPr>
        </p:nvSpPr>
        <p:spPr/>
        <p:txBody>
          <a:bodyPr/>
          <a:lstStyle/>
          <a:p>
            <a:r>
              <a:rPr lang="en-US" dirty="0"/>
              <a:t>Software and Hardware</a:t>
            </a:r>
          </a:p>
        </p:txBody>
      </p:sp>
      <p:sp>
        <p:nvSpPr>
          <p:cNvPr id="3" name="Content Placeholder 2">
            <a:extLst>
              <a:ext uri="{FF2B5EF4-FFF2-40B4-BE49-F238E27FC236}">
                <a16:creationId xmlns:a16="http://schemas.microsoft.com/office/drawing/2014/main" xmlns="" id="{65A13D03-5103-4B76-B0A2-A32A49A95C41}"/>
              </a:ext>
            </a:extLst>
          </p:cNvPr>
          <p:cNvSpPr>
            <a:spLocks noGrp="1"/>
          </p:cNvSpPr>
          <p:nvPr>
            <p:ph idx="1"/>
          </p:nvPr>
        </p:nvSpPr>
        <p:spPr/>
        <p:txBody>
          <a:bodyPr/>
          <a:lstStyle/>
          <a:p>
            <a:r>
              <a:rPr lang="en-US" dirty="0"/>
              <a:t>a system hook which intercepts notification that a key has been pressed </a:t>
            </a:r>
          </a:p>
          <a:p>
            <a:r>
              <a:rPr lang="en-US" dirty="0"/>
              <a:t>a cyclical information keyboard request from the keyboard (using </a:t>
            </a:r>
            <a:r>
              <a:rPr lang="en-US" dirty="0" err="1"/>
              <a:t>WinAPI</a:t>
            </a:r>
            <a:r>
              <a:rPr lang="en-US" dirty="0"/>
              <a:t> Get(</a:t>
            </a:r>
            <a:r>
              <a:rPr lang="en-US" dirty="0" err="1"/>
              <a:t>Async</a:t>
            </a:r>
            <a:r>
              <a:rPr lang="en-US" dirty="0"/>
              <a:t>)</a:t>
            </a:r>
            <a:r>
              <a:rPr lang="en-US" dirty="0" err="1"/>
              <a:t>KeyState</a:t>
            </a:r>
            <a:r>
              <a:rPr lang="en-US" dirty="0"/>
              <a:t> or </a:t>
            </a:r>
            <a:r>
              <a:rPr lang="en-US" dirty="0" err="1"/>
              <a:t>GetKeyboardState</a:t>
            </a:r>
            <a:r>
              <a:rPr lang="en-US" dirty="0"/>
              <a:t> – most often written in Visual Basic, sometimes in Borland Delphi);</a:t>
            </a:r>
          </a:p>
          <a:p>
            <a:r>
              <a:rPr lang="en-US" dirty="0"/>
              <a:t>using a filter driver (requires specialized knowledge and is written in C).</a:t>
            </a:r>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D8F487F0-BE29-4A78-847E-D6A46B004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33" y="4080940"/>
            <a:ext cx="4079575" cy="2777060"/>
          </a:xfrm>
          <a:prstGeom prst="rect">
            <a:avLst/>
          </a:prstGeom>
        </p:spPr>
      </p:pic>
      <p:pic>
        <p:nvPicPr>
          <p:cNvPr id="7" name="Picture 6">
            <a:extLst>
              <a:ext uri="{FF2B5EF4-FFF2-40B4-BE49-F238E27FC236}">
                <a16:creationId xmlns:a16="http://schemas.microsoft.com/office/drawing/2014/main" xmlns="" id="{5ABDE5AE-E278-4F35-A539-29FF6D586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140" y="4080940"/>
            <a:ext cx="3449928" cy="2649794"/>
          </a:xfrm>
          <a:prstGeom prst="rect">
            <a:avLst/>
          </a:prstGeom>
        </p:spPr>
      </p:pic>
    </p:spTree>
    <p:extLst>
      <p:ext uri="{BB962C8B-B14F-4D97-AF65-F5344CB8AC3E}">
        <p14:creationId xmlns:p14="http://schemas.microsoft.com/office/powerpoint/2010/main" val="2037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7B6AB4-354E-43BC-B835-B9A28BBAA5F5}"/>
              </a:ext>
            </a:extLst>
          </p:cNvPr>
          <p:cNvSpPr>
            <a:spLocks noGrp="1"/>
          </p:cNvSpPr>
          <p:nvPr>
            <p:ph type="title"/>
          </p:nvPr>
        </p:nvSpPr>
        <p:spPr/>
        <p:txBody>
          <a:bodyPr/>
          <a:lstStyle/>
          <a:p>
            <a:r>
              <a:rPr lang="en-US" dirty="0"/>
              <a:t>How They Spread</a:t>
            </a:r>
          </a:p>
        </p:txBody>
      </p:sp>
      <p:sp>
        <p:nvSpPr>
          <p:cNvPr id="3" name="Content Placeholder 2">
            <a:extLst>
              <a:ext uri="{FF2B5EF4-FFF2-40B4-BE49-F238E27FC236}">
                <a16:creationId xmlns:a16="http://schemas.microsoft.com/office/drawing/2014/main" xmlns="" id="{D70ECCF9-F4EB-44D3-88EB-2582F2318B46}"/>
              </a:ext>
            </a:extLst>
          </p:cNvPr>
          <p:cNvSpPr>
            <a:spLocks noGrp="1"/>
          </p:cNvSpPr>
          <p:nvPr>
            <p:ph idx="1"/>
          </p:nvPr>
        </p:nvSpPr>
        <p:spPr/>
        <p:txBody>
          <a:bodyPr/>
          <a:lstStyle/>
          <a:p>
            <a:r>
              <a:rPr lang="en-US" dirty="0"/>
              <a:t>a keylogger can be installed when a user opens a file attached to an email;</a:t>
            </a:r>
          </a:p>
          <a:p>
            <a:r>
              <a:rPr lang="en-US" dirty="0"/>
              <a:t>a keylogger can be installed when a file is launched from an open-access directory on a P2P network;</a:t>
            </a:r>
          </a:p>
          <a:p>
            <a:r>
              <a:rPr lang="en-US" dirty="0"/>
              <a:t>a keylogger can be installed via a web page script which exploits a browser vulnerability. The program will automatically be launched when a user visits a infected site;</a:t>
            </a:r>
          </a:p>
          <a:p>
            <a:r>
              <a:rPr lang="en-US" dirty="0"/>
              <a:t>a keylogger can be installed by another malicious program already present on the victim machine, if the program is capable of downloading and installing other malware to the system.</a:t>
            </a:r>
          </a:p>
          <a:p>
            <a:endParaRPr lang="en-US" dirty="0"/>
          </a:p>
        </p:txBody>
      </p:sp>
    </p:spTree>
    <p:extLst>
      <p:ext uri="{BB962C8B-B14F-4D97-AF65-F5344CB8AC3E}">
        <p14:creationId xmlns:p14="http://schemas.microsoft.com/office/powerpoint/2010/main" val="334754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F5041-FB61-4F28-B586-683D2F99B6D2}"/>
              </a:ext>
            </a:extLst>
          </p:cNvPr>
          <p:cNvSpPr>
            <a:spLocks noGrp="1"/>
          </p:cNvSpPr>
          <p:nvPr>
            <p:ph type="title"/>
          </p:nvPr>
        </p:nvSpPr>
        <p:spPr/>
        <p:txBody>
          <a:bodyPr/>
          <a:lstStyle/>
          <a:p>
            <a:r>
              <a:rPr lang="en-US" dirty="0"/>
              <a:t>Our Key Logger Story</a:t>
            </a:r>
          </a:p>
        </p:txBody>
      </p:sp>
      <p:sp>
        <p:nvSpPr>
          <p:cNvPr id="3" name="Content Placeholder 2">
            <a:extLst>
              <a:ext uri="{FF2B5EF4-FFF2-40B4-BE49-F238E27FC236}">
                <a16:creationId xmlns:a16="http://schemas.microsoft.com/office/drawing/2014/main" xmlns="" id="{FC1390E5-874E-4E58-A6AD-2956C3E7A2AC}"/>
              </a:ext>
            </a:extLst>
          </p:cNvPr>
          <p:cNvSpPr>
            <a:spLocks noGrp="1"/>
          </p:cNvSpPr>
          <p:nvPr>
            <p:ph idx="1"/>
          </p:nvPr>
        </p:nvSpPr>
        <p:spPr>
          <a:xfrm>
            <a:off x="2589212" y="2133600"/>
            <a:ext cx="8915400" cy="3777622"/>
          </a:xfrm>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318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E1536-A16C-4725-BC87-B63B5AAE448F}"/>
              </a:ext>
            </a:extLst>
          </p:cNvPr>
          <p:cNvSpPr>
            <a:spLocks noGrp="1"/>
          </p:cNvSpPr>
          <p:nvPr>
            <p:ph type="title"/>
          </p:nvPr>
        </p:nvSpPr>
        <p:spPr/>
        <p:txBody>
          <a:bodyPr>
            <a:normAutofit/>
          </a:bodyPr>
          <a:lstStyle/>
          <a:p>
            <a:r>
              <a:rPr lang="en-US" dirty="0"/>
              <a:t>Live Demo</a:t>
            </a:r>
          </a:p>
        </p:txBody>
      </p:sp>
      <p:sp>
        <p:nvSpPr>
          <p:cNvPr id="3" name="Picture Placeholder 2">
            <a:extLst>
              <a:ext uri="{FF2B5EF4-FFF2-40B4-BE49-F238E27FC236}">
                <a16:creationId xmlns:a16="http://schemas.microsoft.com/office/drawing/2014/main" xmlns="" id="{8EF07AC2-DCC5-4538-B876-4DFAF116F52A}"/>
              </a:ext>
            </a:extLst>
          </p:cNvPr>
          <p:cNvSpPr>
            <a:spLocks noGrp="1"/>
          </p:cNvSpPr>
          <p:nvPr>
            <p:ph type="pic" idx="1"/>
          </p:nvPr>
        </p:nvSpPr>
        <p:spPr/>
      </p:sp>
      <p:sp>
        <p:nvSpPr>
          <p:cNvPr id="4" name="Text Placeholder 3">
            <a:extLst>
              <a:ext uri="{FF2B5EF4-FFF2-40B4-BE49-F238E27FC236}">
                <a16:creationId xmlns:a16="http://schemas.microsoft.com/office/drawing/2014/main" xmlns="" id="{893FE424-23A4-4C5B-8A5F-970BAF69845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491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E8FCF-CE9B-4395-99E8-61368B02A88B}"/>
              </a:ext>
            </a:extLst>
          </p:cNvPr>
          <p:cNvSpPr>
            <a:spLocks noGrp="1"/>
          </p:cNvSpPr>
          <p:nvPr>
            <p:ph type="title"/>
          </p:nvPr>
        </p:nvSpPr>
        <p:spPr/>
        <p:txBody>
          <a:bodyPr/>
          <a:lstStyle/>
          <a:p>
            <a:r>
              <a:rPr lang="en-US" dirty="0"/>
              <a:t>What we Learned </a:t>
            </a:r>
          </a:p>
        </p:txBody>
      </p:sp>
      <p:sp>
        <p:nvSpPr>
          <p:cNvPr id="3" name="Content Placeholder 2">
            <a:extLst>
              <a:ext uri="{FF2B5EF4-FFF2-40B4-BE49-F238E27FC236}">
                <a16:creationId xmlns:a16="http://schemas.microsoft.com/office/drawing/2014/main" xmlns="" id="{A148ABDF-7706-4DE3-9658-A8D458898FA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601926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1287</TotalTime>
  <Words>373</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Keylogger</vt:lpstr>
      <vt:lpstr>What Is a Keylogger</vt:lpstr>
      <vt:lpstr>History</vt:lpstr>
      <vt:lpstr>How they work </vt:lpstr>
      <vt:lpstr>Software and Hardware</vt:lpstr>
      <vt:lpstr>How They Spread</vt:lpstr>
      <vt:lpstr>Our Key Logger Story</vt:lpstr>
      <vt:lpstr>Live Demo</vt:lpstr>
      <vt:lpstr>What we Learned </vt:lpstr>
      <vt:lpstr>How to Gaurd Against Keyloggers</vt:lpstr>
      <vt:lpstr>Conclusion </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David Toler</dc:creator>
  <cp:lastModifiedBy>Sue Kinnikin</cp:lastModifiedBy>
  <cp:revision>8</cp:revision>
  <dcterms:created xsi:type="dcterms:W3CDTF">2017-12-05T20:21:07Z</dcterms:created>
  <dcterms:modified xsi:type="dcterms:W3CDTF">2017-12-07T05:30:23Z</dcterms:modified>
</cp:coreProperties>
</file>