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85" r:id="rId6"/>
    <p:sldId id="278" r:id="rId7"/>
    <p:sldId id="295" r:id="rId8"/>
    <p:sldId id="296" r:id="rId9"/>
    <p:sldId id="299" r:id="rId10"/>
    <p:sldId id="302" r:id="rId11"/>
    <p:sldId id="298" r:id="rId12"/>
    <p:sldId id="293" r:id="rId13"/>
    <p:sldId id="297" r:id="rId14"/>
    <p:sldId id="294" r:id="rId15"/>
    <p:sldId id="292" r:id="rId16"/>
    <p:sldId id="289" r:id="rId17"/>
    <p:sldId id="303" r:id="rId18"/>
    <p:sldId id="291" r:id="rId19"/>
    <p:sldId id="261" r:id="rId20"/>
    <p:sldId id="304" r:id="rId21"/>
    <p:sldId id="305" r:id="rId22"/>
    <p:sldId id="306" r:id="rId23"/>
    <p:sldId id="290" r:id="rId24"/>
    <p:sldId id="260" r:id="rId25"/>
    <p:sldId id="284" r:id="rId26"/>
    <p:sldId id="281" r:id="rId27"/>
    <p:sldId id="267" r:id="rId28"/>
    <p:sldId id="300" r:id="rId29"/>
    <p:sldId id="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95" autoAdjust="0"/>
  </p:normalViewPr>
  <p:slideViewPr>
    <p:cSldViewPr snapToGrid="0">
      <p:cViewPr varScale="1">
        <p:scale>
          <a:sx n="59" d="100"/>
          <a:sy n="59" d="100"/>
        </p:scale>
        <p:origin x="964" y="56"/>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7/4/2023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7/4/2023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7/4/2023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7/4/2023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7/4/2023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7/4/2023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7/4/2023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7/4/2023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7/4/2023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7/4/2023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7/4/2023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7/4/2023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10" Type="http://schemas.openxmlformats.org/officeDocument/2006/relationships/image" Target="../media/image16.jpg"/><Relationship Id="rId4" Type="http://schemas.openxmlformats.org/officeDocument/2006/relationships/image" Target="../media/image10.jpg"/><Relationship Id="rId9" Type="http://schemas.openxmlformats.org/officeDocument/2006/relationships/image" Target="../media/image15.jp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7.xml"/><Relationship Id="rId6" Type="http://schemas.openxmlformats.org/officeDocument/2006/relationships/image" Target="../media/image22.jpg"/><Relationship Id="rId5" Type="http://schemas.openxmlformats.org/officeDocument/2006/relationships/image" Target="../media/image21.jpg"/><Relationship Id="rId10" Type="http://schemas.openxmlformats.org/officeDocument/2006/relationships/image" Target="../media/image26.jpg"/><Relationship Id="rId4" Type="http://schemas.openxmlformats.org/officeDocument/2006/relationships/image" Target="../media/image20.jpg"/><Relationship Id="rId9"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tats.stackexchange.com/questions/199702/1d-convolution-in-neural-networks" TargetMode="External"/><Relationship Id="rId2" Type="http://schemas.openxmlformats.org/officeDocument/2006/relationships/image" Target="../media/image6.gif"/><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tats.stackexchange.com/questions/199702/1d-convolution-in-neural-networks" TargetMode="External"/><Relationship Id="rId2" Type="http://schemas.openxmlformats.org/officeDocument/2006/relationships/image" Target="../media/image6.gif"/><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a:normAutofit/>
          </a:bodyPr>
          <a:lstStyle/>
          <a:p>
            <a:r>
              <a:rPr lang="en-US" dirty="0"/>
              <a:t>Graduate</a:t>
            </a:r>
            <a:br>
              <a:rPr lang="en-US" dirty="0"/>
            </a:br>
            <a:r>
              <a:rPr lang="en-US" dirty="0"/>
              <a:t>Project </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p:txBody>
          <a:bodyPr/>
          <a:lstStyle/>
          <a:p>
            <a:r>
              <a:rPr lang="en-US" dirty="0"/>
              <a:t>Kofi Gyan</a:t>
            </a:r>
          </a:p>
          <a:p>
            <a:r>
              <a:rPr lang="en-US" dirty="0"/>
              <a:t>April 13, 2023</a:t>
            </a:r>
          </a:p>
          <a:p>
            <a:endParaRPr lang="en-US" dirty="0"/>
          </a:p>
          <a:p>
            <a:endParaRPr lang="en-US" dirty="0"/>
          </a:p>
        </p:txBody>
      </p:sp>
      <p:pic>
        <p:nvPicPr>
          <p:cNvPr id="10" name="Picture Placeholder 9" descr="beauty products on a table with accent leaves">
            <a:extLst>
              <a:ext uri="{FF2B5EF4-FFF2-40B4-BE49-F238E27FC236}">
                <a16:creationId xmlns:a16="http://schemas.microsoft.com/office/drawing/2014/main" id="{989DB536-6819-4D2C-B0DB-D6649F94F6C1}"/>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106674-0031-2CEB-766A-AC38EB4A32AD}"/>
              </a:ext>
            </a:extLst>
          </p:cNvPr>
          <p:cNvSpPr>
            <a:spLocks noGrp="1"/>
          </p:cNvSpPr>
          <p:nvPr>
            <p:ph type="title"/>
          </p:nvPr>
        </p:nvSpPr>
        <p:spPr>
          <a:xfrm>
            <a:off x="841248" y="256032"/>
            <a:ext cx="10506456" cy="1014984"/>
          </a:xfrm>
        </p:spPr>
        <p:txBody>
          <a:bodyPr vert="horz" lIns="91440" tIns="45720" rIns="91440" bIns="45720" rtlCol="0" anchor="b">
            <a:normAutofit fontScale="90000"/>
          </a:bodyPr>
          <a:lstStyle/>
          <a:p>
            <a:pPr algn="l"/>
            <a:r>
              <a:rPr lang="en-US" kern="1200" dirty="0">
                <a:solidFill>
                  <a:schemeClr val="tx1"/>
                </a:solidFill>
                <a:latin typeface="+mj-lt"/>
                <a:ea typeface="+mj-ea"/>
                <a:cs typeface="+mj-cs"/>
              </a:rPr>
              <a:t>Sample images at different impact angles</a:t>
            </a:r>
          </a:p>
        </p:txBody>
      </p:sp>
      <p:sp>
        <p:nvSpPr>
          <p:cNvPr id="2" name="Date Placeholder 1">
            <a:extLst>
              <a:ext uri="{FF2B5EF4-FFF2-40B4-BE49-F238E27FC236}">
                <a16:creationId xmlns:a16="http://schemas.microsoft.com/office/drawing/2014/main" id="{BE6F2AD8-D856-44A8-7C4B-0743608FB4D6}"/>
              </a:ext>
            </a:extLst>
          </p:cNvPr>
          <p:cNvSpPr>
            <a:spLocks noGrp="1"/>
          </p:cNvSpPr>
          <p:nvPr>
            <p:ph type="dt" sz="half" idx="2"/>
          </p:nvPr>
        </p:nvSpPr>
        <p:spPr>
          <a:xfrm>
            <a:off x="838200" y="5720645"/>
            <a:ext cx="2418924" cy="321963"/>
          </a:xfrm>
        </p:spPr>
        <p:txBody>
          <a:bodyPr/>
          <a:lstStyle/>
          <a:p>
            <a:pPr defTabSz="804672">
              <a:spcAft>
                <a:spcPts val="600"/>
              </a:spcAft>
            </a:pPr>
            <a:fld id="{C5DB74C9-B808-4394-A017-79C83B2524EF}" type="datetime1">
              <a:rPr lang="en-US" sz="792" kern="1200">
                <a:solidFill>
                  <a:schemeClr val="tx1">
                    <a:tint val="75000"/>
                  </a:schemeClr>
                </a:solidFill>
                <a:latin typeface="+mn-lt"/>
                <a:ea typeface="+mn-ea"/>
                <a:cs typeface="+mn-cs"/>
              </a:rPr>
              <a:pPr defTabSz="804672">
                <a:spcAft>
                  <a:spcPts val="600"/>
                </a:spcAft>
              </a:pPr>
              <a:t>7/4/2023</a:t>
            </a:fld>
            <a:endParaRPr lang="en-US" dirty="0"/>
          </a:p>
        </p:txBody>
      </p:sp>
      <p:sp>
        <p:nvSpPr>
          <p:cNvPr id="3" name="Slide Number Placeholder 2">
            <a:extLst>
              <a:ext uri="{FF2B5EF4-FFF2-40B4-BE49-F238E27FC236}">
                <a16:creationId xmlns:a16="http://schemas.microsoft.com/office/drawing/2014/main" id="{D45F773D-0001-9815-4B52-8E3A19F7DFA2}"/>
              </a:ext>
            </a:extLst>
          </p:cNvPr>
          <p:cNvSpPr>
            <a:spLocks noGrp="1"/>
          </p:cNvSpPr>
          <p:nvPr>
            <p:ph type="sldNum" sz="quarter" idx="4"/>
          </p:nvPr>
        </p:nvSpPr>
        <p:spPr>
          <a:xfrm>
            <a:off x="8934876" y="5720645"/>
            <a:ext cx="2418924" cy="321963"/>
          </a:xfrm>
        </p:spPr>
        <p:txBody>
          <a:bodyPr/>
          <a:lstStyle/>
          <a:p>
            <a:pPr defTabSz="804672">
              <a:spcAft>
                <a:spcPts val="600"/>
              </a:spcAft>
            </a:pPr>
            <a:fld id="{294A09A9-5501-47C1-A89A-A340965A2BE2}" type="slidenum">
              <a:rPr lang="en-US" sz="792" kern="1200">
                <a:solidFill>
                  <a:schemeClr val="tx1">
                    <a:tint val="75000"/>
                  </a:schemeClr>
                </a:solidFill>
                <a:latin typeface="Biome Light" panose="020B0303030204020804" pitchFamily="34" charset="0"/>
                <a:ea typeface="+mn-ea"/>
                <a:cs typeface="Biome Light" panose="020B0303030204020804" pitchFamily="34" charset="0"/>
              </a:rPr>
              <a:pPr defTabSz="804672">
                <a:spcAft>
                  <a:spcPts val="600"/>
                </a:spcAft>
              </a:pPr>
              <a:t>10</a:t>
            </a:fld>
            <a:endParaRPr lang="en-US" dirty="0"/>
          </a:p>
        </p:txBody>
      </p:sp>
      <p:sp>
        <p:nvSpPr>
          <p:cNvPr id="18" name="TextBox 17">
            <a:extLst>
              <a:ext uri="{FF2B5EF4-FFF2-40B4-BE49-F238E27FC236}">
                <a16:creationId xmlns:a16="http://schemas.microsoft.com/office/drawing/2014/main" id="{BADA54BB-ECDC-9ECD-FBF6-739F8F3DDA3C}"/>
              </a:ext>
            </a:extLst>
          </p:cNvPr>
          <p:cNvSpPr txBox="1"/>
          <p:nvPr/>
        </p:nvSpPr>
        <p:spPr>
          <a:xfrm flipH="1">
            <a:off x="1382860" y="2948778"/>
            <a:ext cx="1331845" cy="336118"/>
          </a:xfrm>
          <a:prstGeom prst="rect">
            <a:avLst/>
          </a:prstGeom>
          <a:noFill/>
        </p:spPr>
        <p:txBody>
          <a:bodyPr wrap="square" rtlCol="0">
            <a:spAutoFit/>
          </a:bodyPr>
          <a:lstStyle/>
          <a:p>
            <a:pPr defTabSz="804672">
              <a:spcAft>
                <a:spcPts val="600"/>
              </a:spcAft>
            </a:pPr>
            <a:r>
              <a:rPr lang="en-US" sz="1584" dirty="0"/>
              <a:t>10 degrees</a:t>
            </a:r>
            <a:endParaRPr lang="en-US" dirty="0"/>
          </a:p>
        </p:txBody>
      </p:sp>
      <p:sp>
        <p:nvSpPr>
          <p:cNvPr id="30" name="TextBox 29">
            <a:extLst>
              <a:ext uri="{FF2B5EF4-FFF2-40B4-BE49-F238E27FC236}">
                <a16:creationId xmlns:a16="http://schemas.microsoft.com/office/drawing/2014/main" id="{F7ADEA8D-000C-C991-5D88-26A9352B4187}"/>
              </a:ext>
            </a:extLst>
          </p:cNvPr>
          <p:cNvSpPr txBox="1"/>
          <p:nvPr/>
        </p:nvSpPr>
        <p:spPr>
          <a:xfrm flipH="1">
            <a:off x="2731087" y="2991243"/>
            <a:ext cx="1364237" cy="336118"/>
          </a:xfrm>
          <a:prstGeom prst="rect">
            <a:avLst/>
          </a:prstGeom>
          <a:noFill/>
        </p:spPr>
        <p:txBody>
          <a:bodyPr wrap="square" rtlCol="0">
            <a:spAutoFit/>
          </a:bodyPr>
          <a:lstStyle/>
          <a:p>
            <a:pPr defTabSz="804672">
              <a:spcAft>
                <a:spcPts val="600"/>
              </a:spcAft>
            </a:pPr>
            <a:r>
              <a:rPr lang="en-US" sz="1584" dirty="0"/>
              <a:t>20 degrees</a:t>
            </a:r>
            <a:endParaRPr lang="en-US" dirty="0"/>
          </a:p>
        </p:txBody>
      </p:sp>
      <p:sp>
        <p:nvSpPr>
          <p:cNvPr id="58" name="TextBox 57">
            <a:extLst>
              <a:ext uri="{FF2B5EF4-FFF2-40B4-BE49-F238E27FC236}">
                <a16:creationId xmlns:a16="http://schemas.microsoft.com/office/drawing/2014/main" id="{EF243BBE-EE1F-DFEA-2273-DCD5ADE34063}"/>
              </a:ext>
            </a:extLst>
          </p:cNvPr>
          <p:cNvSpPr txBox="1"/>
          <p:nvPr/>
        </p:nvSpPr>
        <p:spPr>
          <a:xfrm flipH="1">
            <a:off x="4361836" y="3043974"/>
            <a:ext cx="1364237" cy="336118"/>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30 degrees</a:t>
            </a:r>
            <a:endParaRPr lang="en-US" dirty="0"/>
          </a:p>
        </p:txBody>
      </p:sp>
      <p:sp>
        <p:nvSpPr>
          <p:cNvPr id="61" name="TextBox 60">
            <a:extLst>
              <a:ext uri="{FF2B5EF4-FFF2-40B4-BE49-F238E27FC236}">
                <a16:creationId xmlns:a16="http://schemas.microsoft.com/office/drawing/2014/main" id="{3B79864C-3BEF-F1FD-5608-2F0F52DB2D72}"/>
              </a:ext>
            </a:extLst>
          </p:cNvPr>
          <p:cNvSpPr txBox="1"/>
          <p:nvPr/>
        </p:nvSpPr>
        <p:spPr>
          <a:xfrm flipH="1">
            <a:off x="5877795" y="3032175"/>
            <a:ext cx="1364237" cy="336118"/>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40 degrees</a:t>
            </a:r>
            <a:endParaRPr lang="en-US" dirty="0"/>
          </a:p>
        </p:txBody>
      </p:sp>
      <p:sp>
        <p:nvSpPr>
          <p:cNvPr id="64" name="TextBox 63">
            <a:extLst>
              <a:ext uri="{FF2B5EF4-FFF2-40B4-BE49-F238E27FC236}">
                <a16:creationId xmlns:a16="http://schemas.microsoft.com/office/drawing/2014/main" id="{2E2E6C01-8A08-C0B3-C3BA-7D2B2C271816}"/>
              </a:ext>
            </a:extLst>
          </p:cNvPr>
          <p:cNvSpPr txBox="1"/>
          <p:nvPr/>
        </p:nvSpPr>
        <p:spPr>
          <a:xfrm flipH="1">
            <a:off x="7508544" y="3055711"/>
            <a:ext cx="1364237" cy="336118"/>
          </a:xfrm>
          <a:prstGeom prst="rect">
            <a:avLst/>
          </a:prstGeom>
          <a:noFill/>
        </p:spPr>
        <p:txBody>
          <a:bodyPr wrap="square" rtlCol="0">
            <a:spAutoFit/>
          </a:bodyPr>
          <a:lstStyle/>
          <a:p>
            <a:pPr defTabSz="804672">
              <a:spcAft>
                <a:spcPts val="600"/>
              </a:spcAft>
            </a:pPr>
            <a:r>
              <a:rPr lang="en-US" sz="1584" dirty="0"/>
              <a:t>50 degrees</a:t>
            </a:r>
            <a:endParaRPr lang="en-US" dirty="0"/>
          </a:p>
        </p:txBody>
      </p:sp>
      <p:sp>
        <p:nvSpPr>
          <p:cNvPr id="67" name="TextBox 66">
            <a:extLst>
              <a:ext uri="{FF2B5EF4-FFF2-40B4-BE49-F238E27FC236}">
                <a16:creationId xmlns:a16="http://schemas.microsoft.com/office/drawing/2014/main" id="{F036BF71-ED3E-A9FA-4030-1BB984994D81}"/>
              </a:ext>
            </a:extLst>
          </p:cNvPr>
          <p:cNvSpPr txBox="1"/>
          <p:nvPr/>
        </p:nvSpPr>
        <p:spPr>
          <a:xfrm flipH="1">
            <a:off x="1335086" y="4564645"/>
            <a:ext cx="1364237" cy="336118"/>
          </a:xfrm>
          <a:prstGeom prst="rect">
            <a:avLst/>
          </a:prstGeom>
          <a:noFill/>
        </p:spPr>
        <p:txBody>
          <a:bodyPr wrap="square" rtlCol="0">
            <a:spAutoFit/>
          </a:bodyPr>
          <a:lstStyle/>
          <a:p>
            <a:pPr defTabSz="804672">
              <a:spcAft>
                <a:spcPts val="600"/>
              </a:spcAft>
            </a:pPr>
            <a:r>
              <a:rPr lang="en-US" sz="1584" dirty="0"/>
              <a:t>60 degrees</a:t>
            </a:r>
            <a:endParaRPr lang="en-US" dirty="0"/>
          </a:p>
        </p:txBody>
      </p:sp>
      <p:sp>
        <p:nvSpPr>
          <p:cNvPr id="70" name="TextBox 69">
            <a:extLst>
              <a:ext uri="{FF2B5EF4-FFF2-40B4-BE49-F238E27FC236}">
                <a16:creationId xmlns:a16="http://schemas.microsoft.com/office/drawing/2014/main" id="{E92C02CD-2419-DB50-9B4F-8AD9E2AAA096}"/>
              </a:ext>
            </a:extLst>
          </p:cNvPr>
          <p:cNvSpPr txBox="1"/>
          <p:nvPr/>
        </p:nvSpPr>
        <p:spPr>
          <a:xfrm flipH="1">
            <a:off x="2747283" y="4564645"/>
            <a:ext cx="1331844" cy="336118"/>
          </a:xfrm>
          <a:prstGeom prst="rect">
            <a:avLst/>
          </a:prstGeom>
          <a:noFill/>
        </p:spPr>
        <p:txBody>
          <a:bodyPr wrap="square" rtlCol="0">
            <a:spAutoFit/>
          </a:bodyPr>
          <a:lstStyle/>
          <a:p>
            <a:pPr defTabSz="804672">
              <a:spcAft>
                <a:spcPts val="600"/>
              </a:spcAft>
            </a:pPr>
            <a:r>
              <a:rPr lang="en-US" sz="1584" dirty="0"/>
              <a:t>70 degrees</a:t>
            </a:r>
            <a:endParaRPr lang="en-US" dirty="0"/>
          </a:p>
        </p:txBody>
      </p:sp>
      <p:sp>
        <p:nvSpPr>
          <p:cNvPr id="73" name="TextBox 72">
            <a:extLst>
              <a:ext uri="{FF2B5EF4-FFF2-40B4-BE49-F238E27FC236}">
                <a16:creationId xmlns:a16="http://schemas.microsoft.com/office/drawing/2014/main" id="{AE9EEE0E-301D-258B-3EE5-A3A66185DA38}"/>
              </a:ext>
            </a:extLst>
          </p:cNvPr>
          <p:cNvSpPr txBox="1"/>
          <p:nvPr/>
        </p:nvSpPr>
        <p:spPr>
          <a:xfrm flipH="1">
            <a:off x="4361836" y="4564645"/>
            <a:ext cx="1331844" cy="336118"/>
          </a:xfrm>
          <a:prstGeom prst="rect">
            <a:avLst/>
          </a:prstGeom>
          <a:noFill/>
        </p:spPr>
        <p:txBody>
          <a:bodyPr wrap="square" rtlCol="0">
            <a:spAutoFit/>
          </a:bodyPr>
          <a:lstStyle/>
          <a:p>
            <a:pPr defTabSz="804672">
              <a:spcAft>
                <a:spcPts val="600"/>
              </a:spcAft>
            </a:pPr>
            <a:r>
              <a:rPr lang="en-US" sz="1584" dirty="0"/>
              <a:t>80 degrees</a:t>
            </a:r>
            <a:endParaRPr lang="en-US" dirty="0"/>
          </a:p>
        </p:txBody>
      </p:sp>
      <p:sp>
        <p:nvSpPr>
          <p:cNvPr id="76" name="TextBox 75">
            <a:extLst>
              <a:ext uri="{FF2B5EF4-FFF2-40B4-BE49-F238E27FC236}">
                <a16:creationId xmlns:a16="http://schemas.microsoft.com/office/drawing/2014/main" id="{3C7AC585-068D-C027-DE04-7FE8B4C4D07A}"/>
              </a:ext>
            </a:extLst>
          </p:cNvPr>
          <p:cNvSpPr txBox="1"/>
          <p:nvPr/>
        </p:nvSpPr>
        <p:spPr>
          <a:xfrm flipH="1">
            <a:off x="6026112" y="4564645"/>
            <a:ext cx="1331844" cy="336118"/>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90 degrees </a:t>
            </a:r>
            <a:endParaRPr lang="en-US" dirty="0"/>
          </a:p>
        </p:txBody>
      </p:sp>
      <p:pic>
        <p:nvPicPr>
          <p:cNvPr id="6" name="Picture 5" descr="A picture containing tool&#10;&#10;Description automatically generated">
            <a:extLst>
              <a:ext uri="{FF2B5EF4-FFF2-40B4-BE49-F238E27FC236}">
                <a16:creationId xmlns:a16="http://schemas.microsoft.com/office/drawing/2014/main" id="{6ECB916F-37C9-B4E1-596C-95EC9355A772}"/>
              </a:ext>
            </a:extLst>
          </p:cNvPr>
          <p:cNvPicPr>
            <a:picLocks noChangeAspect="1"/>
          </p:cNvPicPr>
          <p:nvPr/>
        </p:nvPicPr>
        <p:blipFill>
          <a:blip r:embed="rId2"/>
          <a:stretch>
            <a:fillRect/>
          </a:stretch>
        </p:blipFill>
        <p:spPr>
          <a:xfrm>
            <a:off x="1339392" y="2068789"/>
            <a:ext cx="952500" cy="952500"/>
          </a:xfrm>
          <a:prstGeom prst="rect">
            <a:avLst/>
          </a:prstGeom>
        </p:spPr>
      </p:pic>
      <p:pic>
        <p:nvPicPr>
          <p:cNvPr id="8" name="Picture 7">
            <a:extLst>
              <a:ext uri="{FF2B5EF4-FFF2-40B4-BE49-F238E27FC236}">
                <a16:creationId xmlns:a16="http://schemas.microsoft.com/office/drawing/2014/main" id="{B763D355-E417-69BD-5B19-7AA990B79854}"/>
              </a:ext>
            </a:extLst>
          </p:cNvPr>
          <p:cNvPicPr>
            <a:picLocks noChangeAspect="1"/>
          </p:cNvPicPr>
          <p:nvPr/>
        </p:nvPicPr>
        <p:blipFill>
          <a:blip r:embed="rId3"/>
          <a:stretch>
            <a:fillRect/>
          </a:stretch>
        </p:blipFill>
        <p:spPr>
          <a:xfrm>
            <a:off x="2906283" y="2108187"/>
            <a:ext cx="952500" cy="952500"/>
          </a:xfrm>
          <a:prstGeom prst="rect">
            <a:avLst/>
          </a:prstGeom>
        </p:spPr>
      </p:pic>
      <p:pic>
        <p:nvPicPr>
          <p:cNvPr id="10" name="Picture 9" descr="A piece of food&#10;&#10;Description automatically generated with low confidence">
            <a:extLst>
              <a:ext uri="{FF2B5EF4-FFF2-40B4-BE49-F238E27FC236}">
                <a16:creationId xmlns:a16="http://schemas.microsoft.com/office/drawing/2014/main" id="{60AF3269-FE59-4F65-6B58-46545BF49B5E}"/>
              </a:ext>
            </a:extLst>
          </p:cNvPr>
          <p:cNvPicPr>
            <a:picLocks noChangeAspect="1"/>
          </p:cNvPicPr>
          <p:nvPr/>
        </p:nvPicPr>
        <p:blipFill>
          <a:blip r:embed="rId4"/>
          <a:stretch>
            <a:fillRect/>
          </a:stretch>
        </p:blipFill>
        <p:spPr>
          <a:xfrm>
            <a:off x="4463335" y="2050955"/>
            <a:ext cx="952500" cy="952500"/>
          </a:xfrm>
          <a:prstGeom prst="rect">
            <a:avLst/>
          </a:prstGeom>
        </p:spPr>
      </p:pic>
      <p:pic>
        <p:nvPicPr>
          <p:cNvPr id="12" name="Picture 11">
            <a:extLst>
              <a:ext uri="{FF2B5EF4-FFF2-40B4-BE49-F238E27FC236}">
                <a16:creationId xmlns:a16="http://schemas.microsoft.com/office/drawing/2014/main" id="{93F2B899-EE75-1DAA-A1F2-3C55A54B3795}"/>
              </a:ext>
            </a:extLst>
          </p:cNvPr>
          <p:cNvPicPr>
            <a:picLocks noChangeAspect="1"/>
          </p:cNvPicPr>
          <p:nvPr/>
        </p:nvPicPr>
        <p:blipFill>
          <a:blip r:embed="rId5"/>
          <a:stretch>
            <a:fillRect/>
          </a:stretch>
        </p:blipFill>
        <p:spPr>
          <a:xfrm>
            <a:off x="5992223" y="2026907"/>
            <a:ext cx="952500" cy="952500"/>
          </a:xfrm>
          <a:prstGeom prst="rect">
            <a:avLst/>
          </a:prstGeom>
        </p:spPr>
      </p:pic>
      <p:pic>
        <p:nvPicPr>
          <p:cNvPr id="14" name="Picture 13">
            <a:extLst>
              <a:ext uri="{FF2B5EF4-FFF2-40B4-BE49-F238E27FC236}">
                <a16:creationId xmlns:a16="http://schemas.microsoft.com/office/drawing/2014/main" id="{E3B541A7-3DCF-5654-17F4-3180E73CE54E}"/>
              </a:ext>
            </a:extLst>
          </p:cNvPr>
          <p:cNvPicPr>
            <a:picLocks noChangeAspect="1"/>
          </p:cNvPicPr>
          <p:nvPr/>
        </p:nvPicPr>
        <p:blipFill>
          <a:blip r:embed="rId6"/>
          <a:stretch>
            <a:fillRect/>
          </a:stretch>
        </p:blipFill>
        <p:spPr>
          <a:xfrm>
            <a:off x="7591537" y="2068789"/>
            <a:ext cx="952500" cy="952500"/>
          </a:xfrm>
          <a:prstGeom prst="rect">
            <a:avLst/>
          </a:prstGeom>
        </p:spPr>
      </p:pic>
      <p:pic>
        <p:nvPicPr>
          <p:cNvPr id="16" name="Picture 15">
            <a:extLst>
              <a:ext uri="{FF2B5EF4-FFF2-40B4-BE49-F238E27FC236}">
                <a16:creationId xmlns:a16="http://schemas.microsoft.com/office/drawing/2014/main" id="{B238FAD0-921A-3451-DCB2-F0C66E606FD8}"/>
              </a:ext>
            </a:extLst>
          </p:cNvPr>
          <p:cNvPicPr>
            <a:picLocks noChangeAspect="1"/>
          </p:cNvPicPr>
          <p:nvPr/>
        </p:nvPicPr>
        <p:blipFill>
          <a:blip r:embed="rId7"/>
          <a:stretch>
            <a:fillRect/>
          </a:stretch>
        </p:blipFill>
        <p:spPr>
          <a:xfrm>
            <a:off x="1382860" y="3550270"/>
            <a:ext cx="952500" cy="952500"/>
          </a:xfrm>
          <a:prstGeom prst="rect">
            <a:avLst/>
          </a:prstGeom>
        </p:spPr>
      </p:pic>
      <p:pic>
        <p:nvPicPr>
          <p:cNvPr id="19" name="Picture 18">
            <a:extLst>
              <a:ext uri="{FF2B5EF4-FFF2-40B4-BE49-F238E27FC236}">
                <a16:creationId xmlns:a16="http://schemas.microsoft.com/office/drawing/2014/main" id="{8D6F7E9E-0E8B-8B8B-8C96-41B66DC8AA05}"/>
              </a:ext>
            </a:extLst>
          </p:cNvPr>
          <p:cNvPicPr>
            <a:picLocks noChangeAspect="1"/>
          </p:cNvPicPr>
          <p:nvPr/>
        </p:nvPicPr>
        <p:blipFill>
          <a:blip r:embed="rId8"/>
          <a:stretch>
            <a:fillRect/>
          </a:stretch>
        </p:blipFill>
        <p:spPr>
          <a:xfrm>
            <a:off x="2912192" y="3530640"/>
            <a:ext cx="952500" cy="952500"/>
          </a:xfrm>
          <a:prstGeom prst="rect">
            <a:avLst/>
          </a:prstGeom>
        </p:spPr>
      </p:pic>
      <p:pic>
        <p:nvPicPr>
          <p:cNvPr id="21" name="Picture 20">
            <a:extLst>
              <a:ext uri="{FF2B5EF4-FFF2-40B4-BE49-F238E27FC236}">
                <a16:creationId xmlns:a16="http://schemas.microsoft.com/office/drawing/2014/main" id="{A6C3E419-514C-713C-BD84-4BEF62C242B3}"/>
              </a:ext>
            </a:extLst>
          </p:cNvPr>
          <p:cNvPicPr>
            <a:picLocks noChangeAspect="1"/>
          </p:cNvPicPr>
          <p:nvPr/>
        </p:nvPicPr>
        <p:blipFill>
          <a:blip r:embed="rId9"/>
          <a:stretch>
            <a:fillRect/>
          </a:stretch>
        </p:blipFill>
        <p:spPr>
          <a:xfrm>
            <a:off x="4567704" y="3550270"/>
            <a:ext cx="952500" cy="952500"/>
          </a:xfrm>
          <a:prstGeom prst="rect">
            <a:avLst/>
          </a:prstGeom>
        </p:spPr>
      </p:pic>
      <p:pic>
        <p:nvPicPr>
          <p:cNvPr id="23" name="Picture 22">
            <a:extLst>
              <a:ext uri="{FF2B5EF4-FFF2-40B4-BE49-F238E27FC236}">
                <a16:creationId xmlns:a16="http://schemas.microsoft.com/office/drawing/2014/main" id="{B10823EF-CC2C-1E79-4FE5-816507438102}"/>
              </a:ext>
            </a:extLst>
          </p:cNvPr>
          <p:cNvPicPr>
            <a:picLocks noChangeAspect="1"/>
          </p:cNvPicPr>
          <p:nvPr/>
        </p:nvPicPr>
        <p:blipFill>
          <a:blip r:embed="rId10"/>
          <a:stretch>
            <a:fillRect/>
          </a:stretch>
        </p:blipFill>
        <p:spPr>
          <a:xfrm>
            <a:off x="6195548" y="3596255"/>
            <a:ext cx="952500" cy="952500"/>
          </a:xfrm>
          <a:prstGeom prst="rect">
            <a:avLst/>
          </a:prstGeom>
        </p:spPr>
      </p:pic>
    </p:spTree>
    <p:extLst>
      <p:ext uri="{BB962C8B-B14F-4D97-AF65-F5344CB8AC3E}">
        <p14:creationId xmlns:p14="http://schemas.microsoft.com/office/powerpoint/2010/main" val="322223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106674-0031-2CEB-766A-AC38EB4A32AD}"/>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lgn="l"/>
            <a:r>
              <a:rPr lang="en-US" dirty="0">
                <a:solidFill>
                  <a:schemeClr val="tx1"/>
                </a:solidFill>
                <a:ea typeface="+mj-ea"/>
                <a:cs typeface="+mj-cs"/>
              </a:rPr>
              <a:t>I</a:t>
            </a:r>
            <a:r>
              <a:rPr lang="en-US" kern="1200" dirty="0">
                <a:solidFill>
                  <a:schemeClr val="tx1"/>
                </a:solidFill>
                <a:latin typeface="+mj-lt"/>
                <a:ea typeface="+mj-ea"/>
                <a:cs typeface="+mj-cs"/>
              </a:rPr>
              <a:t>mage Statistics</a:t>
            </a:r>
          </a:p>
        </p:txBody>
      </p:sp>
      <p:sp>
        <p:nvSpPr>
          <p:cNvPr id="2" name="Date Placeholder 1">
            <a:extLst>
              <a:ext uri="{FF2B5EF4-FFF2-40B4-BE49-F238E27FC236}">
                <a16:creationId xmlns:a16="http://schemas.microsoft.com/office/drawing/2014/main" id="{BE6F2AD8-D856-44A8-7C4B-0743608FB4D6}"/>
              </a:ext>
            </a:extLst>
          </p:cNvPr>
          <p:cNvSpPr>
            <a:spLocks noGrp="1"/>
          </p:cNvSpPr>
          <p:nvPr>
            <p:ph type="dt" sz="half" idx="2"/>
          </p:nvPr>
        </p:nvSpPr>
        <p:spPr>
          <a:xfrm>
            <a:off x="838200" y="5720645"/>
            <a:ext cx="2418924" cy="321963"/>
          </a:xfrm>
        </p:spPr>
        <p:txBody>
          <a:bodyPr/>
          <a:lstStyle/>
          <a:p>
            <a:pPr defTabSz="804672">
              <a:spcAft>
                <a:spcPts val="600"/>
              </a:spcAft>
            </a:pPr>
            <a:fld id="{C5DB74C9-B808-4394-A017-79C83B2524EF}" type="datetime1">
              <a:rPr lang="en-US" sz="792" kern="1200">
                <a:solidFill>
                  <a:schemeClr val="tx1">
                    <a:tint val="75000"/>
                  </a:schemeClr>
                </a:solidFill>
                <a:latin typeface="+mn-lt"/>
                <a:ea typeface="+mn-ea"/>
                <a:cs typeface="+mn-cs"/>
              </a:rPr>
              <a:pPr defTabSz="804672">
                <a:spcAft>
                  <a:spcPts val="600"/>
                </a:spcAft>
              </a:pPr>
              <a:t>7/4/2023</a:t>
            </a:fld>
            <a:endParaRPr lang="en-US" dirty="0"/>
          </a:p>
        </p:txBody>
      </p:sp>
      <p:sp>
        <p:nvSpPr>
          <p:cNvPr id="3" name="Slide Number Placeholder 2">
            <a:extLst>
              <a:ext uri="{FF2B5EF4-FFF2-40B4-BE49-F238E27FC236}">
                <a16:creationId xmlns:a16="http://schemas.microsoft.com/office/drawing/2014/main" id="{D45F773D-0001-9815-4B52-8E3A19F7DFA2}"/>
              </a:ext>
            </a:extLst>
          </p:cNvPr>
          <p:cNvSpPr>
            <a:spLocks noGrp="1"/>
          </p:cNvSpPr>
          <p:nvPr>
            <p:ph type="sldNum" sz="quarter" idx="4"/>
          </p:nvPr>
        </p:nvSpPr>
        <p:spPr>
          <a:xfrm>
            <a:off x="8934876" y="5720645"/>
            <a:ext cx="2418924" cy="321963"/>
          </a:xfrm>
        </p:spPr>
        <p:txBody>
          <a:bodyPr/>
          <a:lstStyle/>
          <a:p>
            <a:pPr defTabSz="804672">
              <a:spcAft>
                <a:spcPts val="600"/>
              </a:spcAft>
            </a:pPr>
            <a:fld id="{294A09A9-5501-47C1-A89A-A340965A2BE2}" type="slidenum">
              <a:rPr lang="en-US" sz="792" kern="1200">
                <a:solidFill>
                  <a:schemeClr val="tx1">
                    <a:tint val="75000"/>
                  </a:schemeClr>
                </a:solidFill>
                <a:latin typeface="Biome Light" panose="020B0303030204020804" pitchFamily="34" charset="0"/>
                <a:ea typeface="+mn-ea"/>
                <a:cs typeface="Biome Light" panose="020B0303030204020804" pitchFamily="34" charset="0"/>
              </a:rPr>
              <a:pPr defTabSz="804672">
                <a:spcAft>
                  <a:spcPts val="600"/>
                </a:spcAft>
              </a:pPr>
              <a:t>11</a:t>
            </a:fld>
            <a:endParaRPr lang="en-US"/>
          </a:p>
        </p:txBody>
      </p:sp>
      <p:pic>
        <p:nvPicPr>
          <p:cNvPr id="6" name="Picture 5">
            <a:extLst>
              <a:ext uri="{FF2B5EF4-FFF2-40B4-BE49-F238E27FC236}">
                <a16:creationId xmlns:a16="http://schemas.microsoft.com/office/drawing/2014/main" id="{942A2094-CF18-11B6-1159-9C286CDA84DE}"/>
              </a:ext>
            </a:extLst>
          </p:cNvPr>
          <p:cNvPicPr>
            <a:picLocks noChangeAspect="1"/>
          </p:cNvPicPr>
          <p:nvPr/>
        </p:nvPicPr>
        <p:blipFill>
          <a:blip r:embed="rId2"/>
          <a:stretch>
            <a:fillRect/>
          </a:stretch>
        </p:blipFill>
        <p:spPr>
          <a:xfrm>
            <a:off x="944881" y="2041777"/>
            <a:ext cx="3433484" cy="3029002"/>
          </a:xfrm>
          <a:prstGeom prst="rect">
            <a:avLst/>
          </a:prstGeom>
        </p:spPr>
      </p:pic>
      <p:sp>
        <p:nvSpPr>
          <p:cNvPr id="7" name="TextBox 6">
            <a:extLst>
              <a:ext uri="{FF2B5EF4-FFF2-40B4-BE49-F238E27FC236}">
                <a16:creationId xmlns:a16="http://schemas.microsoft.com/office/drawing/2014/main" id="{5B43A79C-67FA-7766-5331-C94033CEE3BA}"/>
              </a:ext>
            </a:extLst>
          </p:cNvPr>
          <p:cNvSpPr txBox="1"/>
          <p:nvPr/>
        </p:nvSpPr>
        <p:spPr>
          <a:xfrm flipH="1">
            <a:off x="6177279" y="2995850"/>
            <a:ext cx="2681255" cy="1311256"/>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Images at different impact angles and their percentages of the whole in the original dataset.</a:t>
            </a:r>
            <a:endParaRPr lang="en-US" dirty="0"/>
          </a:p>
        </p:txBody>
      </p:sp>
    </p:spTree>
    <p:extLst>
      <p:ext uri="{BB962C8B-B14F-4D97-AF65-F5344CB8AC3E}">
        <p14:creationId xmlns:p14="http://schemas.microsoft.com/office/powerpoint/2010/main" val="278330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Process Outline</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7/4/2023</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3" name="Content Placeholder 2">
            <a:extLst>
              <a:ext uri="{FF2B5EF4-FFF2-40B4-BE49-F238E27FC236}">
                <a16:creationId xmlns:a16="http://schemas.microsoft.com/office/drawing/2014/main" id="{CE027AAC-1E29-31BC-7487-43C15D1768F4}"/>
              </a:ext>
            </a:extLst>
          </p:cNvPr>
          <p:cNvSpPr>
            <a:spLocks noGrp="1"/>
          </p:cNvSpPr>
          <p:nvPr>
            <p:ph sz="quarter" idx="11"/>
          </p:nvPr>
        </p:nvSpPr>
        <p:spPr/>
        <p:txBody>
          <a:bodyPr>
            <a:normAutofit/>
          </a:bodyPr>
          <a:lstStyle/>
          <a:p>
            <a:r>
              <a:rPr lang="en-US" sz="1800" dirty="0"/>
              <a:t>After training on the original dataset, the model yielded an average accuracy of 32.6%.</a:t>
            </a:r>
          </a:p>
          <a:p>
            <a:r>
              <a:rPr lang="en-US" sz="1800" dirty="0"/>
              <a:t>In machine learning more data is always a good thing.</a:t>
            </a:r>
          </a:p>
          <a:p>
            <a:r>
              <a:rPr lang="en-US" sz="1800" dirty="0"/>
              <a:t>In order to create a larger data set we rotated the images separately at 8 random angles .</a:t>
            </a:r>
          </a:p>
          <a:p>
            <a:r>
              <a:rPr lang="en-US" sz="1800" dirty="0"/>
              <a:t>This created a larger dataset of 20376 images in total.</a:t>
            </a:r>
          </a:p>
          <a:p>
            <a:r>
              <a:rPr lang="en-US" sz="1800" dirty="0"/>
              <a:t>After training on the larger dataset , the model yielded an average accuracy of 75.6%.</a:t>
            </a:r>
          </a:p>
          <a:p>
            <a:endParaRPr lang="en-US" sz="1800" dirty="0"/>
          </a:p>
          <a:p>
            <a:pPr marL="0" indent="0">
              <a:buNone/>
            </a:pPr>
            <a:endParaRPr lang="en-US" sz="1800" dirty="0"/>
          </a:p>
          <a:p>
            <a:endParaRPr lang="en-US" sz="1800" dirty="0"/>
          </a:p>
        </p:txBody>
      </p:sp>
    </p:spTree>
    <p:extLst>
      <p:ext uri="{BB962C8B-B14F-4D97-AF65-F5344CB8AC3E}">
        <p14:creationId xmlns:p14="http://schemas.microsoft.com/office/powerpoint/2010/main" val="344800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7106674-0031-2CEB-766A-AC38EB4A32AD}"/>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lgn="l"/>
            <a:r>
              <a:rPr lang="en-US" kern="1200" dirty="0">
                <a:solidFill>
                  <a:schemeClr val="tx1"/>
                </a:solidFill>
                <a:latin typeface="+mj-lt"/>
                <a:ea typeface="+mj-ea"/>
                <a:cs typeface="+mj-cs"/>
              </a:rPr>
              <a:t>Sample image and rotations</a:t>
            </a:r>
          </a:p>
        </p:txBody>
      </p:sp>
      <p:sp>
        <p:nvSpPr>
          <p:cNvPr id="38" name="Rectangle 3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Date Placeholder 1">
            <a:extLst>
              <a:ext uri="{FF2B5EF4-FFF2-40B4-BE49-F238E27FC236}">
                <a16:creationId xmlns:a16="http://schemas.microsoft.com/office/drawing/2014/main" id="{BE6F2AD8-D856-44A8-7C4B-0743608FB4D6}"/>
              </a:ext>
            </a:extLst>
          </p:cNvPr>
          <p:cNvSpPr>
            <a:spLocks noGrp="1"/>
          </p:cNvSpPr>
          <p:nvPr>
            <p:ph type="dt" sz="half" idx="2"/>
          </p:nvPr>
        </p:nvSpPr>
        <p:spPr>
          <a:xfrm>
            <a:off x="838200" y="5720645"/>
            <a:ext cx="2418924" cy="321963"/>
          </a:xfrm>
        </p:spPr>
        <p:txBody>
          <a:bodyPr/>
          <a:lstStyle/>
          <a:p>
            <a:pPr defTabSz="804672">
              <a:spcAft>
                <a:spcPts val="600"/>
              </a:spcAft>
            </a:pPr>
            <a:fld id="{C5DB74C9-B808-4394-A017-79C83B2524EF}" type="datetime1">
              <a:rPr lang="en-US" sz="792" kern="1200">
                <a:solidFill>
                  <a:schemeClr val="tx1">
                    <a:tint val="75000"/>
                  </a:schemeClr>
                </a:solidFill>
                <a:latin typeface="+mn-lt"/>
                <a:ea typeface="+mn-ea"/>
                <a:cs typeface="+mn-cs"/>
              </a:rPr>
              <a:pPr defTabSz="804672">
                <a:spcAft>
                  <a:spcPts val="600"/>
                </a:spcAft>
              </a:pPr>
              <a:t>7/4/2023</a:t>
            </a:fld>
            <a:endParaRPr lang="en-US" dirty="0"/>
          </a:p>
        </p:txBody>
      </p:sp>
      <p:sp>
        <p:nvSpPr>
          <p:cNvPr id="3" name="Slide Number Placeholder 2">
            <a:extLst>
              <a:ext uri="{FF2B5EF4-FFF2-40B4-BE49-F238E27FC236}">
                <a16:creationId xmlns:a16="http://schemas.microsoft.com/office/drawing/2014/main" id="{D45F773D-0001-9815-4B52-8E3A19F7DFA2}"/>
              </a:ext>
            </a:extLst>
          </p:cNvPr>
          <p:cNvSpPr>
            <a:spLocks noGrp="1"/>
          </p:cNvSpPr>
          <p:nvPr>
            <p:ph type="sldNum" sz="quarter" idx="4"/>
          </p:nvPr>
        </p:nvSpPr>
        <p:spPr>
          <a:xfrm>
            <a:off x="8934876" y="5720645"/>
            <a:ext cx="2418924" cy="321963"/>
          </a:xfrm>
        </p:spPr>
        <p:txBody>
          <a:bodyPr/>
          <a:lstStyle/>
          <a:p>
            <a:pPr defTabSz="804672">
              <a:spcAft>
                <a:spcPts val="600"/>
              </a:spcAft>
            </a:pPr>
            <a:fld id="{294A09A9-5501-47C1-A89A-A340965A2BE2}" type="slidenum">
              <a:rPr lang="en-US" sz="792" kern="1200">
                <a:solidFill>
                  <a:schemeClr val="tx1">
                    <a:tint val="75000"/>
                  </a:schemeClr>
                </a:solidFill>
                <a:latin typeface="Biome Light" panose="020B0303030204020804" pitchFamily="34" charset="0"/>
                <a:ea typeface="+mn-ea"/>
                <a:cs typeface="Biome Light" panose="020B0303030204020804" pitchFamily="34" charset="0"/>
              </a:rPr>
              <a:pPr defTabSz="804672">
                <a:spcAft>
                  <a:spcPts val="600"/>
                </a:spcAft>
              </a:pPr>
              <a:t>13</a:t>
            </a:fld>
            <a:endParaRPr lang="en-US"/>
          </a:p>
        </p:txBody>
      </p:sp>
      <p:sp>
        <p:nvSpPr>
          <p:cNvPr id="18" name="TextBox 17">
            <a:extLst>
              <a:ext uri="{FF2B5EF4-FFF2-40B4-BE49-F238E27FC236}">
                <a16:creationId xmlns:a16="http://schemas.microsoft.com/office/drawing/2014/main" id="{BADA54BB-ECDC-9ECD-FBF6-739F8F3DDA3C}"/>
              </a:ext>
            </a:extLst>
          </p:cNvPr>
          <p:cNvSpPr txBox="1"/>
          <p:nvPr/>
        </p:nvSpPr>
        <p:spPr>
          <a:xfrm flipH="1">
            <a:off x="1382860" y="2948778"/>
            <a:ext cx="1331845" cy="579902"/>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Original image</a:t>
            </a:r>
            <a:endParaRPr lang="en-US" dirty="0"/>
          </a:p>
        </p:txBody>
      </p:sp>
      <p:sp>
        <p:nvSpPr>
          <p:cNvPr id="30" name="TextBox 29">
            <a:extLst>
              <a:ext uri="{FF2B5EF4-FFF2-40B4-BE49-F238E27FC236}">
                <a16:creationId xmlns:a16="http://schemas.microsoft.com/office/drawing/2014/main" id="{F7ADEA8D-000C-C991-5D88-26A9352B4187}"/>
              </a:ext>
            </a:extLst>
          </p:cNvPr>
          <p:cNvSpPr txBox="1"/>
          <p:nvPr/>
        </p:nvSpPr>
        <p:spPr>
          <a:xfrm flipH="1">
            <a:off x="2731087" y="2991243"/>
            <a:ext cx="1364237" cy="336118"/>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Rotation </a:t>
            </a:r>
            <a:r>
              <a:rPr lang="en-US" sz="1584" dirty="0"/>
              <a:t>1</a:t>
            </a:r>
            <a:endParaRPr lang="en-US" dirty="0"/>
          </a:p>
        </p:txBody>
      </p:sp>
      <p:pic>
        <p:nvPicPr>
          <p:cNvPr id="53" name="Picture 52" descr="A picture containing tool&#10;&#10;Description automatically generated">
            <a:extLst>
              <a:ext uri="{FF2B5EF4-FFF2-40B4-BE49-F238E27FC236}">
                <a16:creationId xmlns:a16="http://schemas.microsoft.com/office/drawing/2014/main" id="{A941821F-5ED9-6CA0-6AF3-67464F3DEA35}"/>
              </a:ext>
            </a:extLst>
          </p:cNvPr>
          <p:cNvPicPr>
            <a:picLocks noChangeAspect="1"/>
          </p:cNvPicPr>
          <p:nvPr/>
        </p:nvPicPr>
        <p:blipFill>
          <a:blip r:embed="rId2"/>
          <a:stretch>
            <a:fillRect/>
          </a:stretch>
        </p:blipFill>
        <p:spPr>
          <a:xfrm>
            <a:off x="1571412" y="2068789"/>
            <a:ext cx="952500" cy="952500"/>
          </a:xfrm>
          <a:prstGeom prst="rect">
            <a:avLst/>
          </a:prstGeom>
        </p:spPr>
      </p:pic>
      <p:pic>
        <p:nvPicPr>
          <p:cNvPr id="55" name="Picture 54" descr="A picture containing tool&#10;&#10;Description automatically generated">
            <a:extLst>
              <a:ext uri="{FF2B5EF4-FFF2-40B4-BE49-F238E27FC236}">
                <a16:creationId xmlns:a16="http://schemas.microsoft.com/office/drawing/2014/main" id="{CAFD57B0-C39E-B56B-4B3D-60B88AF770E1}"/>
              </a:ext>
            </a:extLst>
          </p:cNvPr>
          <p:cNvPicPr>
            <a:picLocks noChangeAspect="1"/>
          </p:cNvPicPr>
          <p:nvPr/>
        </p:nvPicPr>
        <p:blipFill>
          <a:blip r:embed="rId3"/>
          <a:stretch>
            <a:fillRect/>
          </a:stretch>
        </p:blipFill>
        <p:spPr>
          <a:xfrm>
            <a:off x="2996293" y="2068789"/>
            <a:ext cx="952500" cy="952500"/>
          </a:xfrm>
          <a:prstGeom prst="rect">
            <a:avLst/>
          </a:prstGeom>
        </p:spPr>
      </p:pic>
      <p:pic>
        <p:nvPicPr>
          <p:cNvPr id="57" name="Picture 56">
            <a:extLst>
              <a:ext uri="{FF2B5EF4-FFF2-40B4-BE49-F238E27FC236}">
                <a16:creationId xmlns:a16="http://schemas.microsoft.com/office/drawing/2014/main" id="{8AAB6E02-4987-A21D-0AF4-B8E4B253E7E5}"/>
              </a:ext>
            </a:extLst>
          </p:cNvPr>
          <p:cNvPicPr>
            <a:picLocks noChangeAspect="1"/>
          </p:cNvPicPr>
          <p:nvPr/>
        </p:nvPicPr>
        <p:blipFill>
          <a:blip r:embed="rId4"/>
          <a:stretch>
            <a:fillRect/>
          </a:stretch>
        </p:blipFill>
        <p:spPr>
          <a:xfrm>
            <a:off x="4567705" y="2114777"/>
            <a:ext cx="952500" cy="952500"/>
          </a:xfrm>
          <a:prstGeom prst="rect">
            <a:avLst/>
          </a:prstGeom>
        </p:spPr>
      </p:pic>
      <p:sp>
        <p:nvSpPr>
          <p:cNvPr id="58" name="TextBox 57">
            <a:extLst>
              <a:ext uri="{FF2B5EF4-FFF2-40B4-BE49-F238E27FC236}">
                <a16:creationId xmlns:a16="http://schemas.microsoft.com/office/drawing/2014/main" id="{EF243BBE-EE1F-DFEA-2273-DCD5ADE34063}"/>
              </a:ext>
            </a:extLst>
          </p:cNvPr>
          <p:cNvSpPr txBox="1"/>
          <p:nvPr/>
        </p:nvSpPr>
        <p:spPr>
          <a:xfrm flipH="1">
            <a:off x="4361836" y="3043974"/>
            <a:ext cx="1364237" cy="336118"/>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Rotation 2</a:t>
            </a:r>
            <a:endParaRPr lang="en-US" dirty="0"/>
          </a:p>
        </p:txBody>
      </p:sp>
      <p:pic>
        <p:nvPicPr>
          <p:cNvPr id="60" name="Picture 59" descr="Shape, arrow&#10;&#10;Description automatically generated">
            <a:extLst>
              <a:ext uri="{FF2B5EF4-FFF2-40B4-BE49-F238E27FC236}">
                <a16:creationId xmlns:a16="http://schemas.microsoft.com/office/drawing/2014/main" id="{3D9AB041-02CD-FC64-0C7D-FC1D0B0F00B3}"/>
              </a:ext>
            </a:extLst>
          </p:cNvPr>
          <p:cNvPicPr>
            <a:picLocks noChangeAspect="1"/>
          </p:cNvPicPr>
          <p:nvPr/>
        </p:nvPicPr>
        <p:blipFill>
          <a:blip r:embed="rId5"/>
          <a:stretch>
            <a:fillRect/>
          </a:stretch>
        </p:blipFill>
        <p:spPr>
          <a:xfrm>
            <a:off x="6083663" y="2076170"/>
            <a:ext cx="952500" cy="952500"/>
          </a:xfrm>
          <a:prstGeom prst="rect">
            <a:avLst/>
          </a:prstGeom>
        </p:spPr>
      </p:pic>
      <p:sp>
        <p:nvSpPr>
          <p:cNvPr id="61" name="TextBox 60">
            <a:extLst>
              <a:ext uri="{FF2B5EF4-FFF2-40B4-BE49-F238E27FC236}">
                <a16:creationId xmlns:a16="http://schemas.microsoft.com/office/drawing/2014/main" id="{3B79864C-3BEF-F1FD-5608-2F0F52DB2D72}"/>
              </a:ext>
            </a:extLst>
          </p:cNvPr>
          <p:cNvSpPr txBox="1"/>
          <p:nvPr/>
        </p:nvSpPr>
        <p:spPr>
          <a:xfrm flipH="1">
            <a:off x="5877795" y="3032175"/>
            <a:ext cx="1364237" cy="336118"/>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Rotation </a:t>
            </a:r>
            <a:r>
              <a:rPr lang="en-US" sz="1584" dirty="0"/>
              <a:t>3</a:t>
            </a:r>
            <a:endParaRPr lang="en-US" dirty="0"/>
          </a:p>
        </p:txBody>
      </p:sp>
      <p:pic>
        <p:nvPicPr>
          <p:cNvPr id="63" name="Picture 62" descr="A picture containing tool&#10;&#10;Description automatically generated">
            <a:extLst>
              <a:ext uri="{FF2B5EF4-FFF2-40B4-BE49-F238E27FC236}">
                <a16:creationId xmlns:a16="http://schemas.microsoft.com/office/drawing/2014/main" id="{61C3AF93-0A22-0196-900F-29D01FC9ED40}"/>
              </a:ext>
            </a:extLst>
          </p:cNvPr>
          <p:cNvPicPr>
            <a:picLocks noChangeAspect="1"/>
          </p:cNvPicPr>
          <p:nvPr/>
        </p:nvPicPr>
        <p:blipFill>
          <a:blip r:embed="rId6"/>
          <a:stretch>
            <a:fillRect/>
          </a:stretch>
        </p:blipFill>
        <p:spPr>
          <a:xfrm>
            <a:off x="7660517" y="2091474"/>
            <a:ext cx="952500" cy="952500"/>
          </a:xfrm>
          <a:prstGeom prst="rect">
            <a:avLst/>
          </a:prstGeom>
        </p:spPr>
      </p:pic>
      <p:sp>
        <p:nvSpPr>
          <p:cNvPr id="64" name="TextBox 63">
            <a:extLst>
              <a:ext uri="{FF2B5EF4-FFF2-40B4-BE49-F238E27FC236}">
                <a16:creationId xmlns:a16="http://schemas.microsoft.com/office/drawing/2014/main" id="{2E2E6C01-8A08-C0B3-C3BA-7D2B2C271816}"/>
              </a:ext>
            </a:extLst>
          </p:cNvPr>
          <p:cNvSpPr txBox="1"/>
          <p:nvPr/>
        </p:nvSpPr>
        <p:spPr>
          <a:xfrm flipH="1">
            <a:off x="7494298" y="2995850"/>
            <a:ext cx="1364237" cy="336118"/>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Rotation 4</a:t>
            </a:r>
            <a:endParaRPr lang="en-US" dirty="0"/>
          </a:p>
        </p:txBody>
      </p:sp>
      <p:pic>
        <p:nvPicPr>
          <p:cNvPr id="66" name="Picture 65" descr="A picture containing tool&#10;&#10;Description automatically generated">
            <a:extLst>
              <a:ext uri="{FF2B5EF4-FFF2-40B4-BE49-F238E27FC236}">
                <a16:creationId xmlns:a16="http://schemas.microsoft.com/office/drawing/2014/main" id="{03108B5B-BF02-EB1B-52DB-8A5AC64D5A6D}"/>
              </a:ext>
            </a:extLst>
          </p:cNvPr>
          <p:cNvPicPr>
            <a:picLocks noChangeAspect="1"/>
          </p:cNvPicPr>
          <p:nvPr/>
        </p:nvPicPr>
        <p:blipFill>
          <a:blip r:embed="rId7"/>
          <a:stretch>
            <a:fillRect/>
          </a:stretch>
        </p:blipFill>
        <p:spPr>
          <a:xfrm>
            <a:off x="1571412" y="3654442"/>
            <a:ext cx="952500" cy="952500"/>
          </a:xfrm>
          <a:prstGeom prst="rect">
            <a:avLst/>
          </a:prstGeom>
        </p:spPr>
      </p:pic>
      <p:sp>
        <p:nvSpPr>
          <p:cNvPr id="67" name="TextBox 66">
            <a:extLst>
              <a:ext uri="{FF2B5EF4-FFF2-40B4-BE49-F238E27FC236}">
                <a16:creationId xmlns:a16="http://schemas.microsoft.com/office/drawing/2014/main" id="{F036BF71-ED3E-A9FA-4030-1BB984994D81}"/>
              </a:ext>
            </a:extLst>
          </p:cNvPr>
          <p:cNvSpPr txBox="1"/>
          <p:nvPr/>
        </p:nvSpPr>
        <p:spPr>
          <a:xfrm flipH="1">
            <a:off x="1326401" y="4564645"/>
            <a:ext cx="1364237" cy="336118"/>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Rotation </a:t>
            </a:r>
            <a:r>
              <a:rPr lang="en-US" sz="1584" dirty="0"/>
              <a:t>5</a:t>
            </a:r>
            <a:endParaRPr lang="en-US" dirty="0"/>
          </a:p>
        </p:txBody>
      </p:sp>
      <p:pic>
        <p:nvPicPr>
          <p:cNvPr id="69" name="Picture 68">
            <a:extLst>
              <a:ext uri="{FF2B5EF4-FFF2-40B4-BE49-F238E27FC236}">
                <a16:creationId xmlns:a16="http://schemas.microsoft.com/office/drawing/2014/main" id="{A09EB016-37C9-CAD7-76E1-421CBD859D8A}"/>
              </a:ext>
            </a:extLst>
          </p:cNvPr>
          <p:cNvPicPr>
            <a:picLocks noChangeAspect="1"/>
          </p:cNvPicPr>
          <p:nvPr/>
        </p:nvPicPr>
        <p:blipFill>
          <a:blip r:embed="rId8"/>
          <a:stretch>
            <a:fillRect/>
          </a:stretch>
        </p:blipFill>
        <p:spPr>
          <a:xfrm rot="3893616">
            <a:off x="2936955" y="3569824"/>
            <a:ext cx="952500" cy="952500"/>
          </a:xfrm>
          <a:prstGeom prst="rect">
            <a:avLst/>
          </a:prstGeom>
        </p:spPr>
      </p:pic>
      <p:sp>
        <p:nvSpPr>
          <p:cNvPr id="70" name="TextBox 69">
            <a:extLst>
              <a:ext uri="{FF2B5EF4-FFF2-40B4-BE49-F238E27FC236}">
                <a16:creationId xmlns:a16="http://schemas.microsoft.com/office/drawing/2014/main" id="{E92C02CD-2419-DB50-9B4F-8AD9E2AAA096}"/>
              </a:ext>
            </a:extLst>
          </p:cNvPr>
          <p:cNvSpPr txBox="1"/>
          <p:nvPr/>
        </p:nvSpPr>
        <p:spPr>
          <a:xfrm flipH="1">
            <a:off x="2747283" y="4564645"/>
            <a:ext cx="1331844" cy="336118"/>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Rotation </a:t>
            </a:r>
            <a:r>
              <a:rPr lang="en-US" sz="1584" dirty="0"/>
              <a:t>6</a:t>
            </a:r>
            <a:endParaRPr lang="en-US" dirty="0"/>
          </a:p>
        </p:txBody>
      </p:sp>
      <p:pic>
        <p:nvPicPr>
          <p:cNvPr id="72" name="Picture 71" descr="A picture containing tool&#10;&#10;Description automatically generated">
            <a:extLst>
              <a:ext uri="{FF2B5EF4-FFF2-40B4-BE49-F238E27FC236}">
                <a16:creationId xmlns:a16="http://schemas.microsoft.com/office/drawing/2014/main" id="{636B9434-783F-D151-EC63-54B6C0CC4F94}"/>
              </a:ext>
            </a:extLst>
          </p:cNvPr>
          <p:cNvPicPr>
            <a:picLocks noChangeAspect="1"/>
          </p:cNvPicPr>
          <p:nvPr/>
        </p:nvPicPr>
        <p:blipFill>
          <a:blip r:embed="rId9"/>
          <a:stretch>
            <a:fillRect/>
          </a:stretch>
        </p:blipFill>
        <p:spPr>
          <a:xfrm rot="1004038">
            <a:off x="4508367" y="3587216"/>
            <a:ext cx="952500" cy="952500"/>
          </a:xfrm>
          <a:prstGeom prst="rect">
            <a:avLst/>
          </a:prstGeom>
        </p:spPr>
      </p:pic>
      <p:sp>
        <p:nvSpPr>
          <p:cNvPr id="73" name="TextBox 72">
            <a:extLst>
              <a:ext uri="{FF2B5EF4-FFF2-40B4-BE49-F238E27FC236}">
                <a16:creationId xmlns:a16="http://schemas.microsoft.com/office/drawing/2014/main" id="{AE9EEE0E-301D-258B-3EE5-A3A66185DA38}"/>
              </a:ext>
            </a:extLst>
          </p:cNvPr>
          <p:cNvSpPr txBox="1"/>
          <p:nvPr/>
        </p:nvSpPr>
        <p:spPr>
          <a:xfrm flipH="1">
            <a:off x="4361836" y="4564645"/>
            <a:ext cx="1331844" cy="336118"/>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Rotation 7</a:t>
            </a:r>
            <a:endParaRPr lang="en-US" dirty="0"/>
          </a:p>
        </p:txBody>
      </p:sp>
      <p:pic>
        <p:nvPicPr>
          <p:cNvPr id="75" name="Picture 74" descr="A picture containing tool&#10;&#10;Description automatically generated">
            <a:extLst>
              <a:ext uri="{FF2B5EF4-FFF2-40B4-BE49-F238E27FC236}">
                <a16:creationId xmlns:a16="http://schemas.microsoft.com/office/drawing/2014/main" id="{C865C4AB-D127-7940-F091-6298B7C44CED}"/>
              </a:ext>
            </a:extLst>
          </p:cNvPr>
          <p:cNvPicPr>
            <a:picLocks noChangeAspect="1"/>
          </p:cNvPicPr>
          <p:nvPr/>
        </p:nvPicPr>
        <p:blipFill>
          <a:blip r:embed="rId10"/>
          <a:stretch>
            <a:fillRect/>
          </a:stretch>
        </p:blipFill>
        <p:spPr>
          <a:xfrm rot="3839785">
            <a:off x="6091750" y="3587216"/>
            <a:ext cx="952500" cy="952500"/>
          </a:xfrm>
          <a:prstGeom prst="rect">
            <a:avLst/>
          </a:prstGeom>
        </p:spPr>
      </p:pic>
      <p:sp>
        <p:nvSpPr>
          <p:cNvPr id="76" name="TextBox 75">
            <a:extLst>
              <a:ext uri="{FF2B5EF4-FFF2-40B4-BE49-F238E27FC236}">
                <a16:creationId xmlns:a16="http://schemas.microsoft.com/office/drawing/2014/main" id="{3C7AC585-068D-C027-DE04-7FE8B4C4D07A}"/>
              </a:ext>
            </a:extLst>
          </p:cNvPr>
          <p:cNvSpPr txBox="1"/>
          <p:nvPr/>
        </p:nvSpPr>
        <p:spPr>
          <a:xfrm flipH="1">
            <a:off x="6026112" y="4564645"/>
            <a:ext cx="1331844" cy="336118"/>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Rotation </a:t>
            </a:r>
            <a:r>
              <a:rPr lang="en-US" sz="1584" dirty="0"/>
              <a:t>8</a:t>
            </a:r>
            <a:endParaRPr lang="en-US" dirty="0"/>
          </a:p>
        </p:txBody>
      </p:sp>
    </p:spTree>
    <p:extLst>
      <p:ext uri="{BB962C8B-B14F-4D97-AF65-F5344CB8AC3E}">
        <p14:creationId xmlns:p14="http://schemas.microsoft.com/office/powerpoint/2010/main" val="51786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EF2FD-B045-B302-172C-AB511B2BDEAB}"/>
              </a:ext>
            </a:extLst>
          </p:cNvPr>
          <p:cNvSpPr>
            <a:spLocks noGrp="1"/>
          </p:cNvSpPr>
          <p:nvPr>
            <p:ph type="dt" sz="half" idx="2"/>
          </p:nvPr>
        </p:nvSpPr>
        <p:spPr/>
        <p:txBody>
          <a:bodyPr/>
          <a:lstStyle/>
          <a:p>
            <a:fld id="{C5DB74C9-B808-4394-A017-79C83B2524EF}" type="datetime1">
              <a:rPr lang="en-US" smtClean="0"/>
              <a:t>7/4/2023</a:t>
            </a:fld>
            <a:endParaRPr lang="en-US" dirty="0"/>
          </a:p>
        </p:txBody>
      </p:sp>
      <p:sp>
        <p:nvSpPr>
          <p:cNvPr id="3" name="Slide Number Placeholder 2">
            <a:extLst>
              <a:ext uri="{FF2B5EF4-FFF2-40B4-BE49-F238E27FC236}">
                <a16:creationId xmlns:a16="http://schemas.microsoft.com/office/drawing/2014/main" id="{FABC8B15-5FED-ABE3-440D-BFE2767DDA32}"/>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4" name="Content Placeholder 3">
            <a:extLst>
              <a:ext uri="{FF2B5EF4-FFF2-40B4-BE49-F238E27FC236}">
                <a16:creationId xmlns:a16="http://schemas.microsoft.com/office/drawing/2014/main" id="{A0F86311-79AD-260E-02AA-B4751BE686AC}"/>
              </a:ext>
            </a:extLst>
          </p:cNvPr>
          <p:cNvSpPr>
            <a:spLocks noGrp="1"/>
          </p:cNvSpPr>
          <p:nvPr>
            <p:ph sz="quarter" idx="11"/>
          </p:nvPr>
        </p:nvSpPr>
        <p:spPr/>
        <p:txBody>
          <a:bodyPr>
            <a:normAutofit/>
          </a:bodyPr>
          <a:lstStyle/>
          <a:p>
            <a:r>
              <a:rPr lang="en-US" sz="1800" dirty="0"/>
              <a:t>We used </a:t>
            </a:r>
            <a:r>
              <a:rPr lang="en-US" sz="1800" dirty="0" err="1"/>
              <a:t>tensorflow</a:t>
            </a:r>
            <a:r>
              <a:rPr lang="en-US" sz="1800" dirty="0"/>
              <a:t> which is a open source machine learning frame work for training models.</a:t>
            </a:r>
          </a:p>
          <a:p>
            <a:r>
              <a:rPr lang="en-US" sz="1800" dirty="0"/>
              <a:t>It was developed by Google in 2015 for internal </a:t>
            </a:r>
            <a:r>
              <a:rPr lang="en-US" sz="1800" dirty="0" err="1"/>
              <a:t>researchand</a:t>
            </a:r>
            <a:r>
              <a:rPr lang="en-US" sz="1800" dirty="0"/>
              <a:t> production purposes but was later adapted as an open source tool for everyone.</a:t>
            </a:r>
          </a:p>
          <a:p>
            <a:r>
              <a:rPr lang="en-US" sz="1800" dirty="0" err="1"/>
              <a:t>Tensorflow</a:t>
            </a:r>
            <a:r>
              <a:rPr lang="en-US" sz="1800" dirty="0"/>
              <a:t> 2.0 was released in 2019.</a:t>
            </a:r>
          </a:p>
          <a:p>
            <a:r>
              <a:rPr lang="en-US" sz="1800" dirty="0"/>
              <a:t>We used </a:t>
            </a:r>
            <a:r>
              <a:rPr lang="en-US" sz="1800" dirty="0" err="1"/>
              <a:t>tensforflow</a:t>
            </a:r>
            <a:r>
              <a:rPr lang="en-US" sz="1800" dirty="0"/>
              <a:t> because of it’s faster computation time as compared to other machine learning libraries.</a:t>
            </a:r>
          </a:p>
        </p:txBody>
      </p:sp>
      <p:sp>
        <p:nvSpPr>
          <p:cNvPr id="5" name="Title 4">
            <a:extLst>
              <a:ext uri="{FF2B5EF4-FFF2-40B4-BE49-F238E27FC236}">
                <a16:creationId xmlns:a16="http://schemas.microsoft.com/office/drawing/2014/main" id="{87E755A4-C33A-BE6D-9822-062C9F8E20FD}"/>
              </a:ext>
            </a:extLst>
          </p:cNvPr>
          <p:cNvSpPr>
            <a:spLocks noGrp="1"/>
          </p:cNvSpPr>
          <p:nvPr>
            <p:ph type="title"/>
          </p:nvPr>
        </p:nvSpPr>
        <p:spPr/>
        <p:txBody>
          <a:bodyPr/>
          <a:lstStyle/>
          <a:p>
            <a:r>
              <a:rPr lang="en-US" dirty="0" err="1"/>
              <a:t>Tensorflow</a:t>
            </a:r>
            <a:endParaRPr lang="en-US" dirty="0"/>
          </a:p>
        </p:txBody>
      </p:sp>
    </p:spTree>
    <p:extLst>
      <p:ext uri="{BB962C8B-B14F-4D97-AF65-F5344CB8AC3E}">
        <p14:creationId xmlns:p14="http://schemas.microsoft.com/office/powerpoint/2010/main" val="134911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BFF2B19-9929-E081-F2DF-A1B1C4616E7E}"/>
              </a:ext>
            </a:extLst>
          </p:cNvPr>
          <p:cNvSpPr>
            <a:spLocks noGrp="1"/>
          </p:cNvSpPr>
          <p:nvPr>
            <p:ph type="title"/>
          </p:nvPr>
        </p:nvSpPr>
        <p:spPr>
          <a:xfrm>
            <a:off x="2103121" y="310343"/>
            <a:ext cx="7985759" cy="868823"/>
          </a:xfrm>
        </p:spPr>
        <p:txBody>
          <a:bodyPr vert="horz" lIns="91440" tIns="45720" rIns="91440" bIns="45720" rtlCol="0" anchor="ctr">
            <a:normAutofit/>
          </a:bodyPr>
          <a:lstStyle/>
          <a:p>
            <a:r>
              <a:rPr lang="en-US" sz="4000" kern="1200">
                <a:solidFill>
                  <a:schemeClr val="tx1"/>
                </a:solidFill>
                <a:latin typeface="+mj-lt"/>
                <a:ea typeface="+mj-ea"/>
                <a:cs typeface="+mj-cs"/>
              </a:rPr>
              <a:t>6 layer CNN</a:t>
            </a:r>
          </a:p>
        </p:txBody>
      </p:sp>
      <p:sp>
        <p:nvSpPr>
          <p:cNvPr id="44" name="Rectangle: Rounded Corners 4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6" name="Picture 15" descr="A screen shot of a computer code&#10;&#10;Description automatically generated with low confidence">
            <a:extLst>
              <a:ext uri="{FF2B5EF4-FFF2-40B4-BE49-F238E27FC236}">
                <a16:creationId xmlns:a16="http://schemas.microsoft.com/office/drawing/2014/main" id="{98769332-209F-59F8-25F8-ACDB5DE2D804}"/>
              </a:ext>
            </a:extLst>
          </p:cNvPr>
          <p:cNvPicPr>
            <a:picLocks noChangeAspect="1"/>
          </p:cNvPicPr>
          <p:nvPr/>
        </p:nvPicPr>
        <p:blipFill>
          <a:blip r:embed="rId2"/>
          <a:stretch>
            <a:fillRect/>
          </a:stretch>
        </p:blipFill>
        <p:spPr>
          <a:xfrm>
            <a:off x="385572" y="2788685"/>
            <a:ext cx="11420856" cy="2798109"/>
          </a:xfrm>
          <a:prstGeom prst="rect">
            <a:avLst/>
          </a:prstGeom>
        </p:spPr>
      </p:pic>
      <p:sp>
        <p:nvSpPr>
          <p:cNvPr id="2" name="Date Placeholder 1">
            <a:extLst>
              <a:ext uri="{FF2B5EF4-FFF2-40B4-BE49-F238E27FC236}">
                <a16:creationId xmlns:a16="http://schemas.microsoft.com/office/drawing/2014/main" id="{11E399A8-E8E7-30CA-A4BD-FE51B93EB4D1}"/>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smtClean="0">
                <a:solidFill>
                  <a:schemeClr val="tx1">
                    <a:lumMod val="50000"/>
                    <a:lumOff val="50000"/>
                  </a:schemeClr>
                </a:solidFill>
              </a:rPr>
              <a:pPr>
                <a:spcAft>
                  <a:spcPts val="600"/>
                </a:spcAft>
              </a:pPr>
              <a:t>7/4/2023</a:t>
            </a:fld>
            <a:endParaRPr lang="en-US" sz="1200">
              <a:solidFill>
                <a:schemeClr val="tx1">
                  <a:lumMod val="50000"/>
                  <a:lumOff val="50000"/>
                </a:schemeClr>
              </a:solidFill>
            </a:endParaRPr>
          </a:p>
        </p:txBody>
      </p:sp>
      <p:sp>
        <p:nvSpPr>
          <p:cNvPr id="3" name="Slide Number Placeholder 2">
            <a:extLst>
              <a:ext uri="{FF2B5EF4-FFF2-40B4-BE49-F238E27FC236}">
                <a16:creationId xmlns:a16="http://schemas.microsoft.com/office/drawing/2014/main" id="{6D278521-4432-9347-BA78-B4A8CC5F57F2}"/>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solidFill>
                  <a:schemeClr val="tx1">
                    <a:lumMod val="50000"/>
                    <a:lumOff val="50000"/>
                  </a:schemeClr>
                </a:solidFill>
                <a:latin typeface="+mn-lt"/>
                <a:cs typeface="+mn-cs"/>
              </a:rPr>
              <a:pPr>
                <a:spcAft>
                  <a:spcPts val="600"/>
                </a:spcAft>
              </a:pPr>
              <a:t>15</a:t>
            </a:fld>
            <a:endParaRPr lang="en-US" sz="1200">
              <a:solidFill>
                <a:schemeClr val="tx1">
                  <a:lumMod val="50000"/>
                  <a:lumOff val="50000"/>
                </a:schemeClr>
              </a:solidFill>
              <a:latin typeface="+mn-lt"/>
              <a:cs typeface="+mn-cs"/>
            </a:endParaRPr>
          </a:p>
        </p:txBody>
      </p:sp>
    </p:spTree>
    <p:extLst>
      <p:ext uri="{BB962C8B-B14F-4D97-AF65-F5344CB8AC3E}">
        <p14:creationId xmlns:p14="http://schemas.microsoft.com/office/powerpoint/2010/main" val="17222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What is all that code doing?</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7/4/2023</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3" name="Content Placeholder 2">
            <a:extLst>
              <a:ext uri="{FF2B5EF4-FFF2-40B4-BE49-F238E27FC236}">
                <a16:creationId xmlns:a16="http://schemas.microsoft.com/office/drawing/2014/main" id="{CE027AAC-1E29-31BC-7487-43C15D1768F4}"/>
              </a:ext>
            </a:extLst>
          </p:cNvPr>
          <p:cNvSpPr>
            <a:spLocks noGrp="1"/>
          </p:cNvSpPr>
          <p:nvPr>
            <p:ph sz="quarter" idx="11"/>
          </p:nvPr>
        </p:nvSpPr>
        <p:spPr/>
        <p:txBody>
          <a:bodyPr>
            <a:normAutofit fontScale="85000" lnSpcReduction="10000"/>
          </a:bodyPr>
          <a:lstStyle/>
          <a:p>
            <a:r>
              <a:rPr lang="en-US" sz="1800" dirty="0"/>
              <a:t>The process of convolution involves a kernel or filter inside this layer moving across the receptive fields of the image, checking if a feature is present in the image.</a:t>
            </a:r>
          </a:p>
          <a:p>
            <a:r>
              <a:rPr lang="en-US" sz="1800" dirty="0"/>
              <a:t>Over multiple iterations, the kernel sweeps over the entire image. After each iteration a dot product is calculated between the input pixels and the filter. </a:t>
            </a:r>
          </a:p>
          <a:p>
            <a:r>
              <a:rPr lang="en-US" sz="1800" dirty="0"/>
              <a:t>Stride –  The number of pixels shifts over the input matrix. When the stride is 1 then we move the filters to 1 pixel at a time. </a:t>
            </a:r>
          </a:p>
          <a:p>
            <a:r>
              <a:rPr lang="en-US" sz="1800" dirty="0"/>
              <a:t>Kernel size – Height x width dimensions of the kernel matrix.</a:t>
            </a:r>
          </a:p>
          <a:p>
            <a:r>
              <a:rPr lang="en-US" sz="1800" dirty="0"/>
              <a:t>Activation – is to transform the summed weighted input from the node into an output value to be fed to the next hidden layer or as output. </a:t>
            </a:r>
          </a:p>
          <a:p>
            <a:r>
              <a:rPr lang="en-US" sz="1800" dirty="0"/>
              <a:t>Padding – The amount of pixels added to an image when it is being processed by the kernel of a CNN</a:t>
            </a:r>
          </a:p>
          <a:p>
            <a:r>
              <a:rPr lang="en-US" sz="1800" dirty="0"/>
              <a:t>Flatten - Flattening is used to convert all the resultant 2-Dimensional arrays from pooled feature maps into a single long continuous linear vector. </a:t>
            </a:r>
          </a:p>
          <a:p>
            <a:pPr marL="0" indent="0">
              <a:buNone/>
            </a:pPr>
            <a:endParaRPr lang="en-US" sz="1800" dirty="0"/>
          </a:p>
        </p:txBody>
      </p:sp>
    </p:spTree>
    <p:extLst>
      <p:ext uri="{BB962C8B-B14F-4D97-AF65-F5344CB8AC3E}">
        <p14:creationId xmlns:p14="http://schemas.microsoft.com/office/powerpoint/2010/main" val="152738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7106674-0031-2CEB-766A-AC38EB4A32AD}"/>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l"/>
            <a:r>
              <a:rPr lang="en-US" sz="5200" kern="1200">
                <a:solidFill>
                  <a:schemeClr val="tx1"/>
                </a:solidFill>
                <a:latin typeface="+mj-lt"/>
                <a:ea typeface="+mj-ea"/>
                <a:cs typeface="+mj-cs"/>
              </a:rPr>
              <a:t> Convolutional Neural Network</a:t>
            </a:r>
          </a:p>
        </p:txBody>
      </p:sp>
      <p:pic>
        <p:nvPicPr>
          <p:cNvPr id="6" name="Picture 5" descr="A diagram of a network&#10;&#10;Description automatically generated with low confidence">
            <a:extLst>
              <a:ext uri="{FF2B5EF4-FFF2-40B4-BE49-F238E27FC236}">
                <a16:creationId xmlns:a16="http://schemas.microsoft.com/office/drawing/2014/main" id="{3763D3C7-B23C-3DB6-CBB9-2C6823D4ABFD}"/>
              </a:ext>
            </a:extLst>
          </p:cNvPr>
          <p:cNvPicPr>
            <a:picLocks noChangeAspect="1"/>
          </p:cNvPicPr>
          <p:nvPr/>
        </p:nvPicPr>
        <p:blipFill>
          <a:blip r:embed="rId2"/>
          <a:stretch>
            <a:fillRect/>
          </a:stretch>
        </p:blipFill>
        <p:spPr>
          <a:xfrm>
            <a:off x="1037308" y="1845426"/>
            <a:ext cx="10114330" cy="4450303"/>
          </a:xfrm>
          <a:prstGeom prst="rect">
            <a:avLst/>
          </a:prstGeom>
        </p:spPr>
      </p:pic>
      <p:sp>
        <p:nvSpPr>
          <p:cNvPr id="2" name="Date Placeholder 1">
            <a:extLst>
              <a:ext uri="{FF2B5EF4-FFF2-40B4-BE49-F238E27FC236}">
                <a16:creationId xmlns:a16="http://schemas.microsoft.com/office/drawing/2014/main" id="{BE6F2AD8-D856-44A8-7C4B-0743608FB4D6}"/>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a:pPr>
                <a:spcAft>
                  <a:spcPts val="600"/>
                </a:spcAft>
              </a:pPr>
              <a:t>7/4/2023</a:t>
            </a:fld>
            <a:endParaRPr lang="en-US" sz="1200" dirty="0"/>
          </a:p>
        </p:txBody>
      </p:sp>
      <p:sp>
        <p:nvSpPr>
          <p:cNvPr id="3" name="Slide Number Placeholder 2">
            <a:extLst>
              <a:ext uri="{FF2B5EF4-FFF2-40B4-BE49-F238E27FC236}">
                <a16:creationId xmlns:a16="http://schemas.microsoft.com/office/drawing/2014/main" id="{D45F773D-0001-9815-4B52-8E3A19F7DFA2}"/>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a:latin typeface="+mn-lt"/>
                <a:cs typeface="+mn-cs"/>
              </a:rPr>
              <a:pPr>
                <a:spcAft>
                  <a:spcPts val="600"/>
                </a:spcAft>
              </a:pPr>
              <a:t>17</a:t>
            </a:fld>
            <a:endParaRPr lang="en-US" sz="1200">
              <a:latin typeface="+mn-lt"/>
              <a:cs typeface="+mn-cs"/>
            </a:endParaRPr>
          </a:p>
        </p:txBody>
      </p:sp>
    </p:spTree>
    <p:extLst>
      <p:ext uri="{BB962C8B-B14F-4D97-AF65-F5344CB8AC3E}">
        <p14:creationId xmlns:p14="http://schemas.microsoft.com/office/powerpoint/2010/main" val="2466603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225972-3A8E-DFC1-EF78-F8DEC6C79F59}"/>
              </a:ext>
            </a:extLst>
          </p:cNvPr>
          <p:cNvSpPr>
            <a:spLocks noGrp="1"/>
          </p:cNvSpPr>
          <p:nvPr>
            <p:ph type="body" sz="quarter" idx="15"/>
          </p:nvPr>
        </p:nvSpPr>
        <p:spPr>
          <a:xfrm>
            <a:off x="761916" y="467172"/>
            <a:ext cx="5801443" cy="1333500"/>
          </a:xfrm>
        </p:spPr>
        <p:txBody>
          <a:bodyPr/>
          <a:lstStyle/>
          <a:p>
            <a:endParaRPr lang="en-US" dirty="0"/>
          </a:p>
        </p:txBody>
      </p:sp>
      <p:sp>
        <p:nvSpPr>
          <p:cNvPr id="6" name="Text Placeholder 5">
            <a:extLst>
              <a:ext uri="{FF2B5EF4-FFF2-40B4-BE49-F238E27FC236}">
                <a16:creationId xmlns:a16="http://schemas.microsoft.com/office/drawing/2014/main" id="{8ED05228-F95E-0E29-A86E-D83FF34A8253}"/>
              </a:ext>
            </a:extLst>
          </p:cNvPr>
          <p:cNvSpPr>
            <a:spLocks noGrp="1"/>
          </p:cNvSpPr>
          <p:nvPr>
            <p:ph type="body" sz="quarter" idx="13"/>
          </p:nvPr>
        </p:nvSpPr>
        <p:spPr>
          <a:xfrm>
            <a:off x="1040130" y="2009775"/>
            <a:ext cx="9262110" cy="4391025"/>
          </a:xfrm>
        </p:spPr>
        <p:txBody>
          <a:bodyPr/>
          <a:lstStyle/>
          <a:p>
            <a:endParaRPr lang="en-US" dirty="0"/>
          </a:p>
        </p:txBody>
      </p:sp>
      <p:sp>
        <p:nvSpPr>
          <p:cNvPr id="7" name="Date Placeholder 6">
            <a:extLst>
              <a:ext uri="{FF2B5EF4-FFF2-40B4-BE49-F238E27FC236}">
                <a16:creationId xmlns:a16="http://schemas.microsoft.com/office/drawing/2014/main" id="{A859D649-A53F-F315-58D4-CC6252060CDB}"/>
              </a:ext>
            </a:extLst>
          </p:cNvPr>
          <p:cNvSpPr>
            <a:spLocks noGrp="1"/>
          </p:cNvSpPr>
          <p:nvPr>
            <p:ph type="dt" sz="half" idx="2"/>
          </p:nvPr>
        </p:nvSpPr>
        <p:spPr/>
        <p:txBody>
          <a:bodyPr/>
          <a:lstStyle/>
          <a:p>
            <a:fld id="{C7C81873-7D47-483D-BCB4-50DD9806C720}" type="datetime1">
              <a:rPr lang="en-US" smtClean="0"/>
              <a:t>7/4/2023</a:t>
            </a:fld>
            <a:endParaRPr lang="en-US" dirty="0"/>
          </a:p>
        </p:txBody>
      </p:sp>
      <p:sp>
        <p:nvSpPr>
          <p:cNvPr id="8" name="Slide Number Placeholder 7">
            <a:extLst>
              <a:ext uri="{FF2B5EF4-FFF2-40B4-BE49-F238E27FC236}">
                <a16:creationId xmlns:a16="http://schemas.microsoft.com/office/drawing/2014/main" id="{69D58B13-2B3E-3E5D-F848-879FC794045D}"/>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13" name="Title 12">
            <a:extLst>
              <a:ext uri="{FF2B5EF4-FFF2-40B4-BE49-F238E27FC236}">
                <a16:creationId xmlns:a16="http://schemas.microsoft.com/office/drawing/2014/main" id="{868909F7-3E2A-A357-66A6-3A97D25A35A4}"/>
              </a:ext>
            </a:extLst>
          </p:cNvPr>
          <p:cNvSpPr>
            <a:spLocks noGrp="1"/>
          </p:cNvSpPr>
          <p:nvPr>
            <p:ph type="title"/>
          </p:nvPr>
        </p:nvSpPr>
        <p:spPr>
          <a:xfrm>
            <a:off x="782320" y="465137"/>
            <a:ext cx="5801442" cy="1340615"/>
          </a:xfrm>
        </p:spPr>
        <p:txBody>
          <a:bodyPr/>
          <a:lstStyle/>
          <a:p>
            <a:r>
              <a:rPr lang="en-US" dirty="0"/>
              <a:t>Kernel in Motion</a:t>
            </a:r>
          </a:p>
        </p:txBody>
      </p:sp>
      <p:pic>
        <p:nvPicPr>
          <p:cNvPr id="9" name="Picture 8" descr="A picture containing square, screenshot, text, rectangle&#10;&#10;Description automatically generated">
            <a:extLst>
              <a:ext uri="{FF2B5EF4-FFF2-40B4-BE49-F238E27FC236}">
                <a16:creationId xmlns:a16="http://schemas.microsoft.com/office/drawing/2014/main" id="{9A60866C-E227-E89C-0606-3BC01C0A37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40130" y="2004694"/>
            <a:ext cx="9262110" cy="4396105"/>
          </a:xfrm>
          <a:prstGeom prst="rect">
            <a:avLst/>
          </a:prstGeom>
        </p:spPr>
      </p:pic>
      <p:sp>
        <p:nvSpPr>
          <p:cNvPr id="10" name="TextBox 9">
            <a:extLst>
              <a:ext uri="{FF2B5EF4-FFF2-40B4-BE49-F238E27FC236}">
                <a16:creationId xmlns:a16="http://schemas.microsoft.com/office/drawing/2014/main" id="{DEDF82BD-3EEC-41EB-40DC-59A0BF1E345E}"/>
              </a:ext>
            </a:extLst>
          </p:cNvPr>
          <p:cNvSpPr txBox="1"/>
          <p:nvPr/>
        </p:nvSpPr>
        <p:spPr>
          <a:xfrm>
            <a:off x="3590925" y="5257800"/>
            <a:ext cx="5010150" cy="230832"/>
          </a:xfrm>
          <a:prstGeom prst="rect">
            <a:avLst/>
          </a:prstGeom>
          <a:noFill/>
        </p:spPr>
        <p:txBody>
          <a:bodyPr wrap="square" rtlCol="0">
            <a:spAutoFit/>
          </a:bodyPr>
          <a:lstStyle/>
          <a:p>
            <a:r>
              <a:rPr lang="en-US" sz="900">
                <a:hlinkClick r:id="rId3" tooltip="http://stats.stackexchange.com/questions/199702/1d-convolution-in-neural-networks"/>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96657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225972-3A8E-DFC1-EF78-F8DEC6C79F59}"/>
              </a:ext>
            </a:extLst>
          </p:cNvPr>
          <p:cNvSpPr>
            <a:spLocks noGrp="1"/>
          </p:cNvSpPr>
          <p:nvPr>
            <p:ph type="body" sz="quarter" idx="15"/>
          </p:nvPr>
        </p:nvSpPr>
        <p:spPr>
          <a:xfrm>
            <a:off x="761916" y="467172"/>
            <a:ext cx="5801443" cy="1333500"/>
          </a:xfrm>
        </p:spPr>
        <p:txBody>
          <a:bodyPr/>
          <a:lstStyle/>
          <a:p>
            <a:endParaRPr lang="en-US" dirty="0"/>
          </a:p>
        </p:txBody>
      </p:sp>
      <p:sp>
        <p:nvSpPr>
          <p:cNvPr id="7" name="Date Placeholder 6">
            <a:extLst>
              <a:ext uri="{FF2B5EF4-FFF2-40B4-BE49-F238E27FC236}">
                <a16:creationId xmlns:a16="http://schemas.microsoft.com/office/drawing/2014/main" id="{A859D649-A53F-F315-58D4-CC6252060CDB}"/>
              </a:ext>
            </a:extLst>
          </p:cNvPr>
          <p:cNvSpPr>
            <a:spLocks noGrp="1"/>
          </p:cNvSpPr>
          <p:nvPr>
            <p:ph type="dt" sz="half" idx="2"/>
          </p:nvPr>
        </p:nvSpPr>
        <p:spPr/>
        <p:txBody>
          <a:bodyPr/>
          <a:lstStyle/>
          <a:p>
            <a:fld id="{C7C81873-7D47-483D-BCB4-50DD9806C720}" type="datetime1">
              <a:rPr lang="en-US" smtClean="0"/>
              <a:t>7/4/2023</a:t>
            </a:fld>
            <a:endParaRPr lang="en-US" dirty="0"/>
          </a:p>
        </p:txBody>
      </p:sp>
      <p:sp>
        <p:nvSpPr>
          <p:cNvPr id="8" name="Slide Number Placeholder 7">
            <a:extLst>
              <a:ext uri="{FF2B5EF4-FFF2-40B4-BE49-F238E27FC236}">
                <a16:creationId xmlns:a16="http://schemas.microsoft.com/office/drawing/2014/main" id="{69D58B13-2B3E-3E5D-F848-879FC794045D}"/>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13" name="Title 12">
            <a:extLst>
              <a:ext uri="{FF2B5EF4-FFF2-40B4-BE49-F238E27FC236}">
                <a16:creationId xmlns:a16="http://schemas.microsoft.com/office/drawing/2014/main" id="{868909F7-3E2A-A357-66A6-3A97D25A35A4}"/>
              </a:ext>
            </a:extLst>
          </p:cNvPr>
          <p:cNvSpPr>
            <a:spLocks noGrp="1"/>
          </p:cNvSpPr>
          <p:nvPr>
            <p:ph type="title"/>
          </p:nvPr>
        </p:nvSpPr>
        <p:spPr>
          <a:xfrm>
            <a:off x="782320" y="465137"/>
            <a:ext cx="5801442" cy="1340615"/>
          </a:xfrm>
        </p:spPr>
        <p:txBody>
          <a:bodyPr/>
          <a:lstStyle/>
          <a:p>
            <a:r>
              <a:rPr lang="en-US" dirty="0"/>
              <a:t>Pooled Feature</a:t>
            </a:r>
          </a:p>
        </p:txBody>
      </p:sp>
      <p:pic>
        <p:nvPicPr>
          <p:cNvPr id="3" name="Picture 2" descr="A screenshot of a game&#10;&#10;Description automatically generated with low confidence">
            <a:extLst>
              <a:ext uri="{FF2B5EF4-FFF2-40B4-BE49-F238E27FC236}">
                <a16:creationId xmlns:a16="http://schemas.microsoft.com/office/drawing/2014/main" id="{56BD5E99-1117-218C-BEC7-470D98071359}"/>
              </a:ext>
            </a:extLst>
          </p:cNvPr>
          <p:cNvPicPr>
            <a:picLocks noChangeAspect="1"/>
          </p:cNvPicPr>
          <p:nvPr/>
        </p:nvPicPr>
        <p:blipFill>
          <a:blip r:embed="rId2"/>
          <a:stretch>
            <a:fillRect/>
          </a:stretch>
        </p:blipFill>
        <p:spPr>
          <a:xfrm>
            <a:off x="1967230" y="2255250"/>
            <a:ext cx="7348220" cy="4236812"/>
          </a:xfrm>
          <a:prstGeom prst="rect">
            <a:avLst/>
          </a:prstGeom>
        </p:spPr>
      </p:pic>
    </p:spTree>
    <p:extLst>
      <p:ext uri="{BB962C8B-B14F-4D97-AF65-F5344CB8AC3E}">
        <p14:creationId xmlns:p14="http://schemas.microsoft.com/office/powerpoint/2010/main" val="354449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lstStyle/>
          <a:p>
            <a:r>
              <a:rPr lang="en-US" dirty="0"/>
              <a:t>01 Introduction</a:t>
            </a:r>
          </a:p>
          <a:p>
            <a:r>
              <a:rPr lang="en-US" dirty="0"/>
              <a:t>02 Role of Machine Learning in  Forensics</a:t>
            </a:r>
          </a:p>
          <a:p>
            <a:r>
              <a:rPr lang="en-US" dirty="0"/>
              <a:t>03 Process Outline</a:t>
            </a:r>
          </a:p>
          <a:p>
            <a:r>
              <a:rPr lang="en-US" dirty="0"/>
              <a:t>04 Results</a:t>
            </a:r>
          </a:p>
          <a:p>
            <a:r>
              <a:rPr lang="en-US"/>
              <a:t>05 Summary</a:t>
            </a:r>
            <a:endParaRPr lang="en-US" dirty="0"/>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7/4/2023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B10B02-4C3A-D957-D0AE-69A41DD0BA42}"/>
              </a:ext>
            </a:extLst>
          </p:cNvPr>
          <p:cNvSpPr>
            <a:spLocks noGrp="1"/>
          </p:cNvSpPr>
          <p:nvPr>
            <p:ph type="dt" sz="half" idx="2"/>
          </p:nvPr>
        </p:nvSpPr>
        <p:spPr/>
        <p:txBody>
          <a:bodyPr/>
          <a:lstStyle/>
          <a:p>
            <a:fld id="{C5DB74C9-B808-4394-A017-79C83B2524EF}" type="datetime1">
              <a:rPr lang="en-US" smtClean="0"/>
              <a:t>7/4/2023</a:t>
            </a:fld>
            <a:endParaRPr lang="en-US" dirty="0"/>
          </a:p>
        </p:txBody>
      </p:sp>
      <p:sp>
        <p:nvSpPr>
          <p:cNvPr id="3" name="Slide Number Placeholder 2">
            <a:extLst>
              <a:ext uri="{FF2B5EF4-FFF2-40B4-BE49-F238E27FC236}">
                <a16:creationId xmlns:a16="http://schemas.microsoft.com/office/drawing/2014/main" id="{18BE4865-AF0C-BBB2-ABC2-48001F465C4D}"/>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5" name="Title 4">
            <a:extLst>
              <a:ext uri="{FF2B5EF4-FFF2-40B4-BE49-F238E27FC236}">
                <a16:creationId xmlns:a16="http://schemas.microsoft.com/office/drawing/2014/main" id="{134DE4FB-9940-FB4A-014B-C1F0E6F7AE65}"/>
              </a:ext>
            </a:extLst>
          </p:cNvPr>
          <p:cNvSpPr>
            <a:spLocks noGrp="1"/>
          </p:cNvSpPr>
          <p:nvPr>
            <p:ph type="title"/>
          </p:nvPr>
        </p:nvSpPr>
        <p:spPr/>
        <p:txBody>
          <a:bodyPr/>
          <a:lstStyle/>
          <a:p>
            <a:r>
              <a:rPr lang="en-US" dirty="0"/>
              <a:t>Model Run</a:t>
            </a:r>
          </a:p>
        </p:txBody>
      </p:sp>
      <p:pic>
        <p:nvPicPr>
          <p:cNvPr id="7" name="Picture 6">
            <a:extLst>
              <a:ext uri="{FF2B5EF4-FFF2-40B4-BE49-F238E27FC236}">
                <a16:creationId xmlns:a16="http://schemas.microsoft.com/office/drawing/2014/main" id="{45D91967-C19D-79AA-036B-F225A15B3B95}"/>
              </a:ext>
            </a:extLst>
          </p:cNvPr>
          <p:cNvPicPr>
            <a:picLocks noChangeAspect="1"/>
          </p:cNvPicPr>
          <p:nvPr/>
        </p:nvPicPr>
        <p:blipFill>
          <a:blip r:embed="rId2"/>
          <a:stretch>
            <a:fillRect/>
          </a:stretch>
        </p:blipFill>
        <p:spPr>
          <a:xfrm>
            <a:off x="1806354" y="2025578"/>
            <a:ext cx="8579291" cy="3700308"/>
          </a:xfrm>
          <a:prstGeom prst="rect">
            <a:avLst/>
          </a:prstGeom>
        </p:spPr>
      </p:pic>
    </p:spTree>
    <p:extLst>
      <p:ext uri="{BB962C8B-B14F-4D97-AF65-F5344CB8AC3E}">
        <p14:creationId xmlns:p14="http://schemas.microsoft.com/office/powerpoint/2010/main" val="4034610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Model results on smaller non-rotated images</a:t>
            </a:r>
          </a:p>
        </p:txBody>
      </p:sp>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p:txBody>
          <a:bodyPr/>
          <a:lstStyle/>
          <a:p>
            <a:fld id="{27AB0102-8ACA-4214-A839-9665520705F6}" type="datetime1">
              <a:rPr lang="en-US" smtClean="0"/>
              <a:pPr/>
              <a:t>7/4/2023</a:t>
            </a:fld>
            <a:endParaRPr lang="en-US" dirty="0"/>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5" name="Picture 4">
            <a:extLst>
              <a:ext uri="{FF2B5EF4-FFF2-40B4-BE49-F238E27FC236}">
                <a16:creationId xmlns:a16="http://schemas.microsoft.com/office/drawing/2014/main" id="{ABFD8221-3821-5511-94CF-C63B4E6D52D2}"/>
              </a:ext>
            </a:extLst>
          </p:cNvPr>
          <p:cNvPicPr>
            <a:picLocks noChangeAspect="1"/>
          </p:cNvPicPr>
          <p:nvPr/>
        </p:nvPicPr>
        <p:blipFill>
          <a:blip r:embed="rId2"/>
          <a:stretch>
            <a:fillRect/>
          </a:stretch>
        </p:blipFill>
        <p:spPr>
          <a:xfrm>
            <a:off x="1534886" y="1552015"/>
            <a:ext cx="8937171" cy="4739928"/>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740F1142-57E3-40C3-9A2A-3B1C8975905A}"/>
              </a:ext>
            </a:extLst>
          </p:cNvPr>
          <p:cNvSpPr>
            <a:spLocks noGrp="1"/>
          </p:cNvSpPr>
          <p:nvPr>
            <p:ph type="dt" sz="half" idx="2"/>
          </p:nvPr>
        </p:nvSpPr>
        <p:spPr/>
        <p:txBody>
          <a:bodyPr/>
          <a:lstStyle/>
          <a:p>
            <a:fld id="{B93BF043-A0E2-48C9-80FB-0A3EF98DDCEF}" type="datetime1">
              <a:rPr lang="en-US" smtClean="0"/>
              <a:pPr/>
              <a:t>7/4/2023</a:t>
            </a:fld>
            <a:endParaRPr lang="en-US" dirty="0"/>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22" name="Picture 21">
            <a:extLst>
              <a:ext uri="{FF2B5EF4-FFF2-40B4-BE49-F238E27FC236}">
                <a16:creationId xmlns:a16="http://schemas.microsoft.com/office/drawing/2014/main" id="{4BEF3D82-FD0D-FC0A-BD0E-F4CF7B9A9758}"/>
              </a:ext>
            </a:extLst>
          </p:cNvPr>
          <p:cNvPicPr>
            <a:picLocks noChangeAspect="1"/>
          </p:cNvPicPr>
          <p:nvPr/>
        </p:nvPicPr>
        <p:blipFill>
          <a:blip r:embed="rId2"/>
          <a:stretch>
            <a:fillRect/>
          </a:stretch>
        </p:blipFill>
        <p:spPr>
          <a:xfrm>
            <a:off x="2383971" y="1132113"/>
            <a:ext cx="7260771" cy="5123643"/>
          </a:xfrm>
          <a:prstGeom prst="rect">
            <a:avLst/>
          </a:prstGeom>
        </p:spPr>
      </p:pic>
      <p:sp>
        <p:nvSpPr>
          <p:cNvPr id="29" name="TextBox 28">
            <a:extLst>
              <a:ext uri="{FF2B5EF4-FFF2-40B4-BE49-F238E27FC236}">
                <a16:creationId xmlns:a16="http://schemas.microsoft.com/office/drawing/2014/main" id="{37E4B0B1-D108-F4A8-0018-618714E5D707}"/>
              </a:ext>
            </a:extLst>
          </p:cNvPr>
          <p:cNvSpPr txBox="1"/>
          <p:nvPr/>
        </p:nvSpPr>
        <p:spPr>
          <a:xfrm>
            <a:off x="1687286" y="206829"/>
            <a:ext cx="8120743" cy="461665"/>
          </a:xfrm>
          <a:prstGeom prst="rect">
            <a:avLst/>
          </a:prstGeom>
          <a:noFill/>
        </p:spPr>
        <p:txBody>
          <a:bodyPr wrap="square" rtlCol="0">
            <a:spAutoFit/>
          </a:bodyPr>
          <a:lstStyle/>
          <a:p>
            <a:r>
              <a:rPr lang="en-US" sz="2400" dirty="0"/>
              <a:t>     Results for model run on larger rotated dataset.</a:t>
            </a:r>
          </a:p>
        </p:txBody>
      </p:sp>
    </p:spTree>
    <p:extLst>
      <p:ext uri="{BB962C8B-B14F-4D97-AF65-F5344CB8AC3E}">
        <p14:creationId xmlns:p14="http://schemas.microsoft.com/office/powerpoint/2010/main" val="3483999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2773045" y="2376445"/>
            <a:ext cx="7655469" cy="1803669"/>
          </a:xfrm>
        </p:spPr>
        <p:txBody>
          <a:bodyPr/>
          <a:lstStyle/>
          <a:p>
            <a:pPr marL="285750" indent="-285750">
              <a:buFont typeface="Arial" panose="020B0604020202020204" pitchFamily="34" charset="0"/>
              <a:buChar char="•"/>
            </a:pPr>
            <a:r>
              <a:rPr lang="en-US" sz="1800" dirty="0">
                <a:solidFill>
                  <a:schemeClr val="tx1"/>
                </a:solidFill>
              </a:rPr>
              <a:t>Improve accuracy by training on more images by rotating images on even more angles.</a:t>
            </a:r>
          </a:p>
          <a:p>
            <a:pPr marL="285750" indent="-285750">
              <a:buFont typeface="Arial" panose="020B0604020202020204" pitchFamily="34" charset="0"/>
              <a:buChar char="•"/>
            </a:pPr>
            <a:r>
              <a:rPr lang="en-US" sz="1800" dirty="0">
                <a:solidFill>
                  <a:schemeClr val="tx1"/>
                </a:solidFill>
              </a:rPr>
              <a:t>Finetune hyperparameters.</a:t>
            </a:r>
          </a:p>
          <a:p>
            <a:pPr marL="285750" indent="-285750">
              <a:buFont typeface="Arial" panose="020B0604020202020204" pitchFamily="34" charset="0"/>
              <a:buChar char="•"/>
            </a:pPr>
            <a:r>
              <a:rPr lang="en-US" sz="1800" dirty="0">
                <a:solidFill>
                  <a:schemeClr val="tx1"/>
                </a:solidFill>
              </a:rPr>
              <a:t>Different machine learning platforms </a:t>
            </a:r>
            <a:r>
              <a:rPr lang="en-US" sz="1800" dirty="0" err="1">
                <a:solidFill>
                  <a:schemeClr val="tx1"/>
                </a:solidFill>
              </a:rPr>
              <a:t>e.g.pytorch</a:t>
            </a:r>
            <a:endParaRPr lang="en-US" sz="1800" dirty="0">
              <a:solidFill>
                <a:schemeClr val="tx1"/>
              </a:solidFill>
            </a:endParaRPr>
          </a:p>
          <a:p>
            <a:endParaRPr lang="en-US" sz="1800" dirty="0">
              <a:solidFill>
                <a:schemeClr val="tx1"/>
              </a:solidFill>
            </a:endParaRPr>
          </a:p>
          <a:p>
            <a:pPr marL="285750" indent="-285750">
              <a:buFont typeface="Arial" panose="020B0604020202020204" pitchFamily="34" charset="0"/>
              <a:buChar char="•"/>
            </a:pPr>
            <a:endParaRPr lang="en-US" sz="1800" dirty="0">
              <a:solidFill>
                <a:schemeClr val="tx1"/>
              </a:solidFill>
            </a:endParaRP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2758599" y="243929"/>
            <a:ext cx="6674802" cy="655320"/>
          </a:xfrm>
        </p:spPr>
        <p:txBody>
          <a:bodyPr>
            <a:normAutofit fontScale="90000"/>
          </a:bodyPr>
          <a:lstStyle/>
          <a:p>
            <a:r>
              <a:rPr lang="en-US" dirty="0"/>
              <a:t>What’s next</a:t>
            </a:r>
          </a:p>
        </p:txBody>
      </p:sp>
    </p:spTree>
    <p:extLst>
      <p:ext uri="{BB962C8B-B14F-4D97-AF65-F5344CB8AC3E}">
        <p14:creationId xmlns:p14="http://schemas.microsoft.com/office/powerpoint/2010/main" val="675137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896829" y="573504"/>
            <a:ext cx="10156826" cy="1081126"/>
          </a:xfrm>
        </p:spPr>
        <p:txBody>
          <a:bodyPr/>
          <a:lstStyle/>
          <a:p>
            <a:r>
              <a:rPr lang="en-US" dirty="0"/>
              <a:t>Summary</a:t>
            </a:r>
          </a:p>
        </p:txBody>
      </p:sp>
      <p:graphicFrame>
        <p:nvGraphicFramePr>
          <p:cNvPr id="23" name="Table 23">
            <a:extLst>
              <a:ext uri="{FF2B5EF4-FFF2-40B4-BE49-F238E27FC236}">
                <a16:creationId xmlns:a16="http://schemas.microsoft.com/office/drawing/2014/main" id="{A4779ED5-F550-4DD0-A629-AFB3A45D79DA}"/>
              </a:ext>
            </a:extLst>
          </p:cNvPr>
          <p:cNvGraphicFramePr>
            <a:graphicFrameLocks noGrp="1"/>
          </p:cNvGraphicFramePr>
          <p:nvPr>
            <p:extLst>
              <p:ext uri="{D42A27DB-BD31-4B8C-83A1-F6EECF244321}">
                <p14:modId xmlns:p14="http://schemas.microsoft.com/office/powerpoint/2010/main" val="352624428"/>
              </p:ext>
            </p:extLst>
          </p:nvPr>
        </p:nvGraphicFramePr>
        <p:xfrm>
          <a:off x="1028700" y="1733816"/>
          <a:ext cx="10134600" cy="4204208"/>
        </p:xfrm>
        <a:graphic>
          <a:graphicData uri="http://schemas.openxmlformats.org/drawingml/2006/table">
            <a:tbl>
              <a:tblPr firstRow="1" bandRow="1">
                <a:tableStyleId>{5C22544A-7EE6-4342-B048-85BDC9FD1C3A}</a:tableStyleId>
              </a:tblPr>
              <a:tblGrid>
                <a:gridCol w="5067300">
                  <a:extLst>
                    <a:ext uri="{9D8B030D-6E8A-4147-A177-3AD203B41FA5}">
                      <a16:colId xmlns:a16="http://schemas.microsoft.com/office/drawing/2014/main" val="3007200546"/>
                    </a:ext>
                  </a:extLst>
                </a:gridCol>
                <a:gridCol w="5067300">
                  <a:extLst>
                    <a:ext uri="{9D8B030D-6E8A-4147-A177-3AD203B41FA5}">
                      <a16:colId xmlns:a16="http://schemas.microsoft.com/office/drawing/2014/main" val="1309975012"/>
                    </a:ext>
                  </a:extLst>
                </a:gridCol>
              </a:tblGrid>
              <a:tr h="139653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Machine learning surely has a place in the field of forensics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A high accuracy CNN model can be employed for image classification and free up time for humans to concentrate their efforts elsewhere.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315998"/>
                  </a:ext>
                </a:extLst>
              </a:tr>
              <a:tr h="2158787">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Though machine learning may not  have been developed fully to the point where it may entirely replace human effort, there are specific tasks where when machine learning is well-employed it may better the efforts of most humans.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The success of model image classifiers could sway police departments into introducing machine learning into other specific areas of their jobs that could be well served by machine learning.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31012071"/>
                  </a:ext>
                </a:extLst>
              </a:tr>
              <a:tr h="338781">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71895934"/>
                  </a:ext>
                </a:extLst>
              </a:tr>
            </a:tbl>
          </a:graphicData>
        </a:graphic>
      </p:graphicFrame>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7/4/2023</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896829" y="573504"/>
            <a:ext cx="10156826" cy="828576"/>
          </a:xfrm>
        </p:spPr>
        <p:txBody>
          <a:bodyPr/>
          <a:lstStyle/>
          <a:p>
            <a:r>
              <a:rPr lang="en-US" dirty="0"/>
              <a:t>Additional Reading</a:t>
            </a:r>
          </a:p>
        </p:txBody>
      </p:sp>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7/4/2023</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4" name="TextBox 3">
            <a:extLst>
              <a:ext uri="{FF2B5EF4-FFF2-40B4-BE49-F238E27FC236}">
                <a16:creationId xmlns:a16="http://schemas.microsoft.com/office/drawing/2014/main" id="{393BD380-28D1-9FEC-8501-34EA310CE81A}"/>
              </a:ext>
            </a:extLst>
          </p:cNvPr>
          <p:cNvSpPr txBox="1"/>
          <p:nvPr/>
        </p:nvSpPr>
        <p:spPr>
          <a:xfrm>
            <a:off x="1504950" y="1983651"/>
            <a:ext cx="10156825" cy="1200329"/>
          </a:xfrm>
          <a:prstGeom prst="rect">
            <a:avLst/>
          </a:prstGeom>
          <a:noFill/>
        </p:spPr>
        <p:txBody>
          <a:bodyPr wrap="square" rtlCol="0">
            <a:spAutoFit/>
          </a:bodyPr>
          <a:lstStyle/>
          <a:p>
            <a:r>
              <a:rPr lang="en-US" b="0" i="0" dirty="0">
                <a:solidFill>
                  <a:srgbClr val="333333"/>
                </a:solidFill>
                <a:effectLst/>
                <a:latin typeface="-apple-system"/>
              </a:rPr>
              <a:t>https://mitsloan.mit.edu/ideas-made-to-matter/machine-learning-explained</a:t>
            </a:r>
            <a:endParaRPr lang="en-US" dirty="0">
              <a:solidFill>
                <a:srgbClr val="333333"/>
              </a:solidFill>
              <a:latin typeface="-apple-system"/>
            </a:endParaRPr>
          </a:p>
          <a:p>
            <a:endParaRPr lang="en-US" dirty="0">
              <a:solidFill>
                <a:srgbClr val="333333"/>
              </a:solidFill>
              <a:latin typeface="-apple-system"/>
            </a:endParaRPr>
          </a:p>
          <a:p>
            <a:r>
              <a:rPr lang="en-US" i="0" u="none" strike="noStrike" dirty="0">
                <a:solidFill>
                  <a:schemeClr val="bg1"/>
                </a:solidFill>
                <a:effectLst/>
                <a:latin typeface="-apple-system"/>
              </a:rPr>
              <a:t>https://www.ibm.com/topics/machine-learning</a:t>
            </a:r>
            <a:endParaRPr lang="en-US" dirty="0">
              <a:solidFill>
                <a:schemeClr val="bg1"/>
              </a:solidFill>
              <a:latin typeface="-apple-system"/>
            </a:endParaRPr>
          </a:p>
          <a:p>
            <a:endParaRPr lang="en-US" dirty="0"/>
          </a:p>
        </p:txBody>
      </p:sp>
    </p:spTree>
    <p:extLst>
      <p:ext uri="{BB962C8B-B14F-4D97-AF65-F5344CB8AC3E}">
        <p14:creationId xmlns:p14="http://schemas.microsoft.com/office/powerpoint/2010/main" val="980126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896829" y="573504"/>
            <a:ext cx="10156826" cy="1081126"/>
          </a:xfrm>
        </p:spPr>
        <p:txBody>
          <a:bodyPr/>
          <a:lstStyle/>
          <a:p>
            <a:r>
              <a:rPr lang="en-US" dirty="0"/>
              <a:t>   Acknowledgement</a:t>
            </a:r>
          </a:p>
        </p:txBody>
      </p:sp>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7/4/2023</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4" name="TextBox 3">
            <a:extLst>
              <a:ext uri="{FF2B5EF4-FFF2-40B4-BE49-F238E27FC236}">
                <a16:creationId xmlns:a16="http://schemas.microsoft.com/office/drawing/2014/main" id="{393BD380-28D1-9FEC-8501-34EA310CE81A}"/>
              </a:ext>
            </a:extLst>
          </p:cNvPr>
          <p:cNvSpPr txBox="1"/>
          <p:nvPr/>
        </p:nvSpPr>
        <p:spPr>
          <a:xfrm>
            <a:off x="1292751" y="2580640"/>
            <a:ext cx="9760903" cy="646331"/>
          </a:xfrm>
          <a:prstGeom prst="rect">
            <a:avLst/>
          </a:prstGeom>
          <a:noFill/>
        </p:spPr>
        <p:txBody>
          <a:bodyPr wrap="square" rtlCol="0">
            <a:spAutoFit/>
          </a:bodyPr>
          <a:lstStyle/>
          <a:p>
            <a:r>
              <a:rPr lang="en-US" dirty="0">
                <a:solidFill>
                  <a:schemeClr val="bg1"/>
                </a:solidFill>
              </a:rPr>
              <a:t>I would like to thank </a:t>
            </a:r>
            <a:r>
              <a:rPr lang="en-US" dirty="0" err="1">
                <a:solidFill>
                  <a:schemeClr val="bg1"/>
                </a:solidFill>
              </a:rPr>
              <a:t>Dr.Fu</a:t>
            </a:r>
            <a:r>
              <a:rPr lang="en-US" dirty="0">
                <a:solidFill>
                  <a:schemeClr val="bg1"/>
                </a:solidFill>
              </a:rPr>
              <a:t> and the department of forensics in their help with this project.</a:t>
            </a:r>
          </a:p>
        </p:txBody>
      </p:sp>
    </p:spTree>
    <p:extLst>
      <p:ext uri="{BB962C8B-B14F-4D97-AF65-F5344CB8AC3E}">
        <p14:creationId xmlns:p14="http://schemas.microsoft.com/office/powerpoint/2010/main" val="4268879227"/>
      </p:ext>
    </p:extLst>
  </p:cSld>
  <p:clrMapOvr>
    <a:masterClrMapping/>
  </p:clrMapOvr>
  <mc:AlternateContent xmlns:mc="http://schemas.openxmlformats.org/markup-compatibility/2006" xmlns:p14="http://schemas.microsoft.com/office/powerpoint/2010/main">
    <mc:Choice Requires="p14">
      <p:transition spd="slow" p14:dur="2000" advTm="16696"/>
    </mc:Choice>
    <mc:Fallback xmlns="">
      <p:transition spd="slow" advTm="1669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33966"/>
            <a:ext cx="3935647" cy="1340615"/>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4941571" cy="4391025"/>
          </a:xfrm>
        </p:spPr>
        <p:txBody>
          <a:bodyPr/>
          <a:lstStyle/>
          <a:p>
            <a:pPr marL="285750" indent="-285750">
              <a:buFont typeface="Arial" panose="020B0604020202020204" pitchFamily="34" charset="0"/>
              <a:buChar char="•"/>
            </a:pPr>
            <a:r>
              <a:rPr lang="en-US" dirty="0"/>
              <a:t>If you are  an avid fan of crime shows you may have heard about the term blood drop splatter.</a:t>
            </a:r>
          </a:p>
          <a:p>
            <a:pPr marL="285750" indent="-285750">
              <a:buFont typeface="Arial" panose="020B0604020202020204" pitchFamily="34" charset="0"/>
              <a:buChar char="•"/>
            </a:pPr>
            <a:r>
              <a:rPr lang="en-US" dirty="0"/>
              <a:t>The reason why this term is used almost ubiquitously in crime shows is because the presence of blood at a crime scene can be very revealing in terms of providing criminal investigators with clues. </a:t>
            </a:r>
          </a:p>
        </p:txBody>
      </p:sp>
      <p:pic>
        <p:nvPicPr>
          <p:cNvPr id="27" name="Picture Placeholder 26" descr="common foods that can be found in beauty products like coconut, avacado, honey, etc.&#10;">
            <a:extLst>
              <a:ext uri="{FF2B5EF4-FFF2-40B4-BE49-F238E27FC236}">
                <a16:creationId xmlns:a16="http://schemas.microsoft.com/office/drawing/2014/main" id="{FC80FA98-D238-41BC-848B-15F7D2C9D06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6210300" y="433966"/>
            <a:ext cx="4953000" cy="3090862"/>
          </a:xfrm>
        </p:spPr>
      </p:pic>
      <p:pic>
        <p:nvPicPr>
          <p:cNvPr id="29" name="Picture Placeholder 28" descr="sunflower">
            <a:extLst>
              <a:ext uri="{FF2B5EF4-FFF2-40B4-BE49-F238E27FC236}">
                <a16:creationId xmlns:a16="http://schemas.microsoft.com/office/drawing/2014/main" id="{071DE959-F62C-476A-A8B1-B4C0E3CC7BA6}"/>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a:stretch/>
        </p:blipFill>
        <p:spPr/>
      </p:pic>
      <p:pic>
        <p:nvPicPr>
          <p:cNvPr id="31" name="Picture Placeholder 30" descr="pink flower">
            <a:extLst>
              <a:ext uri="{FF2B5EF4-FFF2-40B4-BE49-F238E27FC236}">
                <a16:creationId xmlns:a16="http://schemas.microsoft.com/office/drawing/2014/main" id="{26F59C63-890F-4F30-B979-40A77F09EDB5}"/>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a:stretch/>
        </p:blipFill>
        <p:spPr/>
      </p:pic>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7/4/2023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33966"/>
            <a:ext cx="10888980" cy="1340615"/>
          </a:xfrm>
        </p:spPr>
        <p:txBody>
          <a:bodyPr/>
          <a:lstStyle/>
          <a:p>
            <a:r>
              <a:rPr lang="en-US" dirty="0"/>
              <a:t>What is Machine learning?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10135871" cy="4391025"/>
          </a:xfrm>
        </p:spPr>
        <p:txBody>
          <a:bodyPr>
            <a:normAutofit/>
          </a:bodyPr>
          <a:lstStyle/>
          <a:p>
            <a:pPr marL="285750" indent="-285750">
              <a:buFont typeface="Arial" panose="020B0604020202020204" pitchFamily="34" charset="0"/>
              <a:buChar char="•"/>
            </a:pPr>
            <a:r>
              <a:rPr lang="en-US" dirty="0"/>
              <a:t>Machine learning is a branch of computer science and artificial intelligence that uses data and algorithms to imitate the way that humans learn, improving accuracy over time.</a:t>
            </a:r>
          </a:p>
          <a:p>
            <a:pPr marL="285750" indent="-285750">
              <a:buFont typeface="Arial" panose="020B0604020202020204" pitchFamily="34" charset="0"/>
              <a:buChar char="•"/>
            </a:pPr>
            <a:r>
              <a:rPr lang="en-US" dirty="0"/>
              <a:t>Neural networks, also known as artificial neural networks (ANNs)  are a subset of machine learning. Their name and structure are inspired by the human brain, mimicking the way that biological neurons signal to one another.</a:t>
            </a:r>
          </a:p>
          <a:p>
            <a:pPr marL="285750" indent="-285750">
              <a:buFont typeface="Arial" panose="020B0604020202020204" pitchFamily="34" charset="0"/>
              <a:buChar char="•"/>
            </a:pPr>
            <a:r>
              <a:rPr lang="en-US" dirty="0"/>
              <a:t>They comprise of node layers, containing an input layer, one or more hidden layers, and an output layer. Each node connects to another and has an associated weight and threshold.</a:t>
            </a:r>
          </a:p>
          <a:p>
            <a:pPr marL="285750" indent="-285750">
              <a:buFont typeface="Arial" panose="020B0604020202020204" pitchFamily="34" charset="0"/>
              <a:buChar char="•"/>
            </a:pPr>
            <a:r>
              <a:rPr lang="en-US" dirty="0"/>
              <a:t> If the output of any individual node is above the specified threshold value, that node is activated, sending data to the next layer of the network. Otherwise, no data is passed along to the next layer of the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7/4/2023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3341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33966"/>
            <a:ext cx="10888980" cy="1340615"/>
          </a:xfrm>
        </p:spPr>
        <p:txBody>
          <a:bodyPr/>
          <a:lstStyle/>
          <a:p>
            <a:r>
              <a:rPr lang="en-US" dirty="0"/>
              <a:t>What is a CNN?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10135871" cy="4391025"/>
          </a:xfrm>
        </p:spPr>
        <p:txBody>
          <a:bodyPr>
            <a:normAutofit/>
          </a:bodyPr>
          <a:lstStyle/>
          <a:p>
            <a:pPr marL="285750" indent="-285750">
              <a:buFont typeface="Arial" panose="020B0604020202020204" pitchFamily="34" charset="0"/>
              <a:buChar char="•"/>
            </a:pPr>
            <a:r>
              <a:rPr lang="en-US" dirty="0"/>
              <a:t>Convolutional neural networks are distinguished from other neural networks by their superior performance with image, speech, or audio signal inputs. They have three main types of layers, which are::</a:t>
            </a:r>
          </a:p>
          <a:p>
            <a:pPr marL="285750" indent="-285750">
              <a:buFont typeface="Arial" panose="020B0604020202020204" pitchFamily="34" charset="0"/>
              <a:buChar char="•"/>
            </a:pPr>
            <a:r>
              <a:rPr lang="en-US" dirty="0"/>
              <a:t>Convolutional layer : </a:t>
            </a:r>
          </a:p>
          <a:p>
            <a:pPr marL="742950" lvl="1" indent="-285750">
              <a:buFont typeface="Arial" panose="020B0604020202020204" pitchFamily="34" charset="0"/>
              <a:buChar char="•"/>
            </a:pPr>
            <a:r>
              <a:rPr lang="en-US" sz="1600" dirty="0"/>
              <a:t>The convolutional layer is the first layer of a convolutional network. </a:t>
            </a:r>
          </a:p>
          <a:p>
            <a:pPr marL="285750" indent="-285750">
              <a:buFont typeface="Arial" panose="020B0604020202020204" pitchFamily="34" charset="0"/>
              <a:buChar char="•"/>
            </a:pPr>
            <a:r>
              <a:rPr lang="en-US" dirty="0"/>
              <a:t>Pooling layer</a:t>
            </a:r>
          </a:p>
          <a:p>
            <a:pPr marL="285750" indent="-285750">
              <a:buFont typeface="Arial" panose="020B0604020202020204" pitchFamily="34" charset="0"/>
              <a:buChar char="•"/>
            </a:pPr>
            <a:r>
              <a:rPr lang="en-US" dirty="0"/>
              <a:t>Fully-connected (FC) layer</a:t>
            </a:r>
          </a:p>
          <a:p>
            <a:pPr marL="285750" indent="-285750">
              <a:buFont typeface="Arial" panose="020B0604020202020204" pitchFamily="34" charset="0"/>
              <a:buChar char="•"/>
            </a:pPr>
            <a:r>
              <a:rPr lang="en-US" dirty="0"/>
              <a:t>Output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7/4/2023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6620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33966"/>
            <a:ext cx="10888980" cy="1340615"/>
          </a:xfrm>
        </p:spPr>
        <p:txBody>
          <a:bodyPr/>
          <a:lstStyle/>
          <a:p>
            <a:r>
              <a:rPr lang="en-US" dirty="0"/>
              <a:t>What is a CNN?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1400175"/>
            <a:ext cx="10135871" cy="5009916"/>
          </a:xfrm>
        </p:spPr>
        <p:txBody>
          <a:bodyPr>
            <a:noAutofit/>
          </a:bodyPr>
          <a:lstStyle/>
          <a:p>
            <a:pPr marL="285750" indent="-285750">
              <a:buFont typeface="Arial" panose="020B0604020202020204" pitchFamily="34" charset="0"/>
              <a:buChar char="•"/>
            </a:pPr>
            <a:r>
              <a:rPr lang="en-US" b="1" i="0" dirty="0">
                <a:solidFill>
                  <a:srgbClr val="666666"/>
                </a:solidFill>
                <a:effectLst/>
                <a:latin typeface="Arial" panose="020B0604020202020204" pitchFamily="34" charset="0"/>
              </a:rPr>
              <a:t>Convolutional layer :</a:t>
            </a:r>
            <a:r>
              <a:rPr lang="en-US" dirty="0"/>
              <a:t>The process of convolution involves a kernel or filter inside this layer moving across the receptive fields of the image, checking if a feature is present in the image.</a:t>
            </a:r>
          </a:p>
          <a:p>
            <a:pPr marL="285750" indent="-285750">
              <a:buFont typeface="Arial" panose="020B0604020202020204" pitchFamily="34" charset="0"/>
              <a:buChar char="•"/>
            </a:pPr>
            <a:r>
              <a:rPr lang="en-US" dirty="0"/>
              <a:t>Over multiple iterations, the kernel sweeps over the entire image. After each iteration a dot product is calculated between the input pixels and the filter. The final output from the series of dots is known as a feature map or convolved feature.</a:t>
            </a:r>
          </a:p>
          <a:p>
            <a:pPr marL="285750" indent="-285750">
              <a:buFont typeface="Arial" panose="020B0604020202020204" pitchFamily="34" charset="0"/>
              <a:buChar char="•"/>
            </a:pPr>
            <a:r>
              <a:rPr lang="en-US" b="1" dirty="0"/>
              <a:t>Pooling layer </a:t>
            </a:r>
            <a:r>
              <a:rPr lang="en-US" dirty="0"/>
              <a:t>:  </a:t>
            </a:r>
            <a:r>
              <a:rPr lang="en-US" b="0" i="0" dirty="0">
                <a:solidFill>
                  <a:srgbClr val="666666"/>
                </a:solidFill>
                <a:effectLst/>
                <a:latin typeface="Biome Light" panose="020B0303030204020804" pitchFamily="34" charset="0"/>
                <a:cs typeface="Biome Light" panose="020B0303030204020804" pitchFamily="34" charset="0"/>
              </a:rPr>
              <a:t>Like the convolutional layer, the pooling layer also sweeps a kernel or filter across the input image. But unlike the convolutional layer, the pooling layer reduces the number of parameters in the input and also results in some information loss. </a:t>
            </a:r>
            <a:endParaRPr lang="en-US"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r>
              <a:rPr lang="en-US" b="1" dirty="0"/>
              <a:t>Fully-connected (FC) layer </a:t>
            </a:r>
            <a:r>
              <a:rPr lang="en-US" dirty="0"/>
              <a:t>:</a:t>
            </a:r>
            <a:r>
              <a:rPr lang="en-US" dirty="0">
                <a:solidFill>
                  <a:srgbClr val="666666"/>
                </a:solidFill>
              </a:rPr>
              <a:t> </a:t>
            </a:r>
            <a:r>
              <a:rPr lang="en-US" dirty="0">
                <a:solidFill>
                  <a:srgbClr val="666666"/>
                </a:solidFill>
                <a:effectLst/>
              </a:rPr>
              <a:t>The FC layer is where image classification happens in the CNN based on the features extracted in the previous layers.   Here, </a:t>
            </a:r>
            <a:r>
              <a:rPr lang="en-US" i="1" dirty="0">
                <a:solidFill>
                  <a:srgbClr val="666666"/>
                </a:solidFill>
                <a:effectLst/>
              </a:rPr>
              <a:t>fully connected</a:t>
            </a:r>
            <a:r>
              <a:rPr lang="en-US" dirty="0">
                <a:solidFill>
                  <a:srgbClr val="666666"/>
                </a:solidFill>
                <a:effectLst/>
              </a:rPr>
              <a:t> means that all the inputs or nodes from one layer are connected to every activation unit or node of the next layer. </a:t>
            </a:r>
            <a:endParaRPr lang="en-US" dirty="0"/>
          </a:p>
          <a:p>
            <a:br>
              <a:rPr lang="en-US" dirty="0"/>
            </a:b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7/4/2023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32770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225972-3A8E-DFC1-EF78-F8DEC6C79F59}"/>
              </a:ext>
            </a:extLst>
          </p:cNvPr>
          <p:cNvSpPr>
            <a:spLocks noGrp="1"/>
          </p:cNvSpPr>
          <p:nvPr>
            <p:ph type="body" sz="quarter" idx="15"/>
          </p:nvPr>
        </p:nvSpPr>
        <p:spPr>
          <a:xfrm>
            <a:off x="761916" y="467172"/>
            <a:ext cx="5801443" cy="1333500"/>
          </a:xfrm>
        </p:spPr>
        <p:txBody>
          <a:bodyPr/>
          <a:lstStyle/>
          <a:p>
            <a:endParaRPr lang="en-US" dirty="0"/>
          </a:p>
        </p:txBody>
      </p:sp>
      <p:sp>
        <p:nvSpPr>
          <p:cNvPr id="6" name="Text Placeholder 5">
            <a:extLst>
              <a:ext uri="{FF2B5EF4-FFF2-40B4-BE49-F238E27FC236}">
                <a16:creationId xmlns:a16="http://schemas.microsoft.com/office/drawing/2014/main" id="{8ED05228-F95E-0E29-A86E-D83FF34A8253}"/>
              </a:ext>
            </a:extLst>
          </p:cNvPr>
          <p:cNvSpPr>
            <a:spLocks noGrp="1"/>
          </p:cNvSpPr>
          <p:nvPr>
            <p:ph type="body" sz="quarter" idx="13"/>
          </p:nvPr>
        </p:nvSpPr>
        <p:spPr>
          <a:xfrm>
            <a:off x="1040130" y="2009775"/>
            <a:ext cx="9262110" cy="4391025"/>
          </a:xfrm>
        </p:spPr>
        <p:txBody>
          <a:bodyPr/>
          <a:lstStyle/>
          <a:p>
            <a:endParaRPr lang="en-US" dirty="0"/>
          </a:p>
        </p:txBody>
      </p:sp>
      <p:sp>
        <p:nvSpPr>
          <p:cNvPr id="7" name="Date Placeholder 6">
            <a:extLst>
              <a:ext uri="{FF2B5EF4-FFF2-40B4-BE49-F238E27FC236}">
                <a16:creationId xmlns:a16="http://schemas.microsoft.com/office/drawing/2014/main" id="{A859D649-A53F-F315-58D4-CC6252060CDB}"/>
              </a:ext>
            </a:extLst>
          </p:cNvPr>
          <p:cNvSpPr>
            <a:spLocks noGrp="1"/>
          </p:cNvSpPr>
          <p:nvPr>
            <p:ph type="dt" sz="half" idx="2"/>
          </p:nvPr>
        </p:nvSpPr>
        <p:spPr/>
        <p:txBody>
          <a:bodyPr/>
          <a:lstStyle/>
          <a:p>
            <a:fld id="{C7C81873-7D47-483D-BCB4-50DD9806C720}" type="datetime1">
              <a:rPr lang="en-US" smtClean="0"/>
              <a:t>7/4/2023</a:t>
            </a:fld>
            <a:endParaRPr lang="en-US" dirty="0"/>
          </a:p>
        </p:txBody>
      </p:sp>
      <p:sp>
        <p:nvSpPr>
          <p:cNvPr id="8" name="Slide Number Placeholder 7">
            <a:extLst>
              <a:ext uri="{FF2B5EF4-FFF2-40B4-BE49-F238E27FC236}">
                <a16:creationId xmlns:a16="http://schemas.microsoft.com/office/drawing/2014/main" id="{69D58B13-2B3E-3E5D-F848-879FC794045D}"/>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3" name="Title 12">
            <a:extLst>
              <a:ext uri="{FF2B5EF4-FFF2-40B4-BE49-F238E27FC236}">
                <a16:creationId xmlns:a16="http://schemas.microsoft.com/office/drawing/2014/main" id="{868909F7-3E2A-A357-66A6-3A97D25A35A4}"/>
              </a:ext>
            </a:extLst>
          </p:cNvPr>
          <p:cNvSpPr>
            <a:spLocks noGrp="1"/>
          </p:cNvSpPr>
          <p:nvPr>
            <p:ph type="title"/>
          </p:nvPr>
        </p:nvSpPr>
        <p:spPr>
          <a:xfrm>
            <a:off x="782320" y="465137"/>
            <a:ext cx="5801442" cy="1340615"/>
          </a:xfrm>
        </p:spPr>
        <p:txBody>
          <a:bodyPr/>
          <a:lstStyle/>
          <a:p>
            <a:r>
              <a:rPr lang="en-US" dirty="0"/>
              <a:t>Kernel in Motion</a:t>
            </a:r>
          </a:p>
        </p:txBody>
      </p:sp>
      <p:pic>
        <p:nvPicPr>
          <p:cNvPr id="9" name="Picture 8" descr="A picture containing square, screenshot, text, rectangle&#10;&#10;Description automatically generated">
            <a:extLst>
              <a:ext uri="{FF2B5EF4-FFF2-40B4-BE49-F238E27FC236}">
                <a16:creationId xmlns:a16="http://schemas.microsoft.com/office/drawing/2014/main" id="{9A60866C-E227-E89C-0606-3BC01C0A37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40130" y="2004694"/>
            <a:ext cx="9262110" cy="4396105"/>
          </a:xfrm>
          <a:prstGeom prst="rect">
            <a:avLst/>
          </a:prstGeom>
        </p:spPr>
      </p:pic>
      <p:sp>
        <p:nvSpPr>
          <p:cNvPr id="10" name="TextBox 9">
            <a:extLst>
              <a:ext uri="{FF2B5EF4-FFF2-40B4-BE49-F238E27FC236}">
                <a16:creationId xmlns:a16="http://schemas.microsoft.com/office/drawing/2014/main" id="{DEDF82BD-3EEC-41EB-40DC-59A0BF1E345E}"/>
              </a:ext>
            </a:extLst>
          </p:cNvPr>
          <p:cNvSpPr txBox="1"/>
          <p:nvPr/>
        </p:nvSpPr>
        <p:spPr>
          <a:xfrm>
            <a:off x="3590925" y="5257800"/>
            <a:ext cx="5010150" cy="230832"/>
          </a:xfrm>
          <a:prstGeom prst="rect">
            <a:avLst/>
          </a:prstGeom>
          <a:noFill/>
        </p:spPr>
        <p:txBody>
          <a:bodyPr wrap="square" rtlCol="0">
            <a:spAutoFit/>
          </a:bodyPr>
          <a:lstStyle/>
          <a:p>
            <a:r>
              <a:rPr lang="en-US" sz="900">
                <a:hlinkClick r:id="rId3" tooltip="http://stats.stackexchange.com/questions/199702/1d-convolution-in-neural-networks"/>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72920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33966"/>
            <a:ext cx="10888980" cy="1340615"/>
          </a:xfrm>
        </p:spPr>
        <p:txBody>
          <a:bodyPr/>
          <a:lstStyle/>
          <a:p>
            <a:r>
              <a:rPr lang="en-US" dirty="0"/>
              <a:t>More Machine Learning Concepts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10135871" cy="4391025"/>
          </a:xfrm>
        </p:spPr>
        <p:txBody>
          <a:bodyPr>
            <a:normAutofit/>
          </a:bodyPr>
          <a:lstStyle/>
          <a:p>
            <a:pPr marL="285750" indent="-285750">
              <a:buFont typeface="Arial" panose="020B0604020202020204" pitchFamily="34" charset="0"/>
              <a:buChar char="•"/>
            </a:pPr>
            <a:r>
              <a:rPr lang="en-US" b="1" dirty="0"/>
              <a:t>Early Stopping </a:t>
            </a:r>
            <a:r>
              <a:rPr lang="en-US" dirty="0"/>
              <a:t>: Early Stopping is a regularization technique for deep neural networks that stops training when parameter updates no longer begin to yield improves on model accuracy.</a:t>
            </a:r>
          </a:p>
          <a:p>
            <a:pPr marL="285750" indent="-285750">
              <a:buFont typeface="Arial" panose="020B0604020202020204" pitchFamily="34" charset="0"/>
              <a:buChar char="•"/>
            </a:pPr>
            <a:r>
              <a:rPr lang="en-US" b="1" dirty="0"/>
              <a:t>Model Accuracy </a:t>
            </a:r>
            <a:r>
              <a:rPr lang="en-US" dirty="0"/>
              <a:t>: Model accuracy is defined as the number of classifications a model correctly predicts divided by the total number of predictions made.</a:t>
            </a:r>
          </a:p>
          <a:p>
            <a:pPr marL="285750" indent="-285750">
              <a:buFont typeface="Arial" panose="020B0604020202020204" pitchFamily="34" charset="0"/>
              <a:buChar char="•"/>
            </a:pPr>
            <a:r>
              <a:rPr lang="en-US" b="1" dirty="0"/>
              <a:t>Epoch</a:t>
            </a:r>
            <a:r>
              <a:rPr lang="en-US" dirty="0"/>
              <a:t>: The number of epochs is a hyperparameter that defines the number times that the learning algorithm will work through the entire training dataset.</a:t>
            </a:r>
          </a:p>
          <a:p>
            <a:pPr marL="285750" indent="-285750">
              <a:buFont typeface="Arial" panose="020B0604020202020204" pitchFamily="34" charset="0"/>
              <a:buChar char="•"/>
            </a:pPr>
            <a:r>
              <a:rPr lang="en-US" b="1" dirty="0"/>
              <a:t>Loss</a:t>
            </a:r>
            <a:r>
              <a:rPr lang="en-US" dirty="0"/>
              <a:t>:  The loss function is a method of evaluating how well your machine learning algorithm models your featured data set </a:t>
            </a:r>
            <a:r>
              <a:rPr lang="en-US" dirty="0" err="1"/>
              <a:t>ie.a</a:t>
            </a:r>
            <a:r>
              <a:rPr lang="en-US" dirty="0"/>
              <a:t> measure of the difference between the actual and predicted values.</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7/4/2023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72028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7106674-0031-2CEB-766A-AC38EB4A32AD}"/>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l"/>
            <a:r>
              <a:rPr lang="en-US" sz="5200" kern="1200">
                <a:solidFill>
                  <a:schemeClr val="tx1"/>
                </a:solidFill>
                <a:latin typeface="+mj-lt"/>
                <a:ea typeface="+mj-ea"/>
                <a:cs typeface="+mj-cs"/>
              </a:rPr>
              <a:t> Convolutional Neural Network</a:t>
            </a:r>
          </a:p>
        </p:txBody>
      </p:sp>
      <p:pic>
        <p:nvPicPr>
          <p:cNvPr id="6" name="Picture 5" descr="A diagram of a network&#10;&#10;Description automatically generated with low confidence">
            <a:extLst>
              <a:ext uri="{FF2B5EF4-FFF2-40B4-BE49-F238E27FC236}">
                <a16:creationId xmlns:a16="http://schemas.microsoft.com/office/drawing/2014/main" id="{3763D3C7-B23C-3DB6-CBB9-2C6823D4ABFD}"/>
              </a:ext>
            </a:extLst>
          </p:cNvPr>
          <p:cNvPicPr>
            <a:picLocks noChangeAspect="1"/>
          </p:cNvPicPr>
          <p:nvPr/>
        </p:nvPicPr>
        <p:blipFill>
          <a:blip r:embed="rId2"/>
          <a:stretch>
            <a:fillRect/>
          </a:stretch>
        </p:blipFill>
        <p:spPr>
          <a:xfrm>
            <a:off x="1037308" y="1845426"/>
            <a:ext cx="10114330" cy="4450303"/>
          </a:xfrm>
          <a:prstGeom prst="rect">
            <a:avLst/>
          </a:prstGeom>
        </p:spPr>
      </p:pic>
      <p:sp>
        <p:nvSpPr>
          <p:cNvPr id="2" name="Date Placeholder 1">
            <a:extLst>
              <a:ext uri="{FF2B5EF4-FFF2-40B4-BE49-F238E27FC236}">
                <a16:creationId xmlns:a16="http://schemas.microsoft.com/office/drawing/2014/main" id="{BE6F2AD8-D856-44A8-7C4B-0743608FB4D6}"/>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a:pPr>
                <a:spcAft>
                  <a:spcPts val="600"/>
                </a:spcAft>
              </a:pPr>
              <a:t>7/4/2023</a:t>
            </a:fld>
            <a:endParaRPr lang="en-US" sz="1200" dirty="0"/>
          </a:p>
        </p:txBody>
      </p:sp>
      <p:sp>
        <p:nvSpPr>
          <p:cNvPr id="3" name="Slide Number Placeholder 2">
            <a:extLst>
              <a:ext uri="{FF2B5EF4-FFF2-40B4-BE49-F238E27FC236}">
                <a16:creationId xmlns:a16="http://schemas.microsoft.com/office/drawing/2014/main" id="{D45F773D-0001-9815-4B52-8E3A19F7DFA2}"/>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a:latin typeface="+mn-lt"/>
                <a:cs typeface="+mn-cs"/>
              </a:rPr>
              <a:pPr>
                <a:spcAft>
                  <a:spcPts val="600"/>
                </a:spcAft>
              </a:pPr>
              <a:t>9</a:t>
            </a:fld>
            <a:endParaRPr lang="en-US" sz="1200">
              <a:latin typeface="+mn-lt"/>
              <a:cs typeface="+mn-cs"/>
            </a:endParaRPr>
          </a:p>
        </p:txBody>
      </p:sp>
    </p:spTree>
    <p:extLst>
      <p:ext uri="{BB962C8B-B14F-4D97-AF65-F5344CB8AC3E}">
        <p14:creationId xmlns:p14="http://schemas.microsoft.com/office/powerpoint/2010/main" val="1490892046"/>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{3692AB94-46E8-443A-87F9-28CE0B4F83AE}tf16411245_win32</Template>
  <TotalTime>2797</TotalTime>
  <Words>1285</Words>
  <Application>Microsoft Office PowerPoint</Application>
  <PresentationFormat>Widescreen</PresentationFormat>
  <Paragraphs>165</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-apple-system</vt:lpstr>
      <vt:lpstr>Arial</vt:lpstr>
      <vt:lpstr>Biome Light</vt:lpstr>
      <vt:lpstr>Calibri</vt:lpstr>
      <vt:lpstr>Office Theme</vt:lpstr>
      <vt:lpstr>Graduate Project </vt:lpstr>
      <vt:lpstr>Agenda</vt:lpstr>
      <vt:lpstr>Introduction</vt:lpstr>
      <vt:lpstr>What is Machine learning?</vt:lpstr>
      <vt:lpstr>What is a CNN?</vt:lpstr>
      <vt:lpstr>What is a CNN?</vt:lpstr>
      <vt:lpstr>Kernel in Motion</vt:lpstr>
      <vt:lpstr>More Machine Learning Concepts</vt:lpstr>
      <vt:lpstr> Convolutional Neural Network</vt:lpstr>
      <vt:lpstr>Sample images at different impact angles</vt:lpstr>
      <vt:lpstr>Image Statistics</vt:lpstr>
      <vt:lpstr>Process Outline</vt:lpstr>
      <vt:lpstr>Sample image and rotations</vt:lpstr>
      <vt:lpstr>Tensorflow</vt:lpstr>
      <vt:lpstr>6 layer CNN</vt:lpstr>
      <vt:lpstr>What is all that code doing?</vt:lpstr>
      <vt:lpstr> Convolutional Neural Network</vt:lpstr>
      <vt:lpstr>Kernel in Motion</vt:lpstr>
      <vt:lpstr>Pooled Feature</vt:lpstr>
      <vt:lpstr>Model Run</vt:lpstr>
      <vt:lpstr>Model results on smaller non-rotated images</vt:lpstr>
      <vt:lpstr>PowerPoint Presentation</vt:lpstr>
      <vt:lpstr>What’s next</vt:lpstr>
      <vt:lpstr>Summary</vt:lpstr>
      <vt:lpstr>Additional Reading</vt:lpstr>
      <vt:lpstr>   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Project</dc:title>
  <dc:creator>Kofi Gyan</dc:creator>
  <cp:lastModifiedBy>Kofi Gyan</cp:lastModifiedBy>
  <cp:revision>16</cp:revision>
  <dcterms:created xsi:type="dcterms:W3CDTF">2023-04-13T19:44:29Z</dcterms:created>
  <dcterms:modified xsi:type="dcterms:W3CDTF">2023-07-05T00:10:48Z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