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4" r:id="rId5"/>
    <p:sldId id="265" r:id="rId6"/>
    <p:sldId id="266" r:id="rId7"/>
    <p:sldId id="267" r:id="rId8"/>
    <p:sldId id="268" r:id="rId9"/>
    <p:sldId id="269" r:id="rId10"/>
    <p:sldId id="270" r:id="rId11"/>
    <p:sldId id="259" r:id="rId12"/>
    <p:sldId id="261" r:id="rId13"/>
    <p:sldId id="262" r:id="rId14"/>
    <p:sldId id="263" r:id="rId15"/>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2" d="100"/>
          <a:sy n="102" d="100"/>
        </p:scale>
        <p:origin x="898"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4980917"/>
            <a:ext cx="9143999" cy="161090"/>
          </a:xfrm>
          <a:prstGeom prst="rect">
            <a:avLst/>
          </a:prstGeom>
        </p:spPr>
      </p:pic>
      <p:sp>
        <p:nvSpPr>
          <p:cNvPr id="2" name="Holder 2"/>
          <p:cNvSpPr>
            <a:spLocks noGrp="1"/>
          </p:cNvSpPr>
          <p:nvPr>
            <p:ph type="title"/>
          </p:nvPr>
        </p:nvSpPr>
        <p:spPr>
          <a:xfrm>
            <a:off x="179628" y="227838"/>
            <a:ext cx="5320487" cy="525271"/>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mailto:amoghkin45@gmail.com"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1800" y="133350"/>
            <a:ext cx="5320487" cy="525271"/>
          </a:xfrm>
          <a:prstGeom prst="rect">
            <a:avLst/>
          </a:prstGeom>
        </p:spPr>
        <p:txBody>
          <a:bodyPr vert="horz" wrap="square" lIns="0" tIns="13335" rIns="0" bIns="0" rtlCol="0">
            <a:spAutoFit/>
          </a:bodyPr>
          <a:lstStyle/>
          <a:p>
            <a:pPr marL="12700">
              <a:lnSpc>
                <a:spcPct val="100000"/>
              </a:lnSpc>
              <a:spcBef>
                <a:spcPts val="105"/>
              </a:spcBef>
            </a:pPr>
            <a:r>
              <a:rPr dirty="0"/>
              <a:t>Problem</a:t>
            </a:r>
            <a:r>
              <a:rPr spc="-65" dirty="0"/>
              <a:t> </a:t>
            </a:r>
            <a:r>
              <a:rPr spc="-10" dirty="0"/>
              <a:t>Statement</a:t>
            </a:r>
          </a:p>
        </p:txBody>
      </p:sp>
      <p:sp>
        <p:nvSpPr>
          <p:cNvPr id="3" name="TextBox 2">
            <a:extLst>
              <a:ext uri="{FF2B5EF4-FFF2-40B4-BE49-F238E27FC236}">
                <a16:creationId xmlns:a16="http://schemas.microsoft.com/office/drawing/2014/main" id="{D0A4DEBC-D1DA-A7AC-379C-69C761DD32F7}"/>
              </a:ext>
            </a:extLst>
          </p:cNvPr>
          <p:cNvSpPr txBox="1"/>
          <p:nvPr/>
        </p:nvSpPr>
        <p:spPr>
          <a:xfrm>
            <a:off x="304800" y="1047750"/>
            <a:ext cx="8534400" cy="1569660"/>
          </a:xfrm>
          <a:prstGeom prst="rect">
            <a:avLst/>
          </a:prstGeom>
          <a:noFill/>
        </p:spPr>
        <p:txBody>
          <a:bodyPr wrap="square" rtlCol="0">
            <a:spAutoFit/>
          </a:bodyPr>
          <a:lstStyle/>
          <a:p>
            <a:r>
              <a:rPr lang="en-US" sz="4800" dirty="0"/>
              <a:t>Cryptography Simulation with </a:t>
            </a:r>
            <a:r>
              <a:rPr lang="en-US" sz="4800" dirty="0" err="1"/>
              <a:t>mbedTLS</a:t>
            </a:r>
            <a:r>
              <a:rPr lang="en-US" sz="4800" dirty="0"/>
              <a:t> /OpenSSL Library </a:t>
            </a:r>
            <a:endParaRPr lang="en-IN"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0979"/>
            <a:ext cx="8784744" cy="500649"/>
          </a:xfrm>
          <a:prstGeom prst="rect">
            <a:avLst/>
          </a:prstGeom>
        </p:spPr>
        <p:txBody>
          <a:bodyPr vert="horz" wrap="square" lIns="0" tIns="99567" rIns="0" bIns="0" rtlCol="0">
            <a:spAutoFit/>
          </a:bodyPr>
          <a:lstStyle/>
          <a:p>
            <a:pPr marL="66675">
              <a:lnSpc>
                <a:spcPct val="100000"/>
              </a:lnSpc>
              <a:spcBef>
                <a:spcPts val="105"/>
              </a:spcBef>
            </a:pPr>
            <a:r>
              <a:rPr lang="en-IN" dirty="0"/>
              <a:t>UNDERSTANDING THE FLOW </a:t>
            </a:r>
            <a:endParaRPr spc="-10" dirty="0"/>
          </a:p>
        </p:txBody>
      </p:sp>
      <p:sp>
        <p:nvSpPr>
          <p:cNvPr id="4" name="TextBox 3">
            <a:extLst>
              <a:ext uri="{FF2B5EF4-FFF2-40B4-BE49-F238E27FC236}">
                <a16:creationId xmlns:a16="http://schemas.microsoft.com/office/drawing/2014/main" id="{6D230005-A974-3234-79AB-AEBDDA4574A1}"/>
              </a:ext>
            </a:extLst>
          </p:cNvPr>
          <p:cNvSpPr txBox="1"/>
          <p:nvPr/>
        </p:nvSpPr>
        <p:spPr>
          <a:xfrm>
            <a:off x="304800" y="742950"/>
            <a:ext cx="868680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Before starting the implementation of encryption and decryption, have to implement a function to derive a session key. </a:t>
            </a:r>
          </a:p>
          <a:p>
            <a:pPr marL="285750" indent="-285750">
              <a:buFont typeface="Arial" panose="020B0604020202020204" pitchFamily="34" charset="0"/>
              <a:buChar char="•"/>
            </a:pPr>
            <a:r>
              <a:rPr lang="en-US" dirty="0"/>
              <a:t>Session key is used for encryption and decryption and should be independent of mac key. </a:t>
            </a:r>
          </a:p>
          <a:p>
            <a:pPr marL="285750" indent="-285750">
              <a:buFont typeface="Arial" panose="020B0604020202020204" pitchFamily="34" charset="0"/>
              <a:buChar char="•"/>
            </a:pPr>
            <a:r>
              <a:rPr lang="en-US" dirty="0"/>
              <a:t>Session key is derived from shared secret with session Id + content of root CA certificate used as salt. </a:t>
            </a:r>
          </a:p>
          <a:p>
            <a:pPr marL="285750" indent="-285750">
              <a:buFont typeface="Arial" panose="020B0604020202020204" pitchFamily="34" charset="0"/>
              <a:buChar char="•"/>
            </a:pPr>
            <a:r>
              <a:rPr lang="en-US" dirty="0"/>
              <a:t>For encryption and decryption, we can make use of </a:t>
            </a:r>
            <a:r>
              <a:rPr lang="en-US" dirty="0" err="1"/>
              <a:t>CryptoWrapper</a:t>
            </a:r>
            <a:r>
              <a:rPr lang="en-US" dirty="0"/>
              <a:t> implementation directly with a AAD (additional authentication data) as message type.</a:t>
            </a:r>
            <a:endParaRPr lang="en-IN" dirty="0"/>
          </a:p>
        </p:txBody>
      </p:sp>
    </p:spTree>
    <p:extLst>
      <p:ext uri="{BB962C8B-B14F-4D97-AF65-F5344CB8AC3E}">
        <p14:creationId xmlns:p14="http://schemas.microsoft.com/office/powerpoint/2010/main" val="2505679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29000" y="57150"/>
            <a:ext cx="5320487" cy="525271"/>
          </a:xfrm>
          <a:prstGeom prst="rect">
            <a:avLst/>
          </a:prstGeom>
        </p:spPr>
        <p:txBody>
          <a:bodyPr vert="horz" wrap="square" lIns="0" tIns="106502" rIns="0" bIns="0" rtlCol="0">
            <a:spAutoFit/>
          </a:bodyPr>
          <a:lstStyle/>
          <a:p>
            <a:pPr marL="64769">
              <a:lnSpc>
                <a:spcPct val="100000"/>
              </a:lnSpc>
              <a:spcBef>
                <a:spcPts val="105"/>
              </a:spcBef>
            </a:pPr>
            <a:r>
              <a:rPr spc="-10" dirty="0"/>
              <a:t>Process</a:t>
            </a:r>
            <a:r>
              <a:rPr spc="-325" dirty="0"/>
              <a:t> </a:t>
            </a:r>
            <a:r>
              <a:rPr spc="-20" dirty="0"/>
              <a:t>flow</a:t>
            </a:r>
          </a:p>
        </p:txBody>
      </p:sp>
      <p:sp>
        <p:nvSpPr>
          <p:cNvPr id="4" name="Rectangle 1">
            <a:extLst>
              <a:ext uri="{FF2B5EF4-FFF2-40B4-BE49-F238E27FC236}">
                <a16:creationId xmlns:a16="http://schemas.microsoft.com/office/drawing/2014/main" id="{EB450338-56CF-1B64-A025-3DFD610F5F9B}"/>
              </a:ext>
            </a:extLst>
          </p:cNvPr>
          <p:cNvSpPr>
            <a:spLocks noChangeArrowheads="1"/>
          </p:cNvSpPr>
          <p:nvPr/>
        </p:nvSpPr>
        <p:spPr bwMode="auto">
          <a:xfrm>
            <a:off x="0" y="1042198"/>
            <a:ext cx="9358652"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Initialization:</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User launches the simulation tool, which initializes necessary libraries and sets up the interface.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Key Generation:</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User selects the type and length of cryptographic keys to generate.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The tool uses OpenSSL to generate the keys securely and displays them for the user.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Encryption:</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User inputs a message.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The tool encrypts the message using OpenSSL's encryption functions and displays the encrypted result.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Decryption:</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Optionally, the user can decrypt a previously encrypted message.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They provide the encrypted message and decryption parameters.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The tool decrypts the message using OpenSSL's decryption functions and displays the original message.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Digital Signatures:</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User selects the message to sign and chooses the signing key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The tool calculates the message digest and signs it using OpenSSL's signing functions.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Optionally, the user verifies signatures by providing the signed message, the original message, and the public key for verification (RSA public key).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Hashing:</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User inputs a message to hash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The tool computes the hash of the message using OpenSSL's hashing functions.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Closure:</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The session concludes when the user says “bye”.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00" y="199862"/>
            <a:ext cx="5320487" cy="525271"/>
          </a:xfrm>
          <a:prstGeom prst="rect">
            <a:avLst/>
          </a:prstGeom>
        </p:spPr>
        <p:txBody>
          <a:bodyPr vert="horz" wrap="square" lIns="0" tIns="114173" rIns="0" bIns="0" rtlCol="0">
            <a:spAutoFit/>
          </a:bodyPr>
          <a:lstStyle/>
          <a:p>
            <a:pPr marL="69850">
              <a:lnSpc>
                <a:spcPct val="100000"/>
              </a:lnSpc>
              <a:spcBef>
                <a:spcPts val="105"/>
              </a:spcBef>
            </a:pPr>
            <a:r>
              <a:rPr spc="-10" dirty="0"/>
              <a:t>Technologies</a:t>
            </a:r>
            <a:r>
              <a:rPr spc="-300" dirty="0"/>
              <a:t> </a:t>
            </a:r>
            <a:r>
              <a:rPr spc="-20" dirty="0"/>
              <a:t>used</a:t>
            </a:r>
          </a:p>
        </p:txBody>
      </p:sp>
      <p:sp>
        <p:nvSpPr>
          <p:cNvPr id="3" name="TextBox 2">
            <a:extLst>
              <a:ext uri="{FF2B5EF4-FFF2-40B4-BE49-F238E27FC236}">
                <a16:creationId xmlns:a16="http://schemas.microsoft.com/office/drawing/2014/main" id="{FB9E0897-9D07-8108-3B59-D1FB0C3FFD23}"/>
              </a:ext>
            </a:extLst>
          </p:cNvPr>
          <p:cNvSpPr txBox="1"/>
          <p:nvPr/>
        </p:nvSpPr>
        <p:spPr>
          <a:xfrm>
            <a:off x="76200" y="895350"/>
            <a:ext cx="8659572" cy="3886200"/>
          </a:xfrm>
          <a:prstGeom prst="rect">
            <a:avLst/>
          </a:prstGeom>
          <a:noFill/>
        </p:spPr>
        <p:txBody>
          <a:bodyPr wrap="square" rtlCol="0">
            <a:spAutoFit/>
          </a:bodyPr>
          <a:lstStyle/>
          <a:p>
            <a:endParaRPr lang="en-IN" dirty="0"/>
          </a:p>
        </p:txBody>
      </p:sp>
      <p:sp>
        <p:nvSpPr>
          <p:cNvPr id="4" name="Rectangle 1">
            <a:extLst>
              <a:ext uri="{FF2B5EF4-FFF2-40B4-BE49-F238E27FC236}">
                <a16:creationId xmlns:a16="http://schemas.microsoft.com/office/drawing/2014/main" id="{F369C058-6741-9ECC-CEDD-0DA6A8669ADA}"/>
              </a:ext>
            </a:extLst>
          </p:cNvPr>
          <p:cNvSpPr>
            <a:spLocks noChangeArrowheads="1"/>
          </p:cNvSpPr>
          <p:nvPr/>
        </p:nvSpPr>
        <p:spPr bwMode="auto">
          <a:xfrm>
            <a:off x="76200" y="1387792"/>
            <a:ext cx="8964372"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OpenSSL Libraries</a:t>
            </a:r>
            <a:r>
              <a:rPr kumimoji="0" lang="en-US" altLang="en-US" sz="1600" b="0" i="0" u="none" strike="noStrike" cap="none" normalizeH="0" baseline="0" dirty="0">
                <a:ln>
                  <a:noFill/>
                </a:ln>
                <a:solidFill>
                  <a:schemeClr val="tx1"/>
                </a:solidFill>
                <a:effectLst/>
                <a:latin typeface="Arial" panose="020B0604020202020204" pitchFamily="34" charset="0"/>
              </a:rPr>
              <a:t>: OpenSSL provides robust implementations of cryptographic algorithms and protocols, including RSA, AES, digital signatures, and hashing functions (e.g., SHA-256, MD5). It serves as the core cryptographic engine for the tool.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Programming Languages</a:t>
            </a:r>
            <a:r>
              <a:rPr kumimoji="0" lang="en-US" altLang="en-US" sz="1600" b="0" i="0" u="none" strike="noStrike" cap="none" normalizeH="0" baseline="0" dirty="0">
                <a:ln>
                  <a:noFill/>
                </a:ln>
                <a:solidFill>
                  <a:schemeClr val="tx1"/>
                </a:solidFill>
                <a:effectLst/>
                <a:latin typeface="Arial" panose="020B0604020202020204" pitchFamily="34" charset="0"/>
              </a:rPr>
              <a:t>: The tool </a:t>
            </a:r>
            <a:r>
              <a:rPr lang="en-US" altLang="en-US" sz="1600" dirty="0">
                <a:solidFill>
                  <a:schemeClr val="tx1"/>
                </a:solidFill>
                <a:latin typeface="Arial" panose="020B0604020202020204" pitchFamily="34" charset="0"/>
              </a:rPr>
              <a:t>is</a:t>
            </a:r>
            <a:r>
              <a:rPr kumimoji="0" lang="en-US" altLang="en-US" sz="1600" b="0" i="0" u="none" strike="noStrike" cap="none" normalizeH="0" baseline="0" dirty="0">
                <a:ln>
                  <a:noFill/>
                </a:ln>
                <a:solidFill>
                  <a:schemeClr val="tx1"/>
                </a:solidFill>
                <a:effectLst/>
                <a:latin typeface="Arial" panose="020B0604020202020204" pitchFamily="34" charset="0"/>
              </a:rPr>
              <a:t> developed using the language C is commonly chosen for their efficiency and direct integration with OpenSSL's C API.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600" b="1" dirty="0">
                <a:solidFill>
                  <a:schemeClr val="tx1"/>
                </a:solidFill>
                <a:latin typeface="Arial" panose="020B0604020202020204" pitchFamily="34" charset="0"/>
              </a:rPr>
              <a:t>Microsoft Visual Studio: </a:t>
            </a:r>
            <a:r>
              <a:rPr lang="en-US" sz="1600" b="1" dirty="0"/>
              <a:t>Development Environment</a:t>
            </a:r>
            <a:r>
              <a:rPr lang="en-US" sz="1600" dirty="0"/>
              <a:t>: Microsoft Visual Studio provides a comprehensive Integrated Development Environment (IDE) for coding, debugging, and testing the cryptography simulation tool. </a:t>
            </a:r>
          </a:p>
          <a:p>
            <a:pPr marL="0" marR="0" lvl="0" indent="0" algn="l" defTabSz="914400" rtl="0" eaLnBrk="0" fontAlgn="base" latinLnBrk="0" hangingPunct="0">
              <a:lnSpc>
                <a:spcPct val="100000"/>
              </a:lnSpc>
              <a:spcBef>
                <a:spcPct val="0"/>
              </a:spcBef>
              <a:spcAft>
                <a:spcPct val="0"/>
              </a:spcAft>
              <a:buClrTx/>
              <a:buSzTx/>
              <a:buFontTx/>
              <a:buChar char="•"/>
              <a:tabLst/>
            </a:pPr>
            <a:r>
              <a:rPr lang="en-US" sz="1600" b="1" dirty="0"/>
              <a:t>Build and Debugging Tools</a:t>
            </a:r>
            <a:r>
              <a:rPr lang="en-US" sz="1600" dirty="0"/>
              <a:t>: Visual Studio offers robust build tools and debugging capabilities, essential for ensuring the reliability and correctness of cryptographic operations implemented in the tool. </a:t>
            </a: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3504" rIns="0" bIns="0" rtlCol="0">
            <a:spAutoFit/>
          </a:bodyPr>
          <a:lstStyle/>
          <a:p>
            <a:pPr marL="69850">
              <a:lnSpc>
                <a:spcPct val="100000"/>
              </a:lnSpc>
              <a:spcBef>
                <a:spcPts val="105"/>
              </a:spcBef>
            </a:pPr>
            <a:r>
              <a:rPr dirty="0"/>
              <a:t>Team</a:t>
            </a:r>
            <a:r>
              <a:rPr spc="-25" dirty="0"/>
              <a:t> </a:t>
            </a:r>
            <a:r>
              <a:rPr dirty="0"/>
              <a:t>members</a:t>
            </a:r>
            <a:r>
              <a:rPr spc="-30" dirty="0"/>
              <a:t> </a:t>
            </a:r>
            <a:r>
              <a:rPr dirty="0"/>
              <a:t>and</a:t>
            </a:r>
            <a:r>
              <a:rPr spc="-25" dirty="0"/>
              <a:t> </a:t>
            </a:r>
            <a:r>
              <a:rPr spc="-10" dirty="0"/>
              <a:t>contribution:</a:t>
            </a:r>
          </a:p>
        </p:txBody>
      </p:sp>
      <p:sp>
        <p:nvSpPr>
          <p:cNvPr id="3" name="TextBox 2">
            <a:extLst>
              <a:ext uri="{FF2B5EF4-FFF2-40B4-BE49-F238E27FC236}">
                <a16:creationId xmlns:a16="http://schemas.microsoft.com/office/drawing/2014/main" id="{5C051018-A654-860E-3BAB-CF67E65C8E81}"/>
              </a:ext>
            </a:extLst>
          </p:cNvPr>
          <p:cNvSpPr txBox="1"/>
          <p:nvPr/>
        </p:nvSpPr>
        <p:spPr>
          <a:xfrm>
            <a:off x="235744" y="819150"/>
            <a:ext cx="8735772" cy="1477328"/>
          </a:xfrm>
          <a:prstGeom prst="rect">
            <a:avLst/>
          </a:prstGeom>
          <a:noFill/>
        </p:spPr>
        <p:txBody>
          <a:bodyPr wrap="square" rtlCol="0">
            <a:spAutoFit/>
          </a:bodyPr>
          <a:lstStyle/>
          <a:p>
            <a:pPr marL="342900" indent="-342900">
              <a:buFont typeface="+mj-lt"/>
              <a:buAutoNum type="arabicPeriod"/>
            </a:pPr>
            <a:r>
              <a:rPr lang="en-IN" dirty="0"/>
              <a:t>Name: Amogh Khanna</a:t>
            </a:r>
          </a:p>
          <a:p>
            <a:r>
              <a:rPr lang="en-IN" dirty="0"/>
              <a:t>     Contribution: The entire project</a:t>
            </a:r>
          </a:p>
          <a:p>
            <a:r>
              <a:rPr lang="en-IN" dirty="0"/>
              <a:t>     Email: </a:t>
            </a:r>
            <a:r>
              <a:rPr lang="en-IN" dirty="0">
                <a:hlinkClick r:id="rId2"/>
              </a:rPr>
              <a:t>amoghkin45@gmail.com</a:t>
            </a:r>
            <a:endParaRPr lang="en-IN" dirty="0"/>
          </a:p>
          <a:p>
            <a:pPr marL="342900" indent="-342900">
              <a:buAutoNum type="arabicPeriod" startAt="2"/>
            </a:pPr>
            <a:r>
              <a:rPr lang="en-IN" dirty="0"/>
              <a:t>Faculty Mentor Name: </a:t>
            </a:r>
            <a:r>
              <a:rPr lang="en-IN" dirty="0" err="1"/>
              <a:t>Yashwanth</a:t>
            </a:r>
            <a:r>
              <a:rPr lang="en-IN" dirty="0"/>
              <a:t> N</a:t>
            </a:r>
          </a:p>
          <a:p>
            <a:r>
              <a:rPr lang="en-IN" dirty="0"/>
              <a:t>     Email: yashwanth.n@manipal.edu</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29000" y="133350"/>
            <a:ext cx="5320487" cy="525271"/>
          </a:xfrm>
          <a:prstGeom prst="rect">
            <a:avLst/>
          </a:prstGeom>
        </p:spPr>
        <p:txBody>
          <a:bodyPr vert="horz" wrap="square" lIns="0" tIns="116331" rIns="0" bIns="0" rtlCol="0">
            <a:spAutoFit/>
          </a:bodyPr>
          <a:lstStyle/>
          <a:p>
            <a:pPr marL="73660">
              <a:lnSpc>
                <a:spcPct val="100000"/>
              </a:lnSpc>
              <a:spcBef>
                <a:spcPts val="105"/>
              </a:spcBef>
            </a:pPr>
            <a:r>
              <a:rPr spc="-10" dirty="0"/>
              <a:t>Conclusion</a:t>
            </a:r>
          </a:p>
        </p:txBody>
      </p:sp>
      <p:sp>
        <p:nvSpPr>
          <p:cNvPr id="3" name="TextBox 2">
            <a:extLst>
              <a:ext uri="{FF2B5EF4-FFF2-40B4-BE49-F238E27FC236}">
                <a16:creationId xmlns:a16="http://schemas.microsoft.com/office/drawing/2014/main" id="{743EED59-03A7-4D08-F6A4-148E602073ED}"/>
              </a:ext>
            </a:extLst>
          </p:cNvPr>
          <p:cNvSpPr txBox="1"/>
          <p:nvPr/>
        </p:nvSpPr>
        <p:spPr>
          <a:xfrm>
            <a:off x="381774" y="895350"/>
            <a:ext cx="8382000" cy="3139321"/>
          </a:xfrm>
          <a:prstGeom prst="rect">
            <a:avLst/>
          </a:prstGeom>
          <a:noFill/>
        </p:spPr>
        <p:txBody>
          <a:bodyPr wrap="square" rtlCol="0">
            <a:spAutoFit/>
          </a:bodyPr>
          <a:lstStyle/>
          <a:p>
            <a:r>
              <a:rPr lang="en-US" dirty="0"/>
              <a:t>In summary, the cryptography simulation tool utilizing the OpenSSL library provides an effective blend of education and practical application for me. It features functionalities such as RSA and AES key generation, encryption and decryption modes, RSA-based digital signatures, and hashing methods such as SHA-256 .</a:t>
            </a:r>
          </a:p>
          <a:p>
            <a:r>
              <a:rPr lang="en-US" dirty="0"/>
              <a:t>Using Visual Studio’s intuitive interface, educational prompts, and adherence to stringent security protocols ensure a thorough learning experience. By prioritizing comprehensive testing and detailed documentation, it enabled me to gain practical insights into cryptographic operations while emphasizing their significance in real-world scenarios, of simulating a client server model and preventing man in the </a:t>
            </a:r>
            <a:r>
              <a:rPr lang="en-US"/>
              <a:t>middle attacks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7400" y="133350"/>
            <a:ext cx="5320487" cy="525271"/>
          </a:xfrm>
          <a:prstGeom prst="rect">
            <a:avLst/>
          </a:prstGeom>
        </p:spPr>
        <p:txBody>
          <a:bodyPr vert="horz" wrap="square" lIns="0" tIns="112013" rIns="0" bIns="0" rtlCol="0">
            <a:spAutoFit/>
          </a:bodyPr>
          <a:lstStyle/>
          <a:p>
            <a:pPr marL="71120">
              <a:lnSpc>
                <a:spcPct val="100000"/>
              </a:lnSpc>
              <a:spcBef>
                <a:spcPts val="105"/>
              </a:spcBef>
            </a:pPr>
            <a:r>
              <a:rPr dirty="0"/>
              <a:t>Unique</a:t>
            </a:r>
            <a:r>
              <a:rPr spc="-50" dirty="0"/>
              <a:t> </a:t>
            </a:r>
            <a:r>
              <a:rPr dirty="0"/>
              <a:t>Idea</a:t>
            </a:r>
            <a:r>
              <a:rPr spc="-25" dirty="0"/>
              <a:t> </a:t>
            </a:r>
            <a:r>
              <a:rPr dirty="0"/>
              <a:t>Brief</a:t>
            </a:r>
            <a:r>
              <a:rPr spc="-30" dirty="0"/>
              <a:t> </a:t>
            </a:r>
            <a:r>
              <a:rPr spc="-10" dirty="0"/>
              <a:t>(Solution)</a:t>
            </a:r>
          </a:p>
        </p:txBody>
      </p:sp>
      <p:sp>
        <p:nvSpPr>
          <p:cNvPr id="8" name="TextBox 7">
            <a:extLst>
              <a:ext uri="{FF2B5EF4-FFF2-40B4-BE49-F238E27FC236}">
                <a16:creationId xmlns:a16="http://schemas.microsoft.com/office/drawing/2014/main" id="{C7FA26B3-58F4-440A-4D22-4673991B0EED}"/>
              </a:ext>
            </a:extLst>
          </p:cNvPr>
          <p:cNvSpPr txBox="1"/>
          <p:nvPr/>
        </p:nvSpPr>
        <p:spPr>
          <a:xfrm>
            <a:off x="152400" y="742950"/>
            <a:ext cx="7010400" cy="2677656"/>
          </a:xfrm>
          <a:prstGeom prst="rect">
            <a:avLst/>
          </a:prstGeom>
          <a:noFill/>
        </p:spPr>
        <p:txBody>
          <a:bodyPr wrap="square" rtlCol="0">
            <a:spAutoFit/>
          </a:bodyPr>
          <a:lstStyle/>
          <a:p>
            <a:r>
              <a:rPr lang="en-IN" sz="2800" dirty="0"/>
              <a:t>A versatile cryptography simulation tool using OpenSSL, featuring key generation (RSA, AES), encryption/decryption (supporting modes like CBC, ECB), digital signatures (RSA), and hashing (SHA-256, MD5)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400" y="-20979"/>
            <a:ext cx="5320487" cy="525271"/>
          </a:xfrm>
          <a:prstGeom prst="rect">
            <a:avLst/>
          </a:prstGeom>
        </p:spPr>
        <p:txBody>
          <a:bodyPr vert="horz" wrap="square" lIns="0" tIns="99567" rIns="0" bIns="0" rtlCol="0">
            <a:spAutoFit/>
          </a:bodyPr>
          <a:lstStyle/>
          <a:p>
            <a:pPr marL="66675">
              <a:lnSpc>
                <a:spcPct val="100000"/>
              </a:lnSpc>
              <a:spcBef>
                <a:spcPts val="105"/>
              </a:spcBef>
            </a:pPr>
            <a:r>
              <a:rPr dirty="0"/>
              <a:t>Features</a:t>
            </a:r>
            <a:r>
              <a:rPr spc="-35" dirty="0"/>
              <a:t> </a:t>
            </a:r>
            <a:r>
              <a:rPr spc="-10" dirty="0"/>
              <a:t>Offered</a:t>
            </a:r>
          </a:p>
        </p:txBody>
      </p:sp>
      <p:sp>
        <p:nvSpPr>
          <p:cNvPr id="3" name="TextBox 2">
            <a:extLst>
              <a:ext uri="{FF2B5EF4-FFF2-40B4-BE49-F238E27FC236}">
                <a16:creationId xmlns:a16="http://schemas.microsoft.com/office/drawing/2014/main" id="{C60B81EA-DE7A-ADA9-865D-1A9612AD3BCD}"/>
              </a:ext>
            </a:extLst>
          </p:cNvPr>
          <p:cNvSpPr txBox="1"/>
          <p:nvPr/>
        </p:nvSpPr>
        <p:spPr>
          <a:xfrm>
            <a:off x="145869" y="434519"/>
            <a:ext cx="8784744" cy="424731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Creating Digital Certificates: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i="0" u="none" strike="noStrike" cap="none" normalizeH="0" baseline="0" dirty="0">
                <a:ln>
                  <a:noFill/>
                </a:ln>
                <a:solidFill>
                  <a:schemeClr val="tx1"/>
                </a:solidFill>
                <a:effectLst/>
                <a:latin typeface="Arial" panose="020B0604020202020204" pitchFamily="34" charset="0"/>
              </a:rPr>
              <a:t>a self signed root certificate (rootCA.crt) with RSA key size of 3072 with SHA384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i="0" u="none" strike="noStrike" cap="none" normalizeH="0" baseline="0" dirty="0">
                <a:ln>
                  <a:noFill/>
                </a:ln>
                <a:solidFill>
                  <a:schemeClr val="tx1"/>
                </a:solidFill>
                <a:effectLst/>
                <a:latin typeface="Arial" panose="020B0604020202020204" pitchFamily="34" charset="0"/>
              </a:rPr>
              <a:t>Generating RSA keypair of size 3072 with SHA384 for “Alice” and signing with root CA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i="0" u="none" strike="noStrike" cap="none" normalizeH="0" baseline="0" dirty="0">
                <a:ln>
                  <a:noFill/>
                </a:ln>
                <a:solidFill>
                  <a:schemeClr val="tx1"/>
                </a:solidFill>
                <a:effectLst/>
                <a:latin typeface="Arial" panose="020B0604020202020204" pitchFamily="34" charset="0"/>
              </a:rPr>
              <a:t>Generating RSA keypair of size 3072 with SHA384 for “Bob” and signing with root CA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Key Generation:</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panose="020B0604020202020204" pitchFamily="34" charset="0"/>
              </a:rPr>
              <a:t>Implement functions to generate RSA and AES keys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Encryption and Decryption:</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panose="020B0604020202020204" pitchFamily="34" charset="0"/>
              </a:rPr>
              <a:t>Enable encryption and decryption functionalities using OpenSSL’s cryptographic algorithms.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panose="020B0604020202020204" pitchFamily="34" charset="0"/>
              </a:rPr>
              <a:t>Support both symmetric (AES) and asymmetric (RSA) encryption techniques.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a:ln>
                  <a:noFill/>
                </a:ln>
                <a:solidFill>
                  <a:schemeClr val="tx1"/>
                </a:solidFill>
                <a:effectLst/>
                <a:latin typeface="Arial" panose="020B0604020202020204" pitchFamily="34" charset="0"/>
              </a:rPr>
              <a:t>Digital </a:t>
            </a:r>
            <a:r>
              <a:rPr kumimoji="0" lang="en-US" altLang="en-US" sz="1500" b="1" i="0" u="none" strike="noStrike" cap="none" normalizeH="0" baseline="0" dirty="0">
                <a:ln>
                  <a:noFill/>
                </a:ln>
                <a:solidFill>
                  <a:schemeClr val="tx1"/>
                </a:solidFill>
                <a:effectLst/>
                <a:latin typeface="Arial" panose="020B0604020202020204" pitchFamily="34" charset="0"/>
              </a:rPr>
              <a:t>Signatures:</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panose="020B0604020202020204" pitchFamily="34" charset="0"/>
              </a:rPr>
              <a:t>Implement signing and verification of messages using RSA.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panose="020B0604020202020204" pitchFamily="34" charset="0"/>
              </a:rPr>
              <a:t>Allow users to sign messages with their private key and verify signatures with the corresponding public key.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panose="020B0604020202020204" pitchFamily="34" charset="0"/>
              </a:rPr>
              <a:t>Highlight the importance of digital signatures in ensuring message integrity and authenticity.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Additional Features:</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panose="020B0604020202020204" pitchFamily="34" charset="0"/>
              </a:rPr>
              <a:t>Incorporate hashing functions (SHA-256, MD5) to demonstrate message digest generation.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panose="020B0604020202020204" pitchFamily="34" charset="0"/>
              </a:rPr>
              <a:t>Integrate a secure random number generator for cryptographic operations requiring randomness.</a:t>
            </a:r>
          </a:p>
          <a:p>
            <a:endParaRPr lang="en-IN" sz="1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400" y="-20979"/>
            <a:ext cx="5320487" cy="500649"/>
          </a:xfrm>
          <a:prstGeom prst="rect">
            <a:avLst/>
          </a:prstGeom>
        </p:spPr>
        <p:txBody>
          <a:bodyPr vert="horz" wrap="square" lIns="0" tIns="99567" rIns="0" bIns="0" rtlCol="0">
            <a:spAutoFit/>
          </a:bodyPr>
          <a:lstStyle/>
          <a:p>
            <a:pPr marL="66675">
              <a:lnSpc>
                <a:spcPct val="100000"/>
              </a:lnSpc>
              <a:spcBef>
                <a:spcPts val="105"/>
              </a:spcBef>
            </a:pPr>
            <a:r>
              <a:rPr lang="en-IN" spc="-10" dirty="0"/>
              <a:t>Changes made</a:t>
            </a:r>
            <a:endParaRPr spc="-10" dirty="0"/>
          </a:p>
        </p:txBody>
      </p:sp>
      <p:sp>
        <p:nvSpPr>
          <p:cNvPr id="3" name="TextBox 2">
            <a:extLst>
              <a:ext uri="{FF2B5EF4-FFF2-40B4-BE49-F238E27FC236}">
                <a16:creationId xmlns:a16="http://schemas.microsoft.com/office/drawing/2014/main" id="{C60B81EA-DE7A-ADA9-865D-1A9612AD3BCD}"/>
              </a:ext>
            </a:extLst>
          </p:cNvPr>
          <p:cNvSpPr txBox="1"/>
          <p:nvPr/>
        </p:nvSpPr>
        <p:spPr>
          <a:xfrm>
            <a:off x="179628" y="686618"/>
            <a:ext cx="8784744" cy="3770263"/>
          </a:xfrm>
          <a:prstGeom prst="rect">
            <a:avLst/>
          </a:prstGeom>
          <a:noFill/>
        </p:spPr>
        <p:txBody>
          <a:bodyPr wrap="square" rtlCol="0">
            <a:spAutoFit/>
          </a:bodyPr>
          <a:lstStyle/>
          <a:p>
            <a:pPr marL="285750" indent="-285750">
              <a:buFont typeface="Arial" panose="020B0604020202020204" pitchFamily="34" charset="0"/>
              <a:buChar char="•"/>
            </a:pPr>
            <a:r>
              <a:rPr lang="en-IN" sz="1600" b="1" dirty="0"/>
              <a:t>Implementing HMAC </a:t>
            </a:r>
            <a:r>
              <a:rPr lang="en-IN" sz="1600" dirty="0"/>
              <a:t>: Since SHA-256 produces a 256-bit hash, which is equivalent to 32 bytes, defined HMAC_SIZE_BYTES as 32. Implemented with these API’s: </a:t>
            </a:r>
            <a:r>
              <a:rPr lang="en-IN" sz="1600" dirty="0" err="1"/>
              <a:t>EVP_MD_CTX_new</a:t>
            </a:r>
            <a:r>
              <a:rPr lang="en-IN" sz="1600" dirty="0"/>
              <a:t>, </a:t>
            </a:r>
            <a:r>
              <a:rPr lang="en-IN" sz="1600" dirty="0" err="1"/>
              <a:t>EVP_get_digestbyname</a:t>
            </a:r>
            <a:r>
              <a:rPr lang="en-IN" sz="1600" dirty="0"/>
              <a:t>, </a:t>
            </a:r>
            <a:r>
              <a:rPr lang="en-IN" sz="1600" dirty="0" err="1"/>
              <a:t>EVP_PKEY_new_raw_private_key</a:t>
            </a:r>
            <a:r>
              <a:rPr lang="en-IN" sz="1600" dirty="0"/>
              <a:t>, </a:t>
            </a:r>
            <a:r>
              <a:rPr lang="en-IN" sz="1600" dirty="0" err="1"/>
              <a:t>EVP_DigestSignInit</a:t>
            </a:r>
            <a:r>
              <a:rPr lang="en-IN" sz="1600" dirty="0"/>
              <a:t>, </a:t>
            </a:r>
            <a:r>
              <a:rPr lang="en-IN" sz="1600" dirty="0" err="1"/>
              <a:t>EVP_DigestSignUpdate</a:t>
            </a:r>
            <a:r>
              <a:rPr lang="en-IN" sz="1600" dirty="0"/>
              <a:t>, </a:t>
            </a:r>
            <a:r>
              <a:rPr lang="en-IN" sz="1600" dirty="0" err="1"/>
              <a:t>EVP_DigestSignFinal</a:t>
            </a:r>
            <a:endParaRPr lang="en-IN" sz="1600" dirty="0"/>
          </a:p>
          <a:p>
            <a:pPr marL="285750" indent="-285750">
              <a:buFont typeface="Arial" panose="020B0604020202020204" pitchFamily="34" charset="0"/>
              <a:buChar char="•"/>
            </a:pPr>
            <a:r>
              <a:rPr lang="en-IN" sz="1600" b="1" dirty="0"/>
              <a:t>Implementing HKDF </a:t>
            </a:r>
            <a:r>
              <a:rPr lang="en-IN" sz="1600" dirty="0"/>
              <a:t>: Defined SYMMETRIC_KEY_SIZE_BYTES as 32 bytes, following the Intel crypto guidelines. API’s used: </a:t>
            </a:r>
            <a:r>
              <a:rPr lang="en-IN" sz="1600" dirty="0" err="1"/>
              <a:t>EVP_PKEY_CTX_new_id</a:t>
            </a:r>
            <a:r>
              <a:rPr lang="en-IN" sz="1600" dirty="0"/>
              <a:t>, </a:t>
            </a:r>
            <a:r>
              <a:rPr lang="en-IN" sz="1600" dirty="0" err="1"/>
              <a:t>EVP_PKEY_derive_init</a:t>
            </a:r>
            <a:r>
              <a:rPr lang="en-IN" sz="1600" dirty="0"/>
              <a:t>, </a:t>
            </a:r>
            <a:r>
              <a:rPr lang="en-IN" sz="1600" dirty="0" err="1"/>
              <a:t>EVP_PKEY_CTX_set_hkdf_md</a:t>
            </a:r>
            <a:r>
              <a:rPr lang="en-IN" sz="1600" dirty="0"/>
              <a:t>, EVP_PKEY_CTX_set1_hkdf_salt, EVP_PKEY_CTX_set1_hkdf_key, EVP_PKEY_CTX_add1_hkdf_info, </a:t>
            </a:r>
            <a:r>
              <a:rPr lang="en-IN" sz="1600" dirty="0" err="1"/>
              <a:t>EVP_PKEY_derive</a:t>
            </a:r>
            <a:r>
              <a:rPr lang="en-IN" sz="1600" dirty="0"/>
              <a:t>. </a:t>
            </a:r>
          </a:p>
          <a:p>
            <a:pPr marL="285750" indent="-285750">
              <a:buFont typeface="Arial" panose="020B0604020202020204" pitchFamily="34" charset="0"/>
              <a:buChar char="•"/>
            </a:pPr>
            <a:r>
              <a:rPr lang="en-IN" sz="1600" b="1" dirty="0"/>
              <a:t>Implementing encryption </a:t>
            </a:r>
            <a:r>
              <a:rPr lang="en-IN" sz="1600" dirty="0"/>
              <a:t>: Defined IV_SIZE_BYTES as 12 bytes, corresponding to the Initialization Vector (IV) of 96 bits. Additionally, set GMAC_SIZE_BYTES to 16 bytes, as the final GMAC (Galois Message Authentication Code) will be 128 bits. After the encryption, appended the GMAC to the ciphertext. API’s used, </a:t>
            </a:r>
            <a:r>
              <a:rPr lang="en-IN" sz="1600" dirty="0" err="1"/>
              <a:t>EVP_CIPHER_CTX_new</a:t>
            </a:r>
            <a:r>
              <a:rPr lang="en-IN" sz="1600" dirty="0"/>
              <a:t>, EVP_aes_256_gcm, </a:t>
            </a:r>
            <a:r>
              <a:rPr lang="en-IN" sz="1600" dirty="0" err="1"/>
              <a:t>EVP_EncryptInit_ex</a:t>
            </a:r>
            <a:r>
              <a:rPr lang="en-IN" sz="1600" dirty="0"/>
              <a:t> , </a:t>
            </a:r>
            <a:r>
              <a:rPr lang="en-IN" sz="1600" dirty="0" err="1"/>
              <a:t>EVP_EncryptUpdate</a:t>
            </a:r>
            <a:r>
              <a:rPr lang="en-IN" sz="1600" dirty="0"/>
              <a:t>, </a:t>
            </a:r>
            <a:r>
              <a:rPr lang="en-IN" sz="1600" dirty="0" err="1"/>
              <a:t>EVP_EncryptFinal_ex</a:t>
            </a:r>
            <a:r>
              <a:rPr lang="en-IN" sz="1600" dirty="0"/>
              <a:t>, </a:t>
            </a:r>
            <a:r>
              <a:rPr lang="en-IN" sz="1600" dirty="0" err="1"/>
              <a:t>EVP_CIPHER_CTX_ctrl</a:t>
            </a:r>
            <a:r>
              <a:rPr lang="en-IN" sz="1600" dirty="0"/>
              <a:t>.</a:t>
            </a:r>
          </a:p>
          <a:p>
            <a:pPr marL="285750" indent="-285750">
              <a:buFont typeface="Arial" panose="020B0604020202020204" pitchFamily="34" charset="0"/>
              <a:buChar char="•"/>
            </a:pPr>
            <a:endParaRPr lang="en-IN" sz="1500" dirty="0"/>
          </a:p>
        </p:txBody>
      </p:sp>
    </p:spTree>
    <p:extLst>
      <p:ext uri="{BB962C8B-B14F-4D97-AF65-F5344CB8AC3E}">
        <p14:creationId xmlns:p14="http://schemas.microsoft.com/office/powerpoint/2010/main" val="3096408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400" y="-20979"/>
            <a:ext cx="5320487" cy="500649"/>
          </a:xfrm>
          <a:prstGeom prst="rect">
            <a:avLst/>
          </a:prstGeom>
        </p:spPr>
        <p:txBody>
          <a:bodyPr vert="horz" wrap="square" lIns="0" tIns="99567" rIns="0" bIns="0" rtlCol="0">
            <a:spAutoFit/>
          </a:bodyPr>
          <a:lstStyle/>
          <a:p>
            <a:pPr marL="66675">
              <a:lnSpc>
                <a:spcPct val="100000"/>
              </a:lnSpc>
              <a:spcBef>
                <a:spcPts val="105"/>
              </a:spcBef>
            </a:pPr>
            <a:r>
              <a:rPr lang="en-IN" spc="-10" dirty="0"/>
              <a:t>Changes made</a:t>
            </a:r>
            <a:endParaRPr spc="-10" dirty="0"/>
          </a:p>
        </p:txBody>
      </p:sp>
      <p:sp>
        <p:nvSpPr>
          <p:cNvPr id="3" name="TextBox 2">
            <a:extLst>
              <a:ext uri="{FF2B5EF4-FFF2-40B4-BE49-F238E27FC236}">
                <a16:creationId xmlns:a16="http://schemas.microsoft.com/office/drawing/2014/main" id="{C60B81EA-DE7A-ADA9-865D-1A9612AD3BCD}"/>
              </a:ext>
            </a:extLst>
          </p:cNvPr>
          <p:cNvSpPr txBox="1"/>
          <p:nvPr/>
        </p:nvSpPr>
        <p:spPr>
          <a:xfrm>
            <a:off x="179628" y="686618"/>
            <a:ext cx="8784744" cy="3524042"/>
          </a:xfrm>
          <a:prstGeom prst="rect">
            <a:avLst/>
          </a:prstGeom>
          <a:noFill/>
        </p:spPr>
        <p:txBody>
          <a:bodyPr wrap="square" rtlCol="0">
            <a:spAutoFit/>
          </a:bodyPr>
          <a:lstStyle/>
          <a:p>
            <a:pPr marL="285750" indent="-285750">
              <a:buFont typeface="Arial" panose="020B0604020202020204" pitchFamily="34" charset="0"/>
              <a:buChar char="•"/>
            </a:pPr>
            <a:r>
              <a:rPr lang="en-IN" sz="1600" b="1" dirty="0"/>
              <a:t>Implementing decryption </a:t>
            </a:r>
            <a:r>
              <a:rPr lang="en-IN" sz="1600" dirty="0"/>
              <a:t>: Extracted the attached GMAC from the ciphertext and then have set the extracted GMAC before finalising the decryption. API’s used: </a:t>
            </a:r>
            <a:r>
              <a:rPr lang="en-IN" sz="1600" dirty="0" err="1"/>
              <a:t>EVP_CIPHER_CTX_new</a:t>
            </a:r>
            <a:r>
              <a:rPr lang="en-IN" sz="1600" dirty="0"/>
              <a:t>, </a:t>
            </a:r>
            <a:r>
              <a:rPr lang="en-IN" sz="1600" dirty="0" err="1"/>
              <a:t>EVP_CIPHER_CTX_ctrl</a:t>
            </a:r>
            <a:r>
              <a:rPr lang="en-IN" sz="1600" dirty="0"/>
              <a:t>, EVP_aes_256_gcm, </a:t>
            </a:r>
            <a:r>
              <a:rPr lang="en-IN" sz="1600" dirty="0" err="1"/>
              <a:t>EVP_DecryptInit_ex</a:t>
            </a:r>
            <a:r>
              <a:rPr lang="en-IN" sz="1600" dirty="0"/>
              <a:t> , </a:t>
            </a:r>
            <a:r>
              <a:rPr lang="en-IN" sz="1600" dirty="0" err="1"/>
              <a:t>EVP_DecryptUpdate</a:t>
            </a:r>
            <a:r>
              <a:rPr lang="en-IN" sz="1600" dirty="0"/>
              <a:t>, </a:t>
            </a:r>
            <a:r>
              <a:rPr lang="en-IN" sz="1600" dirty="0" err="1"/>
              <a:t>EVP_DecryptFinal_ex</a:t>
            </a:r>
            <a:endParaRPr lang="en-IN" sz="1600" dirty="0"/>
          </a:p>
          <a:p>
            <a:pPr marL="285750" indent="-285750">
              <a:buFont typeface="Arial" panose="020B0604020202020204" pitchFamily="34" charset="0"/>
              <a:buChar char="•"/>
            </a:pPr>
            <a:r>
              <a:rPr lang="en-IN" sz="1600" b="1" dirty="0"/>
              <a:t>Implementing Digital signature (RSA) </a:t>
            </a:r>
            <a:r>
              <a:rPr lang="en-IN" sz="1600" dirty="0"/>
              <a:t>: API’s used for reading RSA key from file : </a:t>
            </a:r>
            <a:r>
              <a:rPr lang="en-IN" sz="1600" dirty="0" err="1"/>
              <a:t>BIO_new_file</a:t>
            </a:r>
            <a:r>
              <a:rPr lang="en-IN" sz="1600" dirty="0"/>
              <a:t>, </a:t>
            </a:r>
            <a:r>
              <a:rPr lang="en-IN" sz="1600" dirty="0" err="1"/>
              <a:t>PEM_read_bio_PrivateKey_ex</a:t>
            </a:r>
            <a:r>
              <a:rPr lang="en-IN" sz="1600" dirty="0"/>
              <a:t>, </a:t>
            </a:r>
            <a:r>
              <a:rPr lang="en-IN" sz="1600" dirty="0" err="1"/>
              <a:t>EVP_PKEY_CTX_new</a:t>
            </a:r>
            <a:r>
              <a:rPr lang="en-IN" sz="1600" dirty="0"/>
              <a:t>. API’s used for signing message using private key : EVP_PKEY_CTX_get0_pkey, </a:t>
            </a:r>
            <a:r>
              <a:rPr lang="en-IN" sz="1600" dirty="0" err="1"/>
              <a:t>EVP_MD_CTX_create</a:t>
            </a:r>
            <a:r>
              <a:rPr lang="en-IN" sz="1600" dirty="0"/>
              <a:t>, </a:t>
            </a:r>
            <a:r>
              <a:rPr lang="en-IN" sz="1600" dirty="0" err="1"/>
              <a:t>EVP_get_digestbyname</a:t>
            </a:r>
            <a:r>
              <a:rPr lang="en-IN" sz="1600" dirty="0"/>
              <a:t>, </a:t>
            </a:r>
            <a:r>
              <a:rPr lang="en-IN" sz="1600" dirty="0" err="1"/>
              <a:t>EVP_DigestInit_ex</a:t>
            </a:r>
            <a:r>
              <a:rPr lang="en-IN" sz="1600" dirty="0"/>
              <a:t>, </a:t>
            </a:r>
            <a:r>
              <a:rPr lang="en-IN" sz="1600" dirty="0" err="1"/>
              <a:t>EVP_DigestSignInit</a:t>
            </a:r>
            <a:r>
              <a:rPr lang="en-IN" sz="1600" dirty="0"/>
              <a:t>, </a:t>
            </a:r>
            <a:r>
              <a:rPr lang="en-IN" sz="1600" dirty="0" err="1"/>
              <a:t>EVP_DigestSignUpdate</a:t>
            </a:r>
            <a:r>
              <a:rPr lang="en-IN" sz="1600" dirty="0"/>
              <a:t>, </a:t>
            </a:r>
            <a:r>
              <a:rPr lang="en-IN" sz="1600" dirty="0" err="1"/>
              <a:t>EVP_DigestSignFinal</a:t>
            </a:r>
            <a:r>
              <a:rPr lang="en-IN" sz="1600" dirty="0"/>
              <a:t>. API’s used for verifying RSA: EVP_PKEY_CTX_get0_pkey, </a:t>
            </a:r>
            <a:r>
              <a:rPr lang="en-IN" sz="1600" dirty="0" err="1"/>
              <a:t>EVP_get_digestbyname</a:t>
            </a:r>
            <a:r>
              <a:rPr lang="en-IN" sz="1600" dirty="0"/>
              <a:t>, </a:t>
            </a:r>
            <a:r>
              <a:rPr lang="en-IN" sz="1600" dirty="0" err="1"/>
              <a:t>EVP_DigestInit_ex</a:t>
            </a:r>
            <a:r>
              <a:rPr lang="en-IN" sz="1600" dirty="0"/>
              <a:t>, </a:t>
            </a:r>
            <a:r>
              <a:rPr lang="en-IN" sz="1600" dirty="0" err="1"/>
              <a:t>EVP_DigestVerifyInit</a:t>
            </a:r>
            <a:r>
              <a:rPr lang="en-IN" sz="1600" dirty="0"/>
              <a:t>, </a:t>
            </a:r>
            <a:r>
              <a:rPr lang="en-IN" sz="1600" dirty="0" err="1"/>
              <a:t>EVP_DigestVerifyUpdate</a:t>
            </a:r>
            <a:r>
              <a:rPr lang="en-IN" sz="1600" dirty="0"/>
              <a:t>, </a:t>
            </a:r>
            <a:r>
              <a:rPr lang="en-IN" sz="1600" dirty="0" err="1"/>
              <a:t>EVP_DigestVerifyFinal</a:t>
            </a:r>
            <a:r>
              <a:rPr lang="en-IN" sz="1600" dirty="0"/>
              <a:t>. </a:t>
            </a:r>
          </a:p>
          <a:p>
            <a:pPr marL="285750" indent="-285750">
              <a:buFont typeface="Arial" panose="020B0604020202020204" pitchFamily="34" charset="0"/>
              <a:buChar char="•"/>
            </a:pPr>
            <a:r>
              <a:rPr lang="en-US" sz="1600" b="1" dirty="0"/>
              <a:t>Certificate checking </a:t>
            </a:r>
            <a:r>
              <a:rPr lang="en-US" sz="1600" dirty="0"/>
              <a:t>(API’s Used) : X509_STORE_new, X509_STORE_add_cert, X509_STORE_CTX_new, X509_STORE_CTX_init, X509_verify_cert, X509_check_host</a:t>
            </a:r>
            <a:endParaRPr lang="en-IN" sz="1600" dirty="0"/>
          </a:p>
          <a:p>
            <a:pPr marL="285750" indent="-285750">
              <a:buFont typeface="Arial" panose="020B0604020202020204" pitchFamily="34" charset="0"/>
              <a:buChar char="•"/>
            </a:pPr>
            <a:endParaRPr lang="en-IN" sz="1500" dirty="0"/>
          </a:p>
        </p:txBody>
      </p:sp>
    </p:spTree>
    <p:extLst>
      <p:ext uri="{BB962C8B-B14F-4D97-AF65-F5344CB8AC3E}">
        <p14:creationId xmlns:p14="http://schemas.microsoft.com/office/powerpoint/2010/main" val="64806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400" y="-20979"/>
            <a:ext cx="5320487" cy="500649"/>
          </a:xfrm>
          <a:prstGeom prst="rect">
            <a:avLst/>
          </a:prstGeom>
        </p:spPr>
        <p:txBody>
          <a:bodyPr vert="horz" wrap="square" lIns="0" tIns="99567" rIns="0" bIns="0" rtlCol="0">
            <a:spAutoFit/>
          </a:bodyPr>
          <a:lstStyle/>
          <a:p>
            <a:pPr marL="66675">
              <a:lnSpc>
                <a:spcPct val="100000"/>
              </a:lnSpc>
              <a:spcBef>
                <a:spcPts val="105"/>
              </a:spcBef>
            </a:pPr>
            <a:r>
              <a:rPr lang="en-IN" spc="-10" dirty="0"/>
              <a:t>Changes made</a:t>
            </a:r>
            <a:endParaRPr spc="-10" dirty="0"/>
          </a:p>
        </p:txBody>
      </p:sp>
      <p:sp>
        <p:nvSpPr>
          <p:cNvPr id="3" name="TextBox 2">
            <a:extLst>
              <a:ext uri="{FF2B5EF4-FFF2-40B4-BE49-F238E27FC236}">
                <a16:creationId xmlns:a16="http://schemas.microsoft.com/office/drawing/2014/main" id="{C60B81EA-DE7A-ADA9-865D-1A9612AD3BCD}"/>
              </a:ext>
            </a:extLst>
          </p:cNvPr>
          <p:cNvSpPr txBox="1"/>
          <p:nvPr/>
        </p:nvSpPr>
        <p:spPr>
          <a:xfrm>
            <a:off x="179628" y="686618"/>
            <a:ext cx="8784744" cy="3785652"/>
          </a:xfrm>
          <a:prstGeom prst="rect">
            <a:avLst/>
          </a:prstGeom>
          <a:noFill/>
        </p:spPr>
        <p:txBody>
          <a:bodyPr wrap="square" rtlCol="0">
            <a:spAutoFit/>
          </a:bodyPr>
          <a:lstStyle/>
          <a:p>
            <a:pPr marL="285750" indent="-285750">
              <a:buFont typeface="Arial" panose="020B0604020202020204" pitchFamily="34" charset="0"/>
              <a:buChar char="•"/>
            </a:pPr>
            <a:r>
              <a:rPr lang="en-US" sz="1500" b="1" dirty="0"/>
              <a:t>Implementing Diffie Helman </a:t>
            </a:r>
            <a:r>
              <a:rPr lang="en-US" sz="1500" dirty="0"/>
              <a:t>: </a:t>
            </a:r>
            <a:r>
              <a:rPr lang="en-US" sz="1500" u="sng" dirty="0"/>
              <a:t>Starting </a:t>
            </a:r>
            <a:r>
              <a:rPr lang="en-US" sz="1500" u="sng" dirty="0" err="1"/>
              <a:t>diffie</a:t>
            </a:r>
            <a:r>
              <a:rPr lang="en-US" sz="1500" u="sng" dirty="0"/>
              <a:t> </a:t>
            </a:r>
            <a:r>
              <a:rPr lang="en-US" sz="1500" u="sng" dirty="0" err="1"/>
              <a:t>hellman</a:t>
            </a:r>
            <a:r>
              <a:rPr lang="en-US" sz="1500" u="sng" dirty="0"/>
              <a:t> </a:t>
            </a:r>
            <a:r>
              <a:rPr lang="en-US" sz="1500" dirty="0"/>
              <a:t>: After generating the parameters p and g, proceeded to build an OSSL_PARAM using these values. Created a parameter key context with the name 'DH'. From the parameter key context, obtained the parameter key and its associated parameters. Created a key generation context using the parameter key. Generated the actual key from the key generation context. Using the generated key, created a key pair context. retrieved the key from the key pair context. Obtained the public key as a BIGNUM and then converted it into a buffer. </a:t>
            </a:r>
            <a:r>
              <a:rPr lang="en-US" sz="1500" u="sng" dirty="0"/>
              <a:t>Creating peer public key</a:t>
            </a:r>
            <a:r>
              <a:rPr lang="en-US" sz="1500" dirty="0"/>
              <a:t>: generated p and g parameters. The public key, previously stored as a buffer, was converted to a BIGNUM. constructed an OSSL_PARAMS object using the values of p, g, and the public key. A peer key context was created with the name “DH”. Obtained the peer key along with its associated parameters. </a:t>
            </a:r>
            <a:r>
              <a:rPr lang="en-US" sz="1500" u="sng" dirty="0"/>
              <a:t>Getting dh Shared secret </a:t>
            </a:r>
            <a:r>
              <a:rPr lang="en-US" sz="1500" dirty="0"/>
              <a:t>: created a peer public key. The shared secret was derived by setting the peer public key. API’s used : </a:t>
            </a:r>
            <a:r>
              <a:rPr lang="en-US" sz="1500" dirty="0" err="1"/>
              <a:t>OSSL_PARAM_BLD_new</a:t>
            </a:r>
            <a:r>
              <a:rPr lang="en-US" sz="1500" dirty="0"/>
              <a:t>, </a:t>
            </a:r>
            <a:r>
              <a:rPr lang="en-US" sz="1500" dirty="0" err="1"/>
              <a:t>OSSL_PARAM_BLD_push_BN</a:t>
            </a:r>
            <a:r>
              <a:rPr lang="en-US" sz="1500" dirty="0"/>
              <a:t>, </a:t>
            </a:r>
            <a:r>
              <a:rPr lang="en-US" sz="1500" dirty="0" err="1"/>
              <a:t>OSSL_PARAM_BLD_to_param</a:t>
            </a:r>
            <a:r>
              <a:rPr lang="en-US" sz="1500" dirty="0"/>
              <a:t>, </a:t>
            </a:r>
            <a:r>
              <a:rPr lang="en-US" sz="1500" dirty="0" err="1"/>
              <a:t>EVP_PKEY_CTX_new_from_name</a:t>
            </a:r>
            <a:r>
              <a:rPr lang="en-US" sz="1500" dirty="0"/>
              <a:t>, </a:t>
            </a:r>
            <a:r>
              <a:rPr lang="en-US" sz="1500" dirty="0" err="1"/>
              <a:t>EVP_PKEY_fromdata_init</a:t>
            </a:r>
            <a:r>
              <a:rPr lang="en-US" sz="1500" dirty="0"/>
              <a:t>, </a:t>
            </a:r>
            <a:r>
              <a:rPr lang="en-US" sz="1500" dirty="0" err="1"/>
              <a:t>EVP_PKEY_fromdata</a:t>
            </a:r>
            <a:r>
              <a:rPr lang="en-US" sz="1500" dirty="0"/>
              <a:t>, </a:t>
            </a:r>
            <a:r>
              <a:rPr lang="en-US" sz="1500" dirty="0" err="1"/>
              <a:t>EVP_PKEY_CTX_new_from_pkey</a:t>
            </a:r>
            <a:r>
              <a:rPr lang="en-US" sz="1500" dirty="0"/>
              <a:t>, </a:t>
            </a:r>
            <a:r>
              <a:rPr lang="en-US" sz="1500" dirty="0" err="1"/>
              <a:t>EVP_PKEY_keygen_init</a:t>
            </a:r>
            <a:r>
              <a:rPr lang="en-US" sz="1500" dirty="0"/>
              <a:t>, </a:t>
            </a:r>
            <a:r>
              <a:rPr lang="en-US" sz="1500" dirty="0" err="1"/>
              <a:t>EVP_PKEY_generate</a:t>
            </a:r>
            <a:r>
              <a:rPr lang="en-US" sz="1500" dirty="0"/>
              <a:t>, EVP_PKEY_CTX_get0_pkey, </a:t>
            </a:r>
            <a:r>
              <a:rPr lang="en-US" sz="1500" dirty="0" err="1"/>
              <a:t>EVP_PKEY_get_bn_param</a:t>
            </a:r>
            <a:r>
              <a:rPr lang="en-US" sz="1500" dirty="0"/>
              <a:t>, BN_bn2bin, </a:t>
            </a:r>
            <a:r>
              <a:rPr lang="en-US" sz="1500" dirty="0" err="1"/>
              <a:t>EVP_PKEY_CTX_new</a:t>
            </a:r>
            <a:r>
              <a:rPr lang="en-US" sz="1500" dirty="0"/>
              <a:t>, </a:t>
            </a:r>
            <a:r>
              <a:rPr lang="en-US" sz="1500" dirty="0" err="1"/>
              <a:t>EVP_PKEY_derive_init</a:t>
            </a:r>
            <a:r>
              <a:rPr lang="en-US" sz="1500" dirty="0"/>
              <a:t>, </a:t>
            </a:r>
            <a:r>
              <a:rPr lang="en-US" sz="1500" dirty="0" err="1"/>
              <a:t>EVP_PKEY_derive_set_peer</a:t>
            </a:r>
            <a:r>
              <a:rPr lang="en-US" sz="1500" dirty="0"/>
              <a:t>, </a:t>
            </a:r>
            <a:r>
              <a:rPr lang="en-US" sz="1500" dirty="0" err="1"/>
              <a:t>EVP_PKEY_derive</a:t>
            </a:r>
            <a:endParaRPr lang="en-IN" sz="1500" dirty="0"/>
          </a:p>
        </p:txBody>
      </p:sp>
    </p:spTree>
    <p:extLst>
      <p:ext uri="{BB962C8B-B14F-4D97-AF65-F5344CB8AC3E}">
        <p14:creationId xmlns:p14="http://schemas.microsoft.com/office/powerpoint/2010/main" val="2971043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0979"/>
            <a:ext cx="8784744" cy="500649"/>
          </a:xfrm>
          <a:prstGeom prst="rect">
            <a:avLst/>
          </a:prstGeom>
        </p:spPr>
        <p:txBody>
          <a:bodyPr vert="horz" wrap="square" lIns="0" tIns="99567" rIns="0" bIns="0" rtlCol="0">
            <a:spAutoFit/>
          </a:bodyPr>
          <a:lstStyle/>
          <a:p>
            <a:pPr marL="66675">
              <a:lnSpc>
                <a:spcPct val="100000"/>
              </a:lnSpc>
              <a:spcBef>
                <a:spcPts val="105"/>
              </a:spcBef>
            </a:pPr>
            <a:r>
              <a:rPr lang="en-IN" dirty="0"/>
              <a:t>UNDERSTANDING THE FLOW</a:t>
            </a:r>
            <a:endParaRPr spc="-10" dirty="0"/>
          </a:p>
        </p:txBody>
      </p:sp>
      <p:sp>
        <p:nvSpPr>
          <p:cNvPr id="3" name="TextBox 2">
            <a:extLst>
              <a:ext uri="{FF2B5EF4-FFF2-40B4-BE49-F238E27FC236}">
                <a16:creationId xmlns:a16="http://schemas.microsoft.com/office/drawing/2014/main" id="{C60B81EA-DE7A-ADA9-865D-1A9612AD3BCD}"/>
              </a:ext>
            </a:extLst>
          </p:cNvPr>
          <p:cNvSpPr txBox="1"/>
          <p:nvPr/>
        </p:nvSpPr>
        <p:spPr>
          <a:xfrm>
            <a:off x="179628" y="686618"/>
            <a:ext cx="8784744" cy="4031873"/>
          </a:xfrm>
          <a:prstGeom prst="rect">
            <a:avLst/>
          </a:prstGeom>
          <a:noFill/>
        </p:spPr>
        <p:txBody>
          <a:bodyPr wrap="square" rtlCol="0">
            <a:spAutoFit/>
          </a:bodyPr>
          <a:lstStyle/>
          <a:p>
            <a:pPr marL="285750" indent="-285750">
              <a:buFont typeface="Arial" panose="020B0604020202020204" pitchFamily="34" charset="0"/>
              <a:buChar char="•"/>
            </a:pPr>
            <a:r>
              <a:rPr lang="en-US" sz="1600" dirty="0"/>
              <a:t>Used both symmetric and asymmetric key cryptography in a hybrid approach. Asymmetric key cryptography was employed to prevent man-in-the-middle attacks. Initially, I used asymmetric key cryptography to identify and authenticate the remote party using the SIGMA protocol. For actual message exchange, I switched to symmetric key cryptography. </a:t>
            </a:r>
            <a:r>
              <a:rPr lang="en-US" sz="1600" dirty="0" err="1"/>
              <a:t>Utilised</a:t>
            </a:r>
            <a:r>
              <a:rPr lang="en-US" sz="1600" dirty="0"/>
              <a:t> the SIGMA (</a:t>
            </a:r>
            <a:r>
              <a:rPr lang="en-US" sz="1600" dirty="0" err="1"/>
              <a:t>SIGn</a:t>
            </a:r>
            <a:r>
              <a:rPr lang="en-US" sz="1600" dirty="0"/>
              <a:t> and </a:t>
            </a:r>
            <a:r>
              <a:rPr lang="en-US" sz="1600" dirty="0" err="1"/>
              <a:t>MAc</a:t>
            </a:r>
            <a:r>
              <a:rPr lang="en-US" sz="1600" dirty="0"/>
              <a:t>) protocol, which required asymmetric key cryptography. the SIGMA protocol was necessary for every new session</a:t>
            </a:r>
          </a:p>
          <a:p>
            <a:pPr marL="285750" indent="-285750">
              <a:buFont typeface="Arial" panose="020B0604020202020204" pitchFamily="34" charset="0"/>
              <a:buChar char="•"/>
            </a:pPr>
            <a:r>
              <a:rPr lang="en-US" sz="1600" dirty="0"/>
              <a:t>Need to execute SIGMA protocol during the </a:t>
            </a:r>
          </a:p>
          <a:p>
            <a:pPr marL="285750" indent="-285750">
              <a:buFont typeface="Arial" panose="020B0604020202020204" pitchFamily="34" charset="0"/>
              <a:buChar char="•"/>
            </a:pPr>
            <a:r>
              <a:rPr lang="en-US" sz="1600" dirty="0"/>
              <a:t>1. “Hello” (HELLO_SESSION_MESSAGE), </a:t>
            </a:r>
          </a:p>
          <a:p>
            <a:pPr marL="285750" indent="-285750">
              <a:buFont typeface="Arial" panose="020B0604020202020204" pitchFamily="34" charset="0"/>
              <a:buChar char="•"/>
            </a:pPr>
            <a:r>
              <a:rPr lang="en-US" sz="1600" dirty="0"/>
              <a:t>2. “Hello back” (HELLO_BACK_SESSION_MESSAGE), </a:t>
            </a:r>
          </a:p>
          <a:p>
            <a:pPr marL="285750" indent="-285750">
              <a:buFont typeface="Arial" panose="020B0604020202020204" pitchFamily="34" charset="0"/>
              <a:buChar char="•"/>
            </a:pPr>
            <a:r>
              <a:rPr lang="en-US" sz="1600" dirty="0"/>
              <a:t>3. “Hello done” (</a:t>
            </a:r>
            <a:r>
              <a:rPr lang="en-US" sz="1600" dirty="0" err="1"/>
              <a:t>HELLO_DONE_SESSION_MESSAge</a:t>
            </a:r>
            <a:r>
              <a:rPr lang="en-US" sz="1600" dirty="0"/>
              <a:t>)</a:t>
            </a:r>
          </a:p>
          <a:p>
            <a:pPr marL="285750" indent="-285750">
              <a:buFont typeface="Arial" panose="020B0604020202020204" pitchFamily="34" charset="0"/>
              <a:buChar char="•"/>
            </a:pPr>
            <a:r>
              <a:rPr lang="en-US" sz="1600" dirty="0"/>
              <a:t>“Hello” is a SIGMA message #1 and can carry the public key of </a:t>
            </a:r>
            <a:r>
              <a:rPr lang="en-US" sz="1600" dirty="0" err="1"/>
              <a:t>alice</a:t>
            </a:r>
            <a:r>
              <a:rPr lang="en-US" sz="1600" dirty="0"/>
              <a:t> (</a:t>
            </a:r>
            <a:r>
              <a:rPr lang="en-US" sz="1600" dirty="0" err="1"/>
              <a:t>i.e</a:t>
            </a:r>
            <a:r>
              <a:rPr lang="en-US" sz="1600" dirty="0"/>
              <a:t> client). “Hello back” is SIGMA message #2 and can carry the prepared message which has information : </a:t>
            </a:r>
          </a:p>
          <a:p>
            <a:pPr marL="285750" indent="-285750">
              <a:buFont typeface="Arial" panose="020B0604020202020204" pitchFamily="34" charset="0"/>
              <a:buChar char="•"/>
            </a:pPr>
            <a:r>
              <a:rPr lang="en-US" sz="1600" dirty="0"/>
              <a:t>1. public key of bob (</a:t>
            </a:r>
            <a:r>
              <a:rPr lang="en-US" sz="1600" dirty="0" err="1"/>
              <a:t>i.e</a:t>
            </a:r>
            <a:r>
              <a:rPr lang="en-US" sz="1600" dirty="0"/>
              <a:t> server),</a:t>
            </a:r>
          </a:p>
          <a:p>
            <a:pPr marL="285750" indent="-285750">
              <a:buFont typeface="Arial" panose="020B0604020202020204" pitchFamily="34" charset="0"/>
              <a:buChar char="•"/>
            </a:pPr>
            <a:r>
              <a:rPr lang="en-US" sz="1600" dirty="0"/>
              <a:t>2. certificate of bob, </a:t>
            </a:r>
          </a:p>
          <a:p>
            <a:pPr marL="285750" indent="-285750">
              <a:buFont typeface="Arial" panose="020B0604020202020204" pitchFamily="34" charset="0"/>
              <a:buChar char="•"/>
            </a:pPr>
            <a:r>
              <a:rPr lang="en-US" sz="1600" dirty="0"/>
              <a:t>3. signature over the concatenated public keys of </a:t>
            </a:r>
            <a:r>
              <a:rPr lang="en-US" sz="1600" dirty="0" err="1"/>
              <a:t>alice</a:t>
            </a:r>
            <a:r>
              <a:rPr lang="en-US" sz="1600" dirty="0"/>
              <a:t> and bob with bob’s private key. </a:t>
            </a:r>
          </a:p>
          <a:p>
            <a:pPr marL="285750" indent="-285750">
              <a:buFont typeface="Arial" panose="020B0604020202020204" pitchFamily="34" charset="0"/>
              <a:buChar char="•"/>
            </a:pPr>
            <a:r>
              <a:rPr lang="en-US" sz="1600" dirty="0"/>
              <a:t>4. </a:t>
            </a:r>
            <a:r>
              <a:rPr lang="en-US" sz="1600" dirty="0" err="1"/>
              <a:t>Macover</a:t>
            </a:r>
            <a:r>
              <a:rPr lang="en-US" sz="1600" dirty="0"/>
              <a:t> the bob’s certificate with a mac key which is derived from the shared secret.</a:t>
            </a:r>
            <a:endParaRPr lang="en-IN" sz="1500" dirty="0"/>
          </a:p>
        </p:txBody>
      </p:sp>
    </p:spTree>
    <p:extLst>
      <p:ext uri="{BB962C8B-B14F-4D97-AF65-F5344CB8AC3E}">
        <p14:creationId xmlns:p14="http://schemas.microsoft.com/office/powerpoint/2010/main" val="2963703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0979"/>
            <a:ext cx="8784744" cy="500649"/>
          </a:xfrm>
          <a:prstGeom prst="rect">
            <a:avLst/>
          </a:prstGeom>
        </p:spPr>
        <p:txBody>
          <a:bodyPr vert="horz" wrap="square" lIns="0" tIns="99567" rIns="0" bIns="0" rtlCol="0">
            <a:spAutoFit/>
          </a:bodyPr>
          <a:lstStyle/>
          <a:p>
            <a:pPr marL="66675">
              <a:lnSpc>
                <a:spcPct val="100000"/>
              </a:lnSpc>
              <a:spcBef>
                <a:spcPts val="105"/>
              </a:spcBef>
            </a:pPr>
            <a:r>
              <a:rPr lang="en-IN" dirty="0"/>
              <a:t>UNDERSTANDING THE FLOW </a:t>
            </a:r>
            <a:endParaRPr spc="-10" dirty="0"/>
          </a:p>
        </p:txBody>
      </p:sp>
      <p:sp>
        <p:nvSpPr>
          <p:cNvPr id="3" name="TextBox 2">
            <a:extLst>
              <a:ext uri="{FF2B5EF4-FFF2-40B4-BE49-F238E27FC236}">
                <a16:creationId xmlns:a16="http://schemas.microsoft.com/office/drawing/2014/main" id="{C60B81EA-DE7A-ADA9-865D-1A9612AD3BCD}"/>
              </a:ext>
            </a:extLst>
          </p:cNvPr>
          <p:cNvSpPr txBox="1"/>
          <p:nvPr/>
        </p:nvSpPr>
        <p:spPr>
          <a:xfrm>
            <a:off x="179628" y="686618"/>
            <a:ext cx="8784744" cy="3754874"/>
          </a:xfrm>
          <a:prstGeom prst="rect">
            <a:avLst/>
          </a:prstGeom>
          <a:noFill/>
        </p:spPr>
        <p:txBody>
          <a:bodyPr wrap="square" rtlCol="0">
            <a:spAutoFit/>
          </a:bodyPr>
          <a:lstStyle/>
          <a:p>
            <a:pPr marL="285750" indent="-285750">
              <a:buFont typeface="Arial" panose="020B0604020202020204" pitchFamily="34" charset="0"/>
              <a:buChar char="•"/>
            </a:pPr>
            <a:r>
              <a:rPr lang="en-US" sz="1400" dirty="0"/>
              <a:t>“Hello done” is SIGMA message #3 which also carries the 4 information,</a:t>
            </a:r>
          </a:p>
          <a:p>
            <a:pPr marL="285750" indent="-285750">
              <a:buFont typeface="Arial" panose="020B0604020202020204" pitchFamily="34" charset="0"/>
              <a:buChar char="•"/>
            </a:pPr>
            <a:r>
              <a:rPr lang="en-US" sz="1400" dirty="0"/>
              <a:t>1. public key of </a:t>
            </a:r>
            <a:r>
              <a:rPr lang="en-US" sz="1400" dirty="0" err="1"/>
              <a:t>alice</a:t>
            </a:r>
            <a:r>
              <a:rPr lang="en-US" sz="1400" dirty="0"/>
              <a:t>(</a:t>
            </a:r>
            <a:r>
              <a:rPr lang="en-US" sz="1400" dirty="0" err="1"/>
              <a:t>i.e</a:t>
            </a:r>
            <a:r>
              <a:rPr lang="en-US" sz="1400" dirty="0"/>
              <a:t> client), </a:t>
            </a:r>
          </a:p>
          <a:p>
            <a:pPr marL="285750" indent="-285750">
              <a:buFont typeface="Arial" panose="020B0604020202020204" pitchFamily="34" charset="0"/>
              <a:buChar char="•"/>
            </a:pPr>
            <a:r>
              <a:rPr lang="en-US" sz="1400" dirty="0"/>
              <a:t>2. certificate of </a:t>
            </a:r>
            <a:r>
              <a:rPr lang="en-US" sz="1400" dirty="0" err="1"/>
              <a:t>alice</a:t>
            </a:r>
            <a:r>
              <a:rPr lang="en-US" sz="1400" dirty="0"/>
              <a:t>,</a:t>
            </a:r>
          </a:p>
          <a:p>
            <a:pPr marL="285750" indent="-285750">
              <a:buFont typeface="Arial" panose="020B0604020202020204" pitchFamily="34" charset="0"/>
              <a:buChar char="•"/>
            </a:pPr>
            <a:r>
              <a:rPr lang="en-US" sz="1400" dirty="0"/>
              <a:t>3. signature over the concatenated public keys of bob and </a:t>
            </a:r>
            <a:r>
              <a:rPr lang="en-US" sz="1400" dirty="0" err="1"/>
              <a:t>alice</a:t>
            </a:r>
            <a:r>
              <a:rPr lang="en-US" sz="1400" dirty="0"/>
              <a:t> with </a:t>
            </a:r>
            <a:r>
              <a:rPr lang="en-US" sz="1400" dirty="0" err="1"/>
              <a:t>alice’s</a:t>
            </a:r>
            <a:r>
              <a:rPr lang="en-US" sz="1400" dirty="0"/>
              <a:t> private key. </a:t>
            </a:r>
          </a:p>
          <a:p>
            <a:pPr marL="285750" indent="-285750">
              <a:buFont typeface="Arial" panose="020B0604020202020204" pitchFamily="34" charset="0"/>
              <a:buChar char="•"/>
            </a:pPr>
            <a:r>
              <a:rPr lang="en-US" sz="1400" dirty="0"/>
              <a:t>4. </a:t>
            </a:r>
            <a:r>
              <a:rPr lang="en-US" sz="1400" dirty="0" err="1"/>
              <a:t>Macover</a:t>
            </a:r>
            <a:r>
              <a:rPr lang="en-US" sz="1400" dirty="0"/>
              <a:t> the </a:t>
            </a:r>
            <a:r>
              <a:rPr lang="en-US" sz="1400" dirty="0" err="1"/>
              <a:t>alice’s</a:t>
            </a:r>
            <a:r>
              <a:rPr lang="en-US" sz="1400" dirty="0"/>
              <a:t> certificate with a mac key which is derived from the shared secret</a:t>
            </a:r>
          </a:p>
          <a:p>
            <a:pPr marL="285750" indent="-285750">
              <a:buFont typeface="Arial" panose="020B0604020202020204" pitchFamily="34" charset="0"/>
              <a:buChar char="•"/>
            </a:pPr>
            <a:r>
              <a:rPr lang="en-US" sz="1400" b="1" dirty="0"/>
              <a:t>IMPLEMENTING “SIGMA” PROTOCOL </a:t>
            </a:r>
            <a:r>
              <a:rPr lang="en-US" sz="1400" dirty="0"/>
              <a:t>: It has two main functions: preparing SIGMA messages and verifying SIGMA messages</a:t>
            </a:r>
            <a:r>
              <a:rPr lang="en-US" sz="1400" u="sng" dirty="0"/>
              <a:t>. Prepare SIGMA Message </a:t>
            </a:r>
            <a:r>
              <a:rPr lang="en-US" sz="1400" dirty="0"/>
              <a:t>: </a:t>
            </a:r>
          </a:p>
          <a:p>
            <a:pPr marL="285750" indent="-285750">
              <a:buFont typeface="Arial" panose="020B0604020202020204" pitchFamily="34" charset="0"/>
              <a:buChar char="•"/>
            </a:pPr>
            <a:r>
              <a:rPr lang="en-US" sz="1400" dirty="0"/>
              <a:t>Preparing a SIGMA message doesn’t have any message specific (HELLO_SESSION_MESSAGE, … ) implementation. It just has to prepare and pack the four parts required for SIGMA messages. </a:t>
            </a:r>
          </a:p>
          <a:p>
            <a:pPr marL="285750" indent="-285750">
              <a:buFont typeface="Arial" panose="020B0604020202020204" pitchFamily="34" charset="0"/>
              <a:buChar char="•"/>
            </a:pPr>
            <a:r>
              <a:rPr lang="en-US" sz="1400" dirty="0"/>
              <a:t>1. Read the local certificate. </a:t>
            </a:r>
          </a:p>
          <a:p>
            <a:pPr marL="285750" indent="-285750">
              <a:buFont typeface="Arial" panose="020B0604020202020204" pitchFamily="34" charset="0"/>
              <a:buChar char="•"/>
            </a:pPr>
            <a:r>
              <a:rPr lang="en-US" sz="1400" dirty="0"/>
              <a:t>2. Read the private key from the private key file. </a:t>
            </a:r>
          </a:p>
          <a:p>
            <a:pPr marL="285750" indent="-285750">
              <a:buFont typeface="Arial" panose="020B0604020202020204" pitchFamily="34" charset="0"/>
              <a:buChar char="•"/>
            </a:pPr>
            <a:r>
              <a:rPr lang="en-US" sz="1400" dirty="0"/>
              <a:t>3. Concatenate </a:t>
            </a:r>
            <a:r>
              <a:rPr lang="en-US" sz="1400" dirty="0" err="1"/>
              <a:t>localDhBuffer</a:t>
            </a:r>
            <a:r>
              <a:rPr lang="en-US" sz="1400" dirty="0"/>
              <a:t> and </a:t>
            </a:r>
            <a:r>
              <a:rPr lang="en-US" sz="1400" dirty="0" err="1"/>
              <a:t>remoteDhBuffer</a:t>
            </a:r>
            <a:r>
              <a:rPr lang="en-US" sz="1400" dirty="0"/>
              <a:t>. </a:t>
            </a:r>
          </a:p>
          <a:p>
            <a:pPr marL="285750" indent="-285750">
              <a:buFont typeface="Arial" panose="020B0604020202020204" pitchFamily="34" charset="0"/>
              <a:buChar char="•"/>
            </a:pPr>
            <a:r>
              <a:rPr lang="en-US" sz="1400" dirty="0"/>
              <a:t>4. Sign the concatenated buffer using the private key and get the signature. </a:t>
            </a:r>
          </a:p>
          <a:p>
            <a:pPr marL="285750" indent="-285750">
              <a:buFont typeface="Arial" panose="020B0604020202020204" pitchFamily="34" charset="0"/>
              <a:buChar char="•"/>
            </a:pPr>
            <a:r>
              <a:rPr lang="en-US" sz="1400" dirty="0"/>
              <a:t>5. Derive mac key from shared secret and use session Id and root CA certificate name as salt (assuming that client and server will have the root CA certificate with the same name). </a:t>
            </a:r>
          </a:p>
          <a:p>
            <a:pPr marL="285750" indent="-285750">
              <a:buFont typeface="Arial" panose="020B0604020202020204" pitchFamily="34" charset="0"/>
              <a:buChar char="•"/>
            </a:pPr>
            <a:r>
              <a:rPr lang="en-US" sz="1400" dirty="0"/>
              <a:t>6. Prepare HMAC with a mac key and local certificate. </a:t>
            </a:r>
          </a:p>
          <a:p>
            <a:pPr marL="285750" indent="-285750">
              <a:buFont typeface="Arial" panose="020B0604020202020204" pitchFamily="34" charset="0"/>
              <a:buChar char="•"/>
            </a:pPr>
            <a:r>
              <a:rPr lang="en-US" sz="1400" dirty="0"/>
              <a:t>7. Pack </a:t>
            </a:r>
            <a:r>
              <a:rPr lang="en-US" sz="1400" dirty="0" err="1"/>
              <a:t>localDhBuffer</a:t>
            </a:r>
            <a:r>
              <a:rPr lang="en-US" sz="1400" dirty="0"/>
              <a:t>, local certificate buffer, signature and HMAC</a:t>
            </a:r>
            <a:endParaRPr lang="en-IN" sz="1400" dirty="0"/>
          </a:p>
        </p:txBody>
      </p:sp>
    </p:spTree>
    <p:extLst>
      <p:ext uri="{BB962C8B-B14F-4D97-AF65-F5344CB8AC3E}">
        <p14:creationId xmlns:p14="http://schemas.microsoft.com/office/powerpoint/2010/main" val="1210092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0979"/>
            <a:ext cx="8784744" cy="500649"/>
          </a:xfrm>
          <a:prstGeom prst="rect">
            <a:avLst/>
          </a:prstGeom>
        </p:spPr>
        <p:txBody>
          <a:bodyPr vert="horz" wrap="square" lIns="0" tIns="99567" rIns="0" bIns="0" rtlCol="0">
            <a:spAutoFit/>
          </a:bodyPr>
          <a:lstStyle/>
          <a:p>
            <a:pPr marL="66675">
              <a:lnSpc>
                <a:spcPct val="100000"/>
              </a:lnSpc>
              <a:spcBef>
                <a:spcPts val="105"/>
              </a:spcBef>
            </a:pPr>
            <a:r>
              <a:rPr lang="en-IN" dirty="0"/>
              <a:t>UNDERSTANDING THE FLOW </a:t>
            </a:r>
            <a:endParaRPr spc="-10" dirty="0"/>
          </a:p>
        </p:txBody>
      </p:sp>
      <p:sp>
        <p:nvSpPr>
          <p:cNvPr id="3" name="TextBox 2">
            <a:extLst>
              <a:ext uri="{FF2B5EF4-FFF2-40B4-BE49-F238E27FC236}">
                <a16:creationId xmlns:a16="http://schemas.microsoft.com/office/drawing/2014/main" id="{C60B81EA-DE7A-ADA9-865D-1A9612AD3BCD}"/>
              </a:ext>
            </a:extLst>
          </p:cNvPr>
          <p:cNvSpPr txBox="1"/>
          <p:nvPr/>
        </p:nvSpPr>
        <p:spPr>
          <a:xfrm>
            <a:off x="179628" y="686618"/>
            <a:ext cx="8784744" cy="4401205"/>
          </a:xfrm>
          <a:prstGeom prst="rect">
            <a:avLst/>
          </a:prstGeom>
          <a:noFill/>
        </p:spPr>
        <p:txBody>
          <a:bodyPr wrap="square" rtlCol="0">
            <a:spAutoFit/>
          </a:bodyPr>
          <a:lstStyle/>
          <a:p>
            <a:pPr marL="285750" indent="-285750">
              <a:buFont typeface="Arial" panose="020B0604020202020204" pitchFamily="34" charset="0"/>
              <a:buChar char="•"/>
            </a:pPr>
            <a:r>
              <a:rPr lang="en-US" sz="1400" u="sng" dirty="0"/>
              <a:t>Verify SIGMA message </a:t>
            </a:r>
            <a:r>
              <a:rPr lang="en-US" sz="1400" dirty="0"/>
              <a:t>: </a:t>
            </a:r>
          </a:p>
          <a:p>
            <a:pPr marL="285750" indent="-285750">
              <a:buFont typeface="Arial" panose="020B0604020202020204" pitchFamily="34" charset="0"/>
              <a:buChar char="•"/>
            </a:pPr>
            <a:r>
              <a:rPr lang="en-US" sz="1400" dirty="0"/>
              <a:t>1. Unpack the 4 parts. </a:t>
            </a:r>
          </a:p>
          <a:p>
            <a:pPr marL="285750" indent="-285750">
              <a:buFont typeface="Arial" panose="020B0604020202020204" pitchFamily="34" charset="0"/>
              <a:buChar char="•"/>
            </a:pPr>
            <a:r>
              <a:rPr lang="en-US" sz="1400" dirty="0"/>
              <a:t>2. Extract </a:t>
            </a:r>
            <a:r>
              <a:rPr lang="en-US" sz="1400" dirty="0" err="1"/>
              <a:t>remoteDhBuffer</a:t>
            </a:r>
            <a:r>
              <a:rPr lang="en-US" sz="1400" dirty="0"/>
              <a:t>, remote certificate buffer, signature and MAC. </a:t>
            </a:r>
          </a:p>
          <a:p>
            <a:pPr marL="285750" indent="-285750">
              <a:buFont typeface="Arial" panose="020B0604020202020204" pitchFamily="34" charset="0"/>
              <a:buChar char="•"/>
            </a:pPr>
            <a:r>
              <a:rPr lang="en-US" sz="1400" dirty="0"/>
              <a:t>3. If message type is 3 check that </a:t>
            </a:r>
            <a:r>
              <a:rPr lang="en-US" sz="1400" dirty="0" err="1"/>
              <a:t>remoteDhBuffer</a:t>
            </a:r>
            <a:r>
              <a:rPr lang="en-US" sz="1400" dirty="0"/>
              <a:t> received in SIGMA#1 and SIGMA#3arethe same. </a:t>
            </a:r>
          </a:p>
          <a:p>
            <a:pPr marL="285750" indent="-285750">
              <a:buFont typeface="Arial" panose="020B0604020202020204" pitchFamily="34" charset="0"/>
              <a:buChar char="•"/>
            </a:pPr>
            <a:r>
              <a:rPr lang="en-US" sz="1400" dirty="0"/>
              <a:t>4. Verify that the remote certificate is signed with a root CA certificate. </a:t>
            </a:r>
          </a:p>
          <a:p>
            <a:pPr marL="285750" indent="-285750">
              <a:buFont typeface="Arial" panose="020B0604020202020204" pitchFamily="34" charset="0"/>
              <a:buChar char="•"/>
            </a:pPr>
            <a:r>
              <a:rPr lang="en-US" sz="1400" dirty="0"/>
              <a:t>5. Read the remote public key from the remote certificate. </a:t>
            </a:r>
          </a:p>
          <a:p>
            <a:pPr marL="285750" indent="-285750">
              <a:buFont typeface="Arial" panose="020B0604020202020204" pitchFamily="34" charset="0"/>
              <a:buChar char="•"/>
            </a:pPr>
            <a:r>
              <a:rPr lang="en-US" sz="1400" dirty="0"/>
              <a:t>6. Concatenate </a:t>
            </a:r>
            <a:r>
              <a:rPr lang="en-US" sz="1400" dirty="0" err="1"/>
              <a:t>remoteDhBuffer</a:t>
            </a:r>
            <a:r>
              <a:rPr lang="en-US" sz="1400" dirty="0"/>
              <a:t> and </a:t>
            </a:r>
            <a:r>
              <a:rPr lang="en-US" sz="1400" dirty="0" err="1"/>
              <a:t>localDhBuffer</a:t>
            </a:r>
            <a:r>
              <a:rPr lang="en-US" sz="1400" dirty="0"/>
              <a:t>. </a:t>
            </a:r>
          </a:p>
          <a:p>
            <a:pPr marL="285750" indent="-285750">
              <a:buFont typeface="Arial" panose="020B0604020202020204" pitchFamily="34" charset="0"/>
              <a:buChar char="•"/>
            </a:pPr>
            <a:r>
              <a:rPr lang="en-US" sz="1400" dirty="0"/>
              <a:t>7. Verify the signature over the concatenated buffer with a remote public key. </a:t>
            </a:r>
          </a:p>
          <a:p>
            <a:pPr marL="285750" indent="-285750">
              <a:buFont typeface="Arial" panose="020B0604020202020204" pitchFamily="34" charset="0"/>
              <a:buChar char="•"/>
            </a:pPr>
            <a:r>
              <a:rPr lang="en-US" sz="1400" dirty="0"/>
              <a:t>8. If message type is 2 then get shared secret with </a:t>
            </a:r>
            <a:r>
              <a:rPr lang="en-US" sz="1400" dirty="0" err="1"/>
              <a:t>remoteDhBuffer</a:t>
            </a:r>
            <a:r>
              <a:rPr lang="en-US" sz="1400" dirty="0"/>
              <a:t>. </a:t>
            </a:r>
          </a:p>
          <a:p>
            <a:pPr marL="285750" indent="-285750">
              <a:buFont typeface="Arial" panose="020B0604020202020204" pitchFamily="34" charset="0"/>
              <a:buChar char="•"/>
            </a:pPr>
            <a:r>
              <a:rPr lang="en-US" sz="1400" dirty="0"/>
              <a:t>9. Derive mac key ( same as prepare sigma message). </a:t>
            </a:r>
          </a:p>
          <a:p>
            <a:pPr marL="285750" indent="-285750">
              <a:buFont typeface="Arial" panose="020B0604020202020204" pitchFamily="34" charset="0"/>
              <a:buChar char="•"/>
            </a:pPr>
            <a:r>
              <a:rPr lang="en-US" sz="1400" dirty="0"/>
              <a:t>10. Prepare HMAC with a derived mac key. 11. Compare </a:t>
            </a:r>
            <a:r>
              <a:rPr lang="en-US" sz="1400" dirty="0" err="1"/>
              <a:t>HMACprepared</a:t>
            </a:r>
            <a:r>
              <a:rPr lang="en-US" sz="1400" dirty="0"/>
              <a:t> and </a:t>
            </a:r>
            <a:r>
              <a:rPr lang="en-US" sz="1400" dirty="0" err="1"/>
              <a:t>MACreceived</a:t>
            </a:r>
            <a:r>
              <a:rPr lang="en-US" sz="1400" dirty="0"/>
              <a:t>.</a:t>
            </a:r>
          </a:p>
          <a:p>
            <a:pPr marL="285750" indent="-285750">
              <a:buFont typeface="Arial" panose="020B0604020202020204" pitchFamily="34" charset="0"/>
              <a:buChar char="•"/>
            </a:pPr>
            <a:r>
              <a:rPr lang="en-US" sz="1400" dirty="0"/>
              <a:t>Changes at initialization of client session : have to start </a:t>
            </a:r>
            <a:r>
              <a:rPr lang="en-US" sz="1400" dirty="0" err="1"/>
              <a:t>diffie</a:t>
            </a:r>
            <a:r>
              <a:rPr lang="en-US" sz="1400" dirty="0"/>
              <a:t> </a:t>
            </a:r>
            <a:r>
              <a:rPr lang="en-US" sz="1400" dirty="0" err="1"/>
              <a:t>hellman</a:t>
            </a:r>
            <a:r>
              <a:rPr lang="en-US" sz="1400" dirty="0"/>
              <a:t> and pass </a:t>
            </a:r>
            <a:r>
              <a:rPr lang="en-US" sz="1400" dirty="0" err="1"/>
              <a:t>localDhBuffer</a:t>
            </a:r>
            <a:r>
              <a:rPr lang="en-US" sz="1400" dirty="0"/>
              <a:t> as a payload for SIGMA#1. </a:t>
            </a:r>
          </a:p>
          <a:p>
            <a:pPr marL="285750" indent="-285750">
              <a:buFont typeface="Arial" panose="020B0604020202020204" pitchFamily="34" charset="0"/>
              <a:buChar char="•"/>
            </a:pPr>
            <a:r>
              <a:rPr lang="en-US" sz="1400" dirty="0"/>
              <a:t>Changes to receive messages in server sessions : Do all operations with a new server session. </a:t>
            </a:r>
          </a:p>
          <a:p>
            <a:pPr marL="285750" indent="-285750">
              <a:buFont typeface="Arial" panose="020B0604020202020204" pitchFamily="34" charset="0"/>
              <a:buChar char="•"/>
            </a:pPr>
            <a:r>
              <a:rPr lang="en-US" sz="1400" dirty="0"/>
              <a:t>1. Read the payload from SIGMA#1 and store it in </a:t>
            </a:r>
            <a:r>
              <a:rPr lang="en-US" sz="1400" dirty="0" err="1"/>
              <a:t>remoteDhBuffer</a:t>
            </a:r>
            <a:r>
              <a:rPr lang="en-US" sz="1400" dirty="0"/>
              <a:t>. </a:t>
            </a:r>
          </a:p>
          <a:p>
            <a:pPr marL="285750" indent="-285750">
              <a:buFont typeface="Arial" panose="020B0604020202020204" pitchFamily="34" charset="0"/>
              <a:buChar char="•"/>
            </a:pPr>
            <a:r>
              <a:rPr lang="en-US" sz="1400" dirty="0"/>
              <a:t>2. Start </a:t>
            </a:r>
            <a:r>
              <a:rPr lang="en-US" sz="1400" dirty="0" err="1"/>
              <a:t>diffie</a:t>
            </a:r>
            <a:r>
              <a:rPr lang="en-US" sz="1400" dirty="0"/>
              <a:t> </a:t>
            </a:r>
            <a:r>
              <a:rPr lang="en-US" sz="1400" dirty="0" err="1"/>
              <a:t>hellman</a:t>
            </a:r>
            <a:r>
              <a:rPr lang="en-US" sz="1400" dirty="0"/>
              <a:t> at server </a:t>
            </a:r>
          </a:p>
          <a:p>
            <a:pPr marL="285750" indent="-285750">
              <a:buFont typeface="Arial" panose="020B0604020202020204" pitchFamily="34" charset="0"/>
              <a:buChar char="•"/>
            </a:pPr>
            <a:r>
              <a:rPr lang="en-US" sz="1400" dirty="0"/>
              <a:t>3. Get shared secret with </a:t>
            </a:r>
            <a:r>
              <a:rPr lang="en-US" sz="1400" dirty="0" err="1"/>
              <a:t>remoteDhBuffer</a:t>
            </a:r>
            <a:r>
              <a:rPr lang="en-US" sz="1400" dirty="0"/>
              <a:t>. </a:t>
            </a:r>
          </a:p>
          <a:p>
            <a:pPr marL="285750" indent="-285750">
              <a:buFont typeface="Arial" panose="020B0604020202020204" pitchFamily="34" charset="0"/>
              <a:buChar char="•"/>
            </a:pPr>
            <a:r>
              <a:rPr lang="en-US" sz="1400" dirty="0"/>
              <a:t>4. Prepare SIGMA#2 5. Pass SIGMA#2 parts as a payload</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IN" sz="1400" dirty="0"/>
          </a:p>
        </p:txBody>
      </p:sp>
    </p:spTree>
    <p:extLst>
      <p:ext uri="{BB962C8B-B14F-4D97-AF65-F5344CB8AC3E}">
        <p14:creationId xmlns:p14="http://schemas.microsoft.com/office/powerpoint/2010/main" val="42855965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TotalTime>
  <Words>2325</Words>
  <Application>Microsoft Office PowerPoint</Application>
  <PresentationFormat>On-screen Show (16:9)</PresentationFormat>
  <Paragraphs>116</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Problem Statement</vt:lpstr>
      <vt:lpstr>Unique Idea Brief (Solution)</vt:lpstr>
      <vt:lpstr>Features Offered</vt:lpstr>
      <vt:lpstr>Changes made</vt:lpstr>
      <vt:lpstr>Changes made</vt:lpstr>
      <vt:lpstr>Changes made</vt:lpstr>
      <vt:lpstr>UNDERSTANDING THE FLOW</vt:lpstr>
      <vt:lpstr>UNDERSTANDING THE FLOW </vt:lpstr>
      <vt:lpstr>UNDERSTANDING THE FLOW </vt:lpstr>
      <vt:lpstr>UNDERSTANDING THE FLOW </vt:lpstr>
      <vt:lpstr>Process flow</vt:lpstr>
      <vt:lpstr>Technologies used</vt:lpstr>
      <vt:lpstr>Team members and contribution: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Ajeya Krishna</dc:creator>
  <cp:lastModifiedBy>Amogh Khanna</cp:lastModifiedBy>
  <cp:revision>6</cp:revision>
  <dcterms:created xsi:type="dcterms:W3CDTF">2024-07-05T07:45:04Z</dcterms:created>
  <dcterms:modified xsi:type="dcterms:W3CDTF">2024-07-15T14:49:27Z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PowerPoint® 2021</vt:lpwstr>
  </property>
  <property fmtid="{D5CDD505-2E9C-101B-9397-08002B2CF9AE}" pid="4" name="LastSaved">
    <vt:filetime>2024-07-05T00:00:00Z</vt:filetime>
  </property>
  <property fmtid="{D5CDD505-2E9C-101B-9397-08002B2CF9AE}" pid="5" name="Producer">
    <vt:lpwstr>Microsoft® PowerPoint® 2021</vt:lpwstr>
  </property>
</Properties>
</file>