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745" r:id="rId2"/>
    <p:sldId id="1026" r:id="rId3"/>
    <p:sldId id="1027" r:id="rId4"/>
    <p:sldId id="940" r:id="rId5"/>
    <p:sldId id="993" r:id="rId6"/>
    <p:sldId id="1025" r:id="rId7"/>
    <p:sldId id="969" r:id="rId8"/>
    <p:sldId id="1024" r:id="rId9"/>
    <p:sldId id="524" r:id="rId10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89D044-661F-4CDA-8040-457CA37E7F27}">
          <p14:sldIdLst>
            <p14:sldId id="745"/>
          </p14:sldIdLst>
        </p14:section>
        <p14:section name="내부수정 1" id="{9358E7B3-E0F4-45F7-9B96-7FF952BAFF0D}">
          <p14:sldIdLst>
            <p14:sldId id="1026"/>
            <p14:sldId id="1027"/>
          </p14:sldIdLst>
        </p14:section>
        <p14:section name="구역" id="{48B6463B-BE4E-4FFF-B69D-5AC6DD46577C}">
          <p14:sldIdLst>
            <p14:sldId id="940"/>
            <p14:sldId id="993"/>
            <p14:sldId id="1025"/>
            <p14:sldId id="969"/>
            <p14:sldId id="1024"/>
            <p14:sldId id="5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a" initials="S" lastIdx="16" clrIdx="0">
    <p:extLst>
      <p:ext uri="{19B8F6BF-5375-455C-9EA6-DF929625EA0E}">
        <p15:presenceInfo xmlns:p15="http://schemas.microsoft.com/office/powerpoint/2012/main" userId="Sola" providerId="None"/>
      </p:ext>
    </p:extLst>
  </p:cmAuthor>
  <p:cmAuthor id="2" name="Jaeeun You" initials="JY" lastIdx="20" clrIdx="1">
    <p:extLst>
      <p:ext uri="{19B8F6BF-5375-455C-9EA6-DF929625EA0E}">
        <p15:presenceInfo xmlns:p15="http://schemas.microsoft.com/office/powerpoint/2012/main" userId="S::KRU05CQO@amway.com::1fdab430-7fb0-41cb-bf75-820b5992785e" providerId="AD"/>
      </p:ext>
    </p:extLst>
  </p:cmAuthor>
  <p:cmAuthor id="3" name="Sola Kim" initials="SK" lastIdx="13" clrIdx="2">
    <p:extLst>
      <p:ext uri="{19B8F6BF-5375-455C-9EA6-DF929625EA0E}">
        <p15:presenceInfo xmlns:p15="http://schemas.microsoft.com/office/powerpoint/2012/main" userId="S-1-5-21-2135606653-1472778455-1273305881-900046" providerId="AD"/>
      </p:ext>
    </p:extLst>
  </p:cmAuthor>
  <p:cmAuthor id="4" name="Hyejin Baek" initials="HB" lastIdx="19" clrIdx="3">
    <p:extLst>
      <p:ext uri="{19B8F6BF-5375-455C-9EA6-DF929625EA0E}">
        <p15:presenceInfo xmlns:p15="http://schemas.microsoft.com/office/powerpoint/2012/main" userId="S::KRU0728K@amway.com::2e8f63e1-0226-42ad-b106-a4f050b10b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21F"/>
    <a:srgbClr val="4583BE"/>
    <a:srgbClr val="548DC4"/>
    <a:srgbClr val="92D050"/>
    <a:srgbClr val="F4F3F8"/>
    <a:srgbClr val="FFC000"/>
    <a:srgbClr val="F2F2F2"/>
    <a:srgbClr val="9A9A9A"/>
    <a:srgbClr val="333333"/>
    <a:srgbClr val="B51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51" autoAdjust="0"/>
    <p:restoredTop sz="95979" autoAdjust="0"/>
  </p:normalViewPr>
  <p:slideViewPr>
    <p:cSldViewPr snapToGrid="0">
      <p:cViewPr varScale="1">
        <p:scale>
          <a:sx n="114" d="100"/>
          <a:sy n="114" d="100"/>
        </p:scale>
        <p:origin x="204" y="96"/>
      </p:cViewPr>
      <p:guideLst>
        <p:guide orient="horz"/>
        <p:guide pos="7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-2082" y="-102"/>
      </p:cViewPr>
      <p:guideLst>
        <p:guide orient="horz" pos="2141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783C1-9386-4F08-8D8B-5A12BCB3DC1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BAC11-6881-410A-8F0A-0CA63D163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1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DCAAE-E1A5-473F-96C2-9A15154E810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7B4C7-4A91-420A-9AED-D91D94B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0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47625" y="6586538"/>
            <a:ext cx="2341563" cy="222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Amway</a:t>
            </a:r>
            <a:r>
              <a:rPr lang="en-US" altLang="ko-KR" b="1" baseline="0" dirty="0">
                <a:latin typeface="맑은 고딕" pitchFamily="50" charset="-127"/>
                <a:ea typeface="맑은 고딕" pitchFamily="50" charset="-127"/>
              </a:rPr>
              <a:t> Korea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43502098"/>
              </p:ext>
            </p:extLst>
          </p:nvPr>
        </p:nvGraphicFramePr>
        <p:xfrm>
          <a:off x="159375" y="4091991"/>
          <a:ext cx="573342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3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제외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업무요청일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 요청일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해시태그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156519" y="3435178"/>
            <a:ext cx="1173891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118" y="145631"/>
            <a:ext cx="1167809" cy="3987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65E3E4-DF3E-432C-BFBA-E2782BA275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693" y="6647386"/>
            <a:ext cx="776817" cy="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8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47625" y="6586538"/>
            <a:ext cx="2341563" cy="222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Amway</a:t>
            </a:r>
            <a:r>
              <a:rPr lang="en-US" altLang="ko-KR" b="1" baseline="0" dirty="0">
                <a:latin typeface="맑은 고딕" pitchFamily="50" charset="-127"/>
                <a:ea typeface="맑은 고딕" pitchFamily="50" charset="-127"/>
              </a:rPr>
              <a:t> Korea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118" y="145631"/>
            <a:ext cx="1167809" cy="3987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933A98-1D5B-4669-8B65-25737A2403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693" y="6647386"/>
            <a:ext cx="776817" cy="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5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9223248" y="6458485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defPPr>
              <a:defRPr lang="ko-KR"/>
            </a:defPPr>
            <a:lvl1pPr marL="0" algn="r" defTabSz="1088502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FA753C-00F3-4346-A1C5-09D9CD142EFB}" type="slidenum">
              <a:rPr lang="ko-KR" altLang="en-US" sz="1000" smtClean="0"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47625" y="6586538"/>
            <a:ext cx="2341563" cy="222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Amway</a:t>
            </a:r>
            <a:r>
              <a:rPr lang="en-US" altLang="ko-KR" b="1" baseline="0" dirty="0">
                <a:latin typeface="맑은 고딕" pitchFamily="50" charset="-127"/>
                <a:ea typeface="맑은 고딕" pitchFamily="50" charset="-127"/>
              </a:rPr>
              <a:t> Korea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직선 연결선 2"/>
          <p:cNvCxnSpPr/>
          <p:nvPr userDrawn="1"/>
        </p:nvCxnSpPr>
        <p:spPr>
          <a:xfrm>
            <a:off x="0" y="351064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A99BB95-CF72-45B6-9D75-39A2EC5593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693" y="6647386"/>
            <a:ext cx="776817" cy="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7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9223248" y="6458485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defPPr>
              <a:defRPr lang="ko-KR"/>
            </a:defPPr>
            <a:lvl1pPr marL="0" algn="r" defTabSz="1088502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FA753C-00F3-4346-A1C5-09D9CD142EFB}" type="slidenum">
              <a:rPr lang="ko-KR" altLang="en-US" sz="1000" smtClean="0"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98204575"/>
              </p:ext>
            </p:extLst>
          </p:nvPr>
        </p:nvGraphicFramePr>
        <p:xfrm>
          <a:off x="26887" y="21052"/>
          <a:ext cx="12111773" cy="594288"/>
        </p:xfrm>
        <a:graphic>
          <a:graphicData uri="http://schemas.openxmlformats.org/drawingml/2006/table">
            <a:tbl>
              <a:tblPr/>
              <a:tblGrid>
                <a:gridCol w="139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1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63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34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9335">
                <a:tc rowSpan="3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채널명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업무구분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35">
                <a:tc v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 </a:t>
                      </a: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35">
                <a:tc v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타이틀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10114548" y="403256"/>
            <a:ext cx="4395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OOO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2" y="146120"/>
            <a:ext cx="942331" cy="3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8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9223248" y="6458485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defPPr>
              <a:defRPr lang="ko-KR"/>
            </a:defPPr>
            <a:lvl1pPr marL="0" algn="r" defTabSz="1088502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FA753C-00F3-4346-A1C5-09D9CD142EFB}" type="slidenum">
              <a:rPr lang="ko-KR" altLang="en-US" sz="1000" smtClean="0"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70775472"/>
              </p:ext>
            </p:extLst>
          </p:nvPr>
        </p:nvGraphicFramePr>
        <p:xfrm>
          <a:off x="26887" y="21052"/>
          <a:ext cx="12111773" cy="594288"/>
        </p:xfrm>
        <a:graphic>
          <a:graphicData uri="http://schemas.openxmlformats.org/drawingml/2006/table">
            <a:tbl>
              <a:tblPr/>
              <a:tblGrid>
                <a:gridCol w="139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1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63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34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9335">
                <a:tc rowSpan="3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채널명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업무구분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35">
                <a:tc v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 </a:t>
                      </a: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35">
                <a:tc v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타이틀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10114548" y="411723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이진희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9854292" y="608688"/>
            <a:ext cx="0" cy="62493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2" y="146120"/>
            <a:ext cx="942331" cy="3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0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98D7-CFBC-497F-BC70-6DE60AD963C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CA32-6E0C-4DD6-B068-0673409B7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1" r:id="rId3"/>
    <p:sldLayoutId id="2147483652" r:id="rId4"/>
    <p:sldLayoutId id="2147483649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ms.amway.co.kr/bssurvey/survey/vote2.jsp?surv_no=637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56518" y="2332824"/>
            <a:ext cx="11999986" cy="36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[New] 1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ko-KR" altLang="en-US" b="0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은준세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아카데미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56519" y="3435178"/>
            <a:ext cx="1173891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608082" y="4164037"/>
            <a:ext cx="1458967" cy="24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r>
              <a:rPr lang="ko-KR" altLang="en-US" sz="1000" dirty="0" err="1"/>
              <a:t>공지문</a:t>
            </a:r>
            <a:endParaRPr lang="ko-KR" altLang="en-US" sz="1000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899365" y="4892895"/>
            <a:ext cx="1291282" cy="24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pPr algn="ctr"/>
            <a:r>
              <a:rPr lang="ko-KR" altLang="en-US" sz="1000" b="1" dirty="0"/>
              <a:t>이진희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608083" y="5266012"/>
            <a:ext cx="1291282" cy="24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2022. 12. 15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4515331" y="5266011"/>
            <a:ext cx="1291282" cy="24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2022. 12. 20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08083" y="6023439"/>
            <a:ext cx="428033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-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67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064" y="3125758"/>
            <a:ext cx="120732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내부수정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오전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9:20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1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32574"/>
              </p:ext>
            </p:extLst>
          </p:nvPr>
        </p:nvGraphicFramePr>
        <p:xfrm>
          <a:off x="9890449" y="648211"/>
          <a:ext cx="2267340" cy="1312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1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B51D2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 dirty="0">
                        <a:solidFill>
                          <a:srgbClr val="B51D2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아래쪽 화살표 설명선 11"/>
          <p:cNvSpPr/>
          <p:nvPr/>
        </p:nvSpPr>
        <p:spPr>
          <a:xfrm>
            <a:off x="9859992" y="6245510"/>
            <a:ext cx="2332008" cy="480636"/>
          </a:xfrm>
          <a:prstGeom prst="down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페이지에 계속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0314" y="3974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www.amway.co.kr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0060" y="404664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2022. 12. 15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4632" y="0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83820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2910" y="404664"/>
            <a:ext cx="3831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[New] 1</a:t>
            </a:r>
            <a:r>
              <a:rPr lang="ko-KR" altLang="en-US" sz="800" dirty="0"/>
              <a:t>월 </a:t>
            </a:r>
            <a:r>
              <a:rPr lang="ko-KR" altLang="en-US" sz="800" dirty="0" err="1"/>
              <a:t>은준세</a:t>
            </a:r>
            <a:r>
              <a:rPr lang="ko-KR" altLang="en-US" sz="800" dirty="0"/>
              <a:t> 아카데미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9450" y="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공지문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90314" y="215444"/>
            <a:ext cx="850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</a:rPr>
              <a:t>https://www.amway.co.kr/notifications/notice/detail?notificationCode=00749610&amp;noticeType=SHOPPING&amp;searchText=%EC%98%81%EB%A7%98&amp;searchNoticeType=ALL&amp;page=0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09B952-BE70-474D-9FB8-BB0C7D999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932"/>
          <a:stretch/>
        </p:blipFill>
        <p:spPr>
          <a:xfrm>
            <a:off x="151124" y="675531"/>
            <a:ext cx="5010769" cy="5946346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5C1E41C-B99E-4E32-8C97-E3A3B4278F9F}"/>
              </a:ext>
            </a:extLst>
          </p:cNvPr>
          <p:cNvCxnSpPr/>
          <p:nvPr/>
        </p:nvCxnSpPr>
        <p:spPr>
          <a:xfrm>
            <a:off x="5148152" y="1702965"/>
            <a:ext cx="9341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5FA6E106-B09E-46CC-B259-5DF546FE1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264" y="675531"/>
            <a:ext cx="1746042" cy="233433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6B2524-9B73-4279-991E-036E80907CF7}"/>
              </a:ext>
            </a:extLst>
          </p:cNvPr>
          <p:cNvSpPr/>
          <p:nvPr/>
        </p:nvSpPr>
        <p:spPr>
          <a:xfrm>
            <a:off x="6085394" y="2610315"/>
            <a:ext cx="1789928" cy="48096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00211A-626D-4AFB-97AA-24D78ED564BF}"/>
              </a:ext>
            </a:extLst>
          </p:cNvPr>
          <p:cNvSpPr txBox="1"/>
          <p:nvPr/>
        </p:nvSpPr>
        <p:spPr>
          <a:xfrm>
            <a:off x="5934179" y="3111929"/>
            <a:ext cx="2823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뒤에 도시 배경이 보이지 않는 것 같습니다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F3A618-C4B6-4E47-9C5C-28F76A6B481D}"/>
              </a:ext>
            </a:extLst>
          </p:cNvPr>
          <p:cNvSpPr/>
          <p:nvPr/>
        </p:nvSpPr>
        <p:spPr>
          <a:xfrm>
            <a:off x="2461027" y="3555958"/>
            <a:ext cx="382842" cy="126809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9C499F-3A01-4A83-9359-19D13D22B5A6}"/>
              </a:ext>
            </a:extLst>
          </p:cNvPr>
          <p:cNvSpPr txBox="1"/>
          <p:nvPr/>
        </p:nvSpPr>
        <p:spPr>
          <a:xfrm>
            <a:off x="4454554" y="3530511"/>
            <a:ext cx="1598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윗줄로 올려주세요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CA0FAF-1E92-46A0-BD29-4DC6AB1D61D4}"/>
              </a:ext>
            </a:extLst>
          </p:cNvPr>
          <p:cNvCxnSpPr>
            <a:cxnSpLocks/>
          </p:cNvCxnSpPr>
          <p:nvPr/>
        </p:nvCxnSpPr>
        <p:spPr>
          <a:xfrm>
            <a:off x="2843869" y="3645927"/>
            <a:ext cx="16106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F016BD-0622-488C-BF3D-C6132506D49D}"/>
              </a:ext>
            </a:extLst>
          </p:cNvPr>
          <p:cNvSpPr/>
          <p:nvPr/>
        </p:nvSpPr>
        <p:spPr>
          <a:xfrm>
            <a:off x="2843869" y="6572232"/>
            <a:ext cx="916162" cy="139608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A93462-1E2F-4C47-AFBC-E8E19417F6AA}"/>
              </a:ext>
            </a:extLst>
          </p:cNvPr>
          <p:cNvSpPr txBox="1"/>
          <p:nvPr/>
        </p:nvSpPr>
        <p:spPr>
          <a:xfrm>
            <a:off x="5370716" y="6546785"/>
            <a:ext cx="25779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프로그램은 사정에 따라 변동될 수 있습니다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42BC95A-1B6C-4E44-9603-C98861CEF10B}"/>
              </a:ext>
            </a:extLst>
          </p:cNvPr>
          <p:cNvCxnSpPr>
            <a:cxnSpLocks/>
          </p:cNvCxnSpPr>
          <p:nvPr/>
        </p:nvCxnSpPr>
        <p:spPr>
          <a:xfrm>
            <a:off x="3760031" y="6662201"/>
            <a:ext cx="16106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53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064" y="3125758"/>
            <a:ext cx="12073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[New] 1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은준세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아카데미</a:t>
            </a:r>
          </a:p>
        </p:txBody>
      </p:sp>
    </p:spTree>
    <p:extLst>
      <p:ext uri="{BB962C8B-B14F-4D97-AF65-F5344CB8AC3E}">
        <p14:creationId xmlns:p14="http://schemas.microsoft.com/office/powerpoint/2010/main" val="237883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94576"/>
              </p:ext>
            </p:extLst>
          </p:nvPr>
        </p:nvGraphicFramePr>
        <p:xfrm>
          <a:off x="9890449" y="648211"/>
          <a:ext cx="2267340" cy="175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1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B51D2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 dirty="0">
                        <a:solidFill>
                          <a:srgbClr val="B51D2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\\krdkd0neti002\</a:t>
                      </a:r>
                      <a:r>
                        <a:rPr lang="ko-KR" altLang="en-US" sz="1000" b="1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암웨이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\00_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\2022\12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월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\1201_12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Q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에메랄드 아카데미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\02_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디자인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아래쪽 화살표 설명선 11"/>
          <p:cNvSpPr/>
          <p:nvPr/>
        </p:nvSpPr>
        <p:spPr>
          <a:xfrm>
            <a:off x="9859992" y="6245510"/>
            <a:ext cx="2332008" cy="480636"/>
          </a:xfrm>
          <a:prstGeom prst="down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페이지에 계속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0314" y="3974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www.amway.co.kr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0060" y="404664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2022. 12. 15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4632" y="0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83820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2910" y="404664"/>
            <a:ext cx="3831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[New] 1</a:t>
            </a:r>
            <a:r>
              <a:rPr lang="ko-KR" altLang="en-US" sz="800" dirty="0"/>
              <a:t>월 </a:t>
            </a:r>
            <a:r>
              <a:rPr lang="ko-KR" altLang="en-US" sz="800" dirty="0" err="1"/>
              <a:t>은준세</a:t>
            </a:r>
            <a:r>
              <a:rPr lang="ko-KR" altLang="en-US" sz="800" dirty="0"/>
              <a:t> 아카데미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9450" y="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공지문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9627"/>
          <a:stretch/>
        </p:blipFill>
        <p:spPr>
          <a:xfrm>
            <a:off x="3303813" y="1708632"/>
            <a:ext cx="2159608" cy="37515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04800" y="833120"/>
            <a:ext cx="2875280" cy="5699760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4801" y="1617019"/>
            <a:ext cx="2875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퇴직 후가 더 기대되는 직장인 </a:t>
            </a:r>
            <a:r>
              <a:rPr lang="en-US" altLang="ko-KR" sz="1000" dirty="0"/>
              <a:t>&amp; </a:t>
            </a:r>
            <a:r>
              <a:rPr lang="ko-KR" altLang="en-US" sz="1000" dirty="0"/>
              <a:t>자영업자를 위한</a:t>
            </a:r>
          </a:p>
          <a:p>
            <a:pPr algn="ctr"/>
            <a:r>
              <a:rPr lang="ko-KR" altLang="en-US" sz="1400" b="1" dirty="0"/>
              <a:t>은퇴준비세대 아카데미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1" y="4103489"/>
            <a:ext cx="2875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100</a:t>
            </a:r>
            <a:r>
              <a:rPr lang="ko-KR" altLang="en-US" sz="1000" dirty="0"/>
              <a:t>세 시대 은퇴 이후 행복한 여정을 꿈꾸는 당신에게 건강</a:t>
            </a:r>
            <a:r>
              <a:rPr lang="en-US" altLang="ko-KR" sz="1000" dirty="0"/>
              <a:t>, </a:t>
            </a:r>
            <a:r>
              <a:rPr lang="ko-KR" altLang="en-US" sz="1000" dirty="0"/>
              <a:t>매력</a:t>
            </a:r>
            <a:r>
              <a:rPr lang="en-US" altLang="ko-KR" sz="1000" dirty="0"/>
              <a:t>, </a:t>
            </a:r>
            <a:r>
              <a:rPr lang="ko-KR" altLang="en-US" sz="1000" dirty="0"/>
              <a:t>경제자산을 쌓아가는 과정을 함께 하고자 </a:t>
            </a:r>
          </a:p>
          <a:p>
            <a:pPr algn="ctr"/>
            <a:r>
              <a:rPr lang="ko-KR" altLang="en-US" sz="1000" dirty="0"/>
              <a:t>“</a:t>
            </a:r>
            <a:r>
              <a:rPr lang="ko-KR" altLang="en-US" sz="1000" b="1" dirty="0"/>
              <a:t>퇴직 후가 더 기대되는 직장인 </a:t>
            </a:r>
            <a:r>
              <a:rPr lang="en-US" altLang="ko-KR" sz="1000" b="1" dirty="0"/>
              <a:t>&amp; </a:t>
            </a:r>
            <a:r>
              <a:rPr lang="ko-KR" altLang="en-US" sz="1000" b="1" dirty="0"/>
              <a:t>자영업자를 위한 은퇴준비세대 </a:t>
            </a:r>
            <a:r>
              <a:rPr lang="ko-KR" altLang="en-US" sz="1000" b="1" dirty="0" err="1"/>
              <a:t>아카데미”</a:t>
            </a:r>
            <a:r>
              <a:rPr lang="ko-KR" altLang="en-US" sz="1000" dirty="0" err="1"/>
              <a:t>에</a:t>
            </a:r>
            <a:r>
              <a:rPr lang="ko-KR" altLang="en-US" sz="1000" dirty="0"/>
              <a:t> 초대합니다</a:t>
            </a:r>
            <a:r>
              <a:rPr lang="en-US" altLang="ko-KR" sz="10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82332" y="881222"/>
            <a:ext cx="6505864" cy="8274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디자인 요청사항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- 30~40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대 직장인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&amp; 30~50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대 자영업자 일러스트로 비주얼 진행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컬러는 별도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요청받지는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않아서 기존 아카데미 공지들과 비슷하게 파란계열로 진행요청 드립니다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1026" name="Picture 2" descr="Amw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63" y="1076356"/>
            <a:ext cx="407133" cy="44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90314" y="215444"/>
            <a:ext cx="850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</a:rPr>
              <a:t>https://www.amway.co.kr/notifications/notice/detail?notificationCode=00749610&amp;noticeType=SHOPPING&amp;searchText=%EC%98%81%EB%A7%98&amp;searchNoticeType=ALL&amp;page=0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99861C-5C4C-4A07-9B8A-AC98FECDC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674" y="1867345"/>
            <a:ext cx="2159608" cy="23411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4C5608-7F5C-4FFE-B148-C15A852AF6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9786"/>
          <a:stretch/>
        </p:blipFill>
        <p:spPr>
          <a:xfrm>
            <a:off x="7805503" y="1742188"/>
            <a:ext cx="1898803" cy="24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9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890449" y="648211"/>
          <a:ext cx="2267340" cy="1312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1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B51D2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 dirty="0">
                        <a:solidFill>
                          <a:srgbClr val="B51D2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아래쪽 화살표 설명선 11"/>
          <p:cNvSpPr/>
          <p:nvPr/>
        </p:nvSpPr>
        <p:spPr>
          <a:xfrm>
            <a:off x="9859992" y="6245510"/>
            <a:ext cx="2332008" cy="480636"/>
          </a:xfrm>
          <a:prstGeom prst="down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페이지에 계속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0314" y="3974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www.amway.co.kr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0060" y="404664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2022. 12. 15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4632" y="0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83820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2910" y="404664"/>
            <a:ext cx="3831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[New] 1</a:t>
            </a:r>
            <a:r>
              <a:rPr lang="ko-KR" altLang="en-US" sz="800" dirty="0"/>
              <a:t>월 </a:t>
            </a:r>
            <a:r>
              <a:rPr lang="ko-KR" altLang="en-US" sz="800" dirty="0" err="1"/>
              <a:t>은준세</a:t>
            </a:r>
            <a:r>
              <a:rPr lang="ko-KR" altLang="en-US" sz="800" dirty="0"/>
              <a:t> 아카데미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9450" y="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공지문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0" y="833120"/>
            <a:ext cx="2875280" cy="602090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4801" y="980193"/>
            <a:ext cx="2875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대상자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1" y="1333502"/>
            <a:ext cx="287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r>
              <a:rPr lang="ko-KR" altLang="en-US" sz="1000" b="1" dirty="0"/>
              <a:t>대 후반 </a:t>
            </a:r>
            <a:r>
              <a:rPr lang="en-US" altLang="ko-KR" sz="1000" b="1" dirty="0"/>
              <a:t>~ 40</a:t>
            </a:r>
            <a:r>
              <a:rPr lang="ko-KR" altLang="en-US" sz="1000" b="1" dirty="0"/>
              <a:t>대 직장인 </a:t>
            </a:r>
            <a:r>
              <a:rPr lang="en-US" altLang="ko-KR" sz="1000" b="1" dirty="0"/>
              <a:t>&amp; 30 ~ 50</a:t>
            </a:r>
            <a:r>
              <a:rPr lang="ko-KR" altLang="en-US" sz="1000" b="1" dirty="0"/>
              <a:t>대 자영업자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257300" y="953455"/>
            <a:ext cx="967154" cy="290146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solid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4801" y="1809878"/>
            <a:ext cx="2875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신청 기간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1" y="2146000"/>
            <a:ext cx="28752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r>
              <a:rPr lang="ko-KR" altLang="en-US" sz="1000" b="1" dirty="0"/>
              <a:t>월 </a:t>
            </a:r>
            <a:r>
              <a:rPr lang="en-US" altLang="ko-KR" sz="1000" b="1" dirty="0"/>
              <a:t>20</a:t>
            </a:r>
            <a:r>
              <a:rPr lang="ko-KR" altLang="en-US" sz="1000" b="1" dirty="0"/>
              <a:t>일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화</a:t>
            </a:r>
            <a:r>
              <a:rPr lang="en-US" altLang="ko-KR" sz="1000" b="1" dirty="0"/>
              <a:t>) ~ 12</a:t>
            </a:r>
            <a:r>
              <a:rPr lang="ko-KR" altLang="en-US" sz="1000" b="1" dirty="0"/>
              <a:t>월 </a:t>
            </a:r>
            <a:r>
              <a:rPr lang="en-US" altLang="ko-KR" sz="1000" b="1" dirty="0"/>
              <a:t>26</a:t>
            </a:r>
            <a:r>
              <a:rPr lang="ko-KR" altLang="en-US" sz="1000" b="1" dirty="0"/>
              <a:t>일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월</a:t>
            </a:r>
            <a:r>
              <a:rPr lang="en-US" altLang="ko-KR" sz="1000" b="1" dirty="0"/>
              <a:t>), 7</a:t>
            </a:r>
            <a:r>
              <a:rPr lang="ko-KR" altLang="en-US" sz="1000" b="1" dirty="0"/>
              <a:t>일간 </a:t>
            </a:r>
            <a:endParaRPr lang="en-US" altLang="ko-KR" sz="1000" b="1" dirty="0"/>
          </a:p>
          <a:p>
            <a:pPr algn="ctr"/>
            <a:r>
              <a:rPr lang="en-US" altLang="ko-KR" sz="900" dirty="0"/>
              <a:t>* </a:t>
            </a:r>
            <a:r>
              <a:rPr lang="ko-KR" altLang="en-US" sz="900" dirty="0"/>
              <a:t>신청자가 많을 경우 조기 마감될 수 있습니다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7300" y="1783140"/>
            <a:ext cx="967154" cy="290146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solid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04801" y="2759536"/>
            <a:ext cx="2875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교육 일정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1" y="3095658"/>
            <a:ext cx="287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1</a:t>
            </a:r>
            <a:r>
              <a:rPr lang="ko-KR" altLang="en-US" sz="1000" b="1" dirty="0">
                <a:latin typeface="+mn-ea"/>
              </a:rPr>
              <a:t>월 </a:t>
            </a:r>
            <a:r>
              <a:rPr lang="en-US" altLang="ko-KR" sz="1000" b="1" dirty="0">
                <a:latin typeface="+mn-ea"/>
              </a:rPr>
              <a:t>3</a:t>
            </a:r>
            <a:r>
              <a:rPr lang="ko-KR" altLang="en-US" sz="1000" b="1" dirty="0">
                <a:latin typeface="+mn-ea"/>
              </a:rPr>
              <a:t>일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화</a:t>
            </a:r>
            <a:r>
              <a:rPr lang="en-US" altLang="ko-KR" sz="1000" b="1" dirty="0">
                <a:latin typeface="+mn-ea"/>
              </a:rPr>
              <a:t>), 10</a:t>
            </a:r>
            <a:r>
              <a:rPr lang="ko-KR" altLang="en-US" sz="1000" b="1" dirty="0">
                <a:latin typeface="+mn-ea"/>
              </a:rPr>
              <a:t>일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화</a:t>
            </a:r>
            <a:r>
              <a:rPr lang="en-US" altLang="ko-KR" sz="1000" b="1" dirty="0">
                <a:latin typeface="+mn-ea"/>
              </a:rPr>
              <a:t>), 17</a:t>
            </a:r>
            <a:r>
              <a:rPr lang="ko-KR" altLang="en-US" sz="1000" b="1" dirty="0">
                <a:latin typeface="+mn-ea"/>
              </a:rPr>
              <a:t>일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화</a:t>
            </a:r>
            <a:r>
              <a:rPr lang="en-US" altLang="ko-KR" sz="1000" b="1" dirty="0">
                <a:latin typeface="+mn-ea"/>
              </a:rPr>
              <a:t>) </a:t>
            </a:r>
            <a:r>
              <a:rPr lang="ko-KR" altLang="en-US" sz="1000" b="1" dirty="0">
                <a:latin typeface="+mn-ea"/>
              </a:rPr>
              <a:t>오후 </a:t>
            </a:r>
            <a:r>
              <a:rPr lang="en-US" altLang="ko-KR" sz="1000" b="1" dirty="0">
                <a:latin typeface="+mn-ea"/>
              </a:rPr>
              <a:t>9</a:t>
            </a:r>
            <a:r>
              <a:rPr lang="ko-KR" altLang="en-US" sz="1000" b="1" dirty="0">
                <a:latin typeface="+mn-ea"/>
              </a:rPr>
              <a:t>시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900" dirty="0">
                <a:latin typeface="+mn-ea"/>
              </a:rPr>
              <a:t>* </a:t>
            </a:r>
            <a:r>
              <a:rPr lang="ko-KR" altLang="en-US" sz="900" dirty="0" err="1">
                <a:latin typeface="+mn-ea"/>
              </a:rPr>
              <a:t>은준세</a:t>
            </a:r>
            <a:r>
              <a:rPr lang="ko-KR" altLang="en-US" sz="900" dirty="0">
                <a:latin typeface="+mn-ea"/>
              </a:rPr>
              <a:t> 아카데미는 매월 첫번째 화요일에 시작됩니다</a:t>
            </a:r>
            <a:r>
              <a:rPr lang="en-US" altLang="ko-KR" sz="900" dirty="0">
                <a:latin typeface="+mn-ea"/>
              </a:rPr>
              <a:t>.</a:t>
            </a:r>
            <a:endParaRPr lang="en-US" altLang="ko-KR" sz="800" dirty="0"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257300" y="2732798"/>
            <a:ext cx="967154" cy="290146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solid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088424" y="3802251"/>
            <a:ext cx="2875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https://ums.amway.co.kr/bssurvey/survey/vote2.jsp?surv_no=637</a:t>
            </a:r>
            <a:endParaRPr lang="en-US" altLang="ko-KR" sz="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801" y="3814721"/>
            <a:ext cx="2875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신청하기</a:t>
            </a:r>
            <a:endParaRPr lang="ko-KR" altLang="en-US" sz="1400" b="1" dirty="0"/>
          </a:p>
        </p:txBody>
      </p:sp>
      <p:sp>
        <p:nvSpPr>
          <p:cNvPr id="28" name="직사각형 27"/>
          <p:cNvSpPr/>
          <p:nvPr/>
        </p:nvSpPr>
        <p:spPr>
          <a:xfrm>
            <a:off x="1257300" y="3787983"/>
            <a:ext cx="967154" cy="29014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224454" y="3960356"/>
            <a:ext cx="18639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90314" y="215444"/>
            <a:ext cx="850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</a:rPr>
              <a:t>https://www.amway.co.kr/notifications/notice/detail?notificationCode=00749610&amp;noticeType=SHOPPING&amp;searchText=%EC%98%81%EB%A7%98&amp;searchNoticeType=ALL&amp;page=0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34B7D26-6540-4BF6-B6D8-CFA509167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25993"/>
              </p:ext>
            </p:extLst>
          </p:nvPr>
        </p:nvGraphicFramePr>
        <p:xfrm>
          <a:off x="368417" y="4168702"/>
          <a:ext cx="2769718" cy="2484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617">
                  <a:extLst>
                    <a:ext uri="{9D8B030D-6E8A-4147-A177-3AD203B41FA5}">
                      <a16:colId xmlns:a16="http://schemas.microsoft.com/office/drawing/2014/main" val="2628635117"/>
                    </a:ext>
                  </a:extLst>
                </a:gridCol>
                <a:gridCol w="1393101">
                  <a:extLst>
                    <a:ext uri="{9D8B030D-6E8A-4147-A177-3AD203B41FA5}">
                      <a16:colId xmlns:a16="http://schemas.microsoft.com/office/drawing/2014/main" val="2180881216"/>
                    </a:ext>
                  </a:extLst>
                </a:gridCol>
              </a:tblGrid>
              <a:tr h="394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프로그램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주요내용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317557"/>
                  </a:ext>
                </a:extLst>
              </a:tr>
              <a:tr h="535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월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일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화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오후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시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경영학자가 바라보는 은퇴준비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체계적이고 빠른 은퇴준비가 필요한 이유와 제안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113585"/>
                  </a:ext>
                </a:extLst>
              </a:tr>
              <a:tr h="535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월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일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화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오후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시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내 몸 경영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언제나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lt"/>
                        </a:rPr>
                        <a:t>30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대처럼 살고 싶다면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40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대 이후 찾아오는 불청객 질병을 예방하기 위한 영양소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생활습관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132584"/>
                  </a:ext>
                </a:extLst>
              </a:tr>
              <a:tr h="535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월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lt"/>
                        </a:rPr>
                        <a:t>17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일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화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오후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시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공감과 소통을 통한 매력적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은준세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 라이프 만들기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소통과 공감이 중요한 시대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관계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소통의 희로애락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중년의 경쟁력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156636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9DBEB8C5-FA57-4E59-A561-A5D690F11A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41" b="1567"/>
          <a:stretch/>
        </p:blipFill>
        <p:spPr>
          <a:xfrm>
            <a:off x="7688895" y="751125"/>
            <a:ext cx="2159608" cy="52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9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064" y="3125758"/>
            <a:ext cx="12073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/>
              <a:t>배너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383905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90314" y="3974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www.amway.co.kr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92669" y="213354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2669" y="40466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69450" y="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배너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9890449" y="648211"/>
          <a:ext cx="2267340" cy="1312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1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B51D2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 dirty="0">
                        <a:solidFill>
                          <a:srgbClr val="B51D2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140060" y="404664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2022. 12. 15</a:t>
            </a:r>
          </a:p>
        </p:txBody>
      </p:sp>
      <p:sp>
        <p:nvSpPr>
          <p:cNvPr id="48" name="TextBox 55">
            <a:extLst>
              <a:ext uri="{FF2B5EF4-FFF2-40B4-BE49-F238E27FC236}">
                <a16:creationId xmlns:a16="http://schemas.microsoft.com/office/drawing/2014/main" id="{75115DE5-8E53-4CFD-9CA3-3E7AE5738552}"/>
              </a:ext>
            </a:extLst>
          </p:cNvPr>
          <p:cNvSpPr txBox="1"/>
          <p:nvPr/>
        </p:nvSpPr>
        <p:spPr>
          <a:xfrm>
            <a:off x="277542" y="3607106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서베이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배너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3751132-6954-4477-8E84-EAC2635F417D}"/>
              </a:ext>
            </a:extLst>
          </p:cNvPr>
          <p:cNvSpPr/>
          <p:nvPr/>
        </p:nvSpPr>
        <p:spPr>
          <a:xfrm>
            <a:off x="281561" y="3885343"/>
            <a:ext cx="5900405" cy="250086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48F9779-3D4F-45DF-B5EE-C094AD7ACE04}"/>
              </a:ext>
            </a:extLst>
          </p:cNvPr>
          <p:cNvCxnSpPr/>
          <p:nvPr/>
        </p:nvCxnSpPr>
        <p:spPr>
          <a:xfrm>
            <a:off x="277542" y="3897106"/>
            <a:ext cx="5904420" cy="24891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0BEE05E-FF9D-4010-BE93-FA63C3789F79}"/>
              </a:ext>
            </a:extLst>
          </p:cNvPr>
          <p:cNvCxnSpPr/>
          <p:nvPr/>
        </p:nvCxnSpPr>
        <p:spPr>
          <a:xfrm flipH="1">
            <a:off x="281561" y="3897106"/>
            <a:ext cx="5900405" cy="24891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5BFFF-A4C2-4E5C-BD35-C7AB4A6D304A}"/>
              </a:ext>
            </a:extLst>
          </p:cNvPr>
          <p:cNvSpPr/>
          <p:nvPr/>
        </p:nvSpPr>
        <p:spPr>
          <a:xfrm>
            <a:off x="277542" y="3887264"/>
            <a:ext cx="5904424" cy="249894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CCB5BE8-487A-49D4-BDA4-15D900D33B63}"/>
              </a:ext>
            </a:extLst>
          </p:cNvPr>
          <p:cNvSpPr/>
          <p:nvPr/>
        </p:nvSpPr>
        <p:spPr>
          <a:xfrm>
            <a:off x="2558071" y="5811993"/>
            <a:ext cx="1343361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공지문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비주얼</a:t>
            </a:r>
          </a:p>
        </p:txBody>
      </p:sp>
      <p:sp>
        <p:nvSpPr>
          <p:cNvPr id="71" name="TextBox 32">
            <a:extLst>
              <a:ext uri="{FF2B5EF4-FFF2-40B4-BE49-F238E27FC236}">
                <a16:creationId xmlns:a16="http://schemas.microsoft.com/office/drawing/2014/main" id="{A86B9778-2122-4836-B8D6-E328DDE3CE12}"/>
              </a:ext>
            </a:extLst>
          </p:cNvPr>
          <p:cNvSpPr txBox="1"/>
          <p:nvPr/>
        </p:nvSpPr>
        <p:spPr>
          <a:xfrm>
            <a:off x="781299" y="4624675"/>
            <a:ext cx="476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함초롬돋움" panose="020B0604000101010101" pitchFamily="50" charset="-127"/>
              </a:rPr>
              <a:t>퇴직 후가 더 기대되는 직장인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함초롬돋움" panose="020B0604000101010101" pitchFamily="50" charset="-127"/>
              </a:rPr>
              <a:t>&amp;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함초롬돋움" panose="020B0604000101010101" pitchFamily="50" charset="-127"/>
              </a:rPr>
              <a:t>자영업자를 위한</a:t>
            </a:r>
          </a:p>
          <a:p>
            <a:pPr algn="ctr"/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함초롬돋움" panose="020B0604000101010101" pitchFamily="50" charset="-127"/>
              </a:rPr>
              <a:t>은퇴준비세대 아카데미</a:t>
            </a:r>
          </a:p>
        </p:txBody>
      </p:sp>
      <p:pic>
        <p:nvPicPr>
          <p:cNvPr id="30" name="Picture 2" descr="Amw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15" y="4044195"/>
            <a:ext cx="407133" cy="44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503DEC6-54C6-426A-8521-1B8A56ACAE1A}"/>
              </a:ext>
            </a:extLst>
          </p:cNvPr>
          <p:cNvGrpSpPr/>
          <p:nvPr/>
        </p:nvGrpSpPr>
        <p:grpSpPr>
          <a:xfrm>
            <a:off x="6438664" y="3854466"/>
            <a:ext cx="1453525" cy="1313397"/>
            <a:chOff x="4393732" y="1373011"/>
            <a:chExt cx="1453525" cy="131339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729B38-33A6-48CF-BBF8-5CACE3A9A4FA}"/>
                </a:ext>
              </a:extLst>
            </p:cNvPr>
            <p:cNvSpPr/>
            <p:nvPr/>
          </p:nvSpPr>
          <p:spPr>
            <a:xfrm>
              <a:off x="4393732" y="1373011"/>
              <a:ext cx="1453525" cy="1313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7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83EA0BB-82B8-4849-B040-F95AA9C1F53F}"/>
                </a:ext>
              </a:extLst>
            </p:cNvPr>
            <p:cNvCxnSpPr>
              <a:cxnSpLocks/>
            </p:cNvCxnSpPr>
            <p:nvPr/>
          </p:nvCxnSpPr>
          <p:spPr>
            <a:xfrm>
              <a:off x="4393732" y="1373011"/>
              <a:ext cx="1453525" cy="13133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14295ED-F5B5-4402-9032-B987FDE17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3732" y="1381841"/>
              <a:ext cx="1453525" cy="130456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55">
            <a:extLst>
              <a:ext uri="{FF2B5EF4-FFF2-40B4-BE49-F238E27FC236}">
                <a16:creationId xmlns:a16="http://schemas.microsoft.com/office/drawing/2014/main" id="{98244B1F-FD06-4C55-804D-C32557E7354B}"/>
              </a:ext>
            </a:extLst>
          </p:cNvPr>
          <p:cNvSpPr txBox="1"/>
          <p:nvPr/>
        </p:nvSpPr>
        <p:spPr>
          <a:xfrm>
            <a:off x="6438664" y="3607106"/>
            <a:ext cx="1192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SNS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 썸네일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36D0B4-5B81-4ECC-A2FE-123DAC0E586F}"/>
              </a:ext>
            </a:extLst>
          </p:cNvPr>
          <p:cNvSpPr/>
          <p:nvPr/>
        </p:nvSpPr>
        <p:spPr>
          <a:xfrm>
            <a:off x="6493745" y="4388053"/>
            <a:ext cx="1343361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공지문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비주얼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B9E20-3CE5-48BE-B49E-8AF3C5B30DB7}"/>
              </a:ext>
            </a:extLst>
          </p:cNvPr>
          <p:cNvSpPr txBox="1"/>
          <p:nvPr/>
        </p:nvSpPr>
        <p:spPr>
          <a:xfrm>
            <a:off x="98388" y="707192"/>
            <a:ext cx="7344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메인배너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9CF2A2-DEB2-47CC-9FB0-77C28D286747}"/>
              </a:ext>
            </a:extLst>
          </p:cNvPr>
          <p:cNvSpPr/>
          <p:nvPr/>
        </p:nvSpPr>
        <p:spPr>
          <a:xfrm>
            <a:off x="147845" y="949750"/>
            <a:ext cx="8838500" cy="225694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73E2985-09D6-4E51-ADEF-7CA5904809CD}"/>
              </a:ext>
            </a:extLst>
          </p:cNvPr>
          <p:cNvGrpSpPr/>
          <p:nvPr/>
        </p:nvGrpSpPr>
        <p:grpSpPr>
          <a:xfrm>
            <a:off x="1806257" y="1322321"/>
            <a:ext cx="1168113" cy="1511802"/>
            <a:chOff x="5396992" y="1988840"/>
            <a:chExt cx="1413416" cy="151180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2523219-2EC6-4DC3-B6D9-99BD5A04BAAE}"/>
                </a:ext>
              </a:extLst>
            </p:cNvPr>
            <p:cNvSpPr/>
            <p:nvPr/>
          </p:nvSpPr>
          <p:spPr>
            <a:xfrm>
              <a:off x="5397954" y="1988840"/>
              <a:ext cx="1412454" cy="1511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7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57E08FF-DC46-43BC-A41F-A363B00277D0}"/>
                </a:ext>
              </a:extLst>
            </p:cNvPr>
            <p:cNvCxnSpPr/>
            <p:nvPr/>
          </p:nvCxnSpPr>
          <p:spPr>
            <a:xfrm>
              <a:off x="5396992" y="1995951"/>
              <a:ext cx="1413415" cy="150469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FE834E7-CCB1-46B5-9FB2-18661AD85713}"/>
                </a:ext>
              </a:extLst>
            </p:cNvPr>
            <p:cNvCxnSpPr/>
            <p:nvPr/>
          </p:nvCxnSpPr>
          <p:spPr>
            <a:xfrm flipH="1">
              <a:off x="5397954" y="1995951"/>
              <a:ext cx="1412454" cy="150469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D55C1D-46FC-47D8-8A8B-EA7773ABCF47}"/>
              </a:ext>
            </a:extLst>
          </p:cNvPr>
          <p:cNvSpPr/>
          <p:nvPr/>
        </p:nvSpPr>
        <p:spPr>
          <a:xfrm>
            <a:off x="1718632" y="2000970"/>
            <a:ext cx="13433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공지문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비주얼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127E10-6291-4B08-A266-CC8B39C5863E}"/>
              </a:ext>
            </a:extLst>
          </p:cNvPr>
          <p:cNvSpPr txBox="1"/>
          <p:nvPr/>
        </p:nvSpPr>
        <p:spPr>
          <a:xfrm>
            <a:off x="3667125" y="1600860"/>
            <a:ext cx="529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함초롬돋움" panose="020B0604000101010101" pitchFamily="50" charset="-127"/>
              </a:rPr>
              <a:t>퇴직 후가 더 기대되는 직장인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함초롬돋움" panose="020B0604000101010101" pitchFamily="50" charset="-127"/>
              </a:rPr>
              <a:t>&amp;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함초롬돋움" panose="020B0604000101010101" pitchFamily="50" charset="-127"/>
              </a:rPr>
              <a:t>자영업자를 위한</a:t>
            </a: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함초롬돋움" panose="020B0604000101010101" pitchFamily="50" charset="-127"/>
              </a:rPr>
              <a:t>은퇴준비세대 아카데미</a:t>
            </a:r>
          </a:p>
        </p:txBody>
      </p:sp>
    </p:spTree>
    <p:extLst>
      <p:ext uri="{BB962C8B-B14F-4D97-AF65-F5344CB8AC3E}">
        <p14:creationId xmlns:p14="http://schemas.microsoft.com/office/powerpoint/2010/main" val="69818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064" y="3125758"/>
            <a:ext cx="120732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219492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rgbClr val="FF0000"/>
          </a:solidFill>
          <a:prstDash val="dash"/>
        </a:ln>
        <a:effectLst>
          <a:outerShdw sx="1000" sy="1000" algn="tl" rotWithShape="0">
            <a:prstClr val="black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74250</TotalTime>
  <Words>593</Words>
  <Application>Microsoft Office PowerPoint</Application>
  <PresentationFormat>와이드스크린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 Sans KR Regular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eunsil_seo@amway.com</dc:creator>
  <cp:lastModifiedBy>JinHee Lee</cp:lastModifiedBy>
  <cp:revision>4664</cp:revision>
  <cp:lastPrinted>2014-11-17T06:25:40Z</cp:lastPrinted>
  <dcterms:created xsi:type="dcterms:W3CDTF">2014-04-18T13:48:56Z</dcterms:created>
  <dcterms:modified xsi:type="dcterms:W3CDTF">2022-12-20T00:22:49Z</dcterms:modified>
</cp:coreProperties>
</file>