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60" r:id="rId8"/>
    <p:sldId id="261" r:id="rId9"/>
    <p:sldId id="274" r:id="rId10"/>
    <p:sldId id="275" r:id="rId11"/>
    <p:sldId id="262" r:id="rId12"/>
    <p:sldId id="265" r:id="rId13"/>
    <p:sldId id="266" r:id="rId14"/>
    <p:sldId id="263" r:id="rId15"/>
    <p:sldId id="267" r:id="rId16"/>
    <p:sldId id="268" r:id="rId17"/>
    <p:sldId id="269" r:id="rId18"/>
    <p:sldId id="264" r:id="rId19"/>
    <p:sldId id="270" r:id="rId20"/>
    <p:sldId id="271" r:id="rId21"/>
    <p:sldId id="276" r:id="rId22"/>
    <p:sldId id="278" r:id="rId23"/>
    <p:sldId id="277"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87754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69281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168880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26947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233031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119044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217319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217460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345436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426040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811B85-68AC-4456-A7A1-D1F9B4042ED4}" type="datetimeFigureOut">
              <a:rPr lang="zh-CN" altLang="en-US" smtClean="0"/>
              <a:t>2018/5/11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146536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1B85-68AC-4456-A7A1-D1F9B4042ED4}" type="datetimeFigureOut">
              <a:rPr lang="zh-CN" altLang="en-US" smtClean="0"/>
              <a:t>2018/5/11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0B782-532B-49E9-A182-C725A43A1EC3}" type="slidenum">
              <a:rPr lang="zh-CN" altLang="en-US" smtClean="0"/>
              <a:t>‹#›</a:t>
            </a:fld>
            <a:endParaRPr lang="zh-CN" altLang="en-US"/>
          </a:p>
        </p:txBody>
      </p:sp>
    </p:spTree>
    <p:extLst>
      <p:ext uri="{BB962C8B-B14F-4D97-AF65-F5344CB8AC3E}">
        <p14:creationId xmlns:p14="http://schemas.microsoft.com/office/powerpoint/2010/main" val="30752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分</a:t>
            </a:r>
            <a:r>
              <a:rPr lang="zh-CN" altLang="en-US" dirty="0" smtClean="0"/>
              <a:t>治与分块算法</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58190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5571</a:t>
            </a:r>
            <a:endParaRPr lang="zh-CN" altLang="en-US" dirty="0"/>
          </a:p>
        </p:txBody>
      </p:sp>
      <p:sp>
        <p:nvSpPr>
          <p:cNvPr id="3" name="内容占位符 2"/>
          <p:cNvSpPr>
            <a:spLocks noGrp="1"/>
          </p:cNvSpPr>
          <p:nvPr>
            <p:ph idx="1"/>
          </p:nvPr>
        </p:nvSpPr>
        <p:spPr>
          <a:xfrm>
            <a:off x="838200" y="1825625"/>
            <a:ext cx="10515600" cy="4492048"/>
          </a:xfrm>
        </p:spPr>
        <p:txBody>
          <a:bodyPr>
            <a:normAutofit lnSpcReduction="10000"/>
          </a:bodyPr>
          <a:lstStyle/>
          <a:p>
            <a:r>
              <a:rPr lang="zh-CN" altLang="en-US" dirty="0" smtClean="0"/>
              <a:t>很容易发现</a:t>
            </a:r>
            <a:r>
              <a:rPr lang="en-US" altLang="zh-CN" dirty="0" err="1" smtClean="0"/>
              <a:t>xor</a:t>
            </a:r>
            <a:r>
              <a:rPr lang="zh-CN" altLang="en-US" dirty="0" smtClean="0"/>
              <a:t>的每一位是相互独立的</a:t>
            </a:r>
          </a:p>
          <a:p>
            <a:r>
              <a:rPr lang="zh-CN" altLang="en-US" dirty="0" smtClean="0"/>
              <a:t>点分治之后分开对每一位计算贡献</a:t>
            </a:r>
            <a:r>
              <a:rPr lang="en-US" altLang="zh-CN" dirty="0" smtClean="0"/>
              <a:t>.</a:t>
            </a:r>
          </a:p>
          <a:p>
            <a:r>
              <a:rPr lang="zh-CN" altLang="en-US" dirty="0" smtClean="0"/>
              <a:t>值域被转化到</a:t>
            </a:r>
            <a:r>
              <a:rPr lang="en-US" altLang="zh-CN" dirty="0" smtClean="0"/>
              <a:t>0</a:t>
            </a:r>
            <a:r>
              <a:rPr lang="zh-CN" altLang="en-US" dirty="0" smtClean="0"/>
              <a:t>或</a:t>
            </a:r>
            <a:r>
              <a:rPr lang="en-US" altLang="zh-CN" dirty="0" smtClean="0"/>
              <a:t>1</a:t>
            </a:r>
            <a:r>
              <a:rPr lang="zh-CN" altLang="en-US" dirty="0" smtClean="0"/>
              <a:t>上</a:t>
            </a:r>
            <a:r>
              <a:rPr lang="en-US" altLang="zh-CN" dirty="0" smtClean="0"/>
              <a:t>,</a:t>
            </a:r>
            <a:r>
              <a:rPr lang="zh-CN" altLang="en-US" dirty="0" smtClean="0"/>
              <a:t>即询问所有</a:t>
            </a:r>
            <a:r>
              <a:rPr lang="en-US" altLang="zh-CN" dirty="0" smtClean="0"/>
              <a:t>Ai </a:t>
            </a:r>
            <a:r>
              <a:rPr lang="en-US" altLang="zh-CN" dirty="0" err="1" smtClean="0"/>
              <a:t>xor</a:t>
            </a:r>
            <a:r>
              <a:rPr lang="en-US" altLang="zh-CN" dirty="0" smtClean="0"/>
              <a:t> </a:t>
            </a:r>
            <a:r>
              <a:rPr lang="en-US" altLang="zh-CN" dirty="0" err="1" smtClean="0"/>
              <a:t>Aj</a:t>
            </a:r>
            <a:r>
              <a:rPr lang="en-US" altLang="zh-CN" dirty="0" smtClean="0"/>
              <a:t> = 1</a:t>
            </a:r>
            <a:r>
              <a:rPr lang="zh-CN" altLang="en-US" dirty="0" smtClean="0"/>
              <a:t>的</a:t>
            </a:r>
            <a:r>
              <a:rPr lang="en-US" altLang="zh-CN" dirty="0" smtClean="0"/>
              <a:t>(</a:t>
            </a:r>
            <a:r>
              <a:rPr lang="en-US" altLang="zh-CN" dirty="0" err="1" smtClean="0"/>
              <a:t>i,j</a:t>
            </a:r>
            <a:r>
              <a:rPr lang="en-US" altLang="zh-CN" dirty="0" smtClean="0"/>
              <a:t>) </a:t>
            </a:r>
            <a:r>
              <a:rPr lang="zh-CN" altLang="en-US" dirty="0" smtClean="0"/>
              <a:t>的路径和</a:t>
            </a:r>
            <a:r>
              <a:rPr lang="en-US" altLang="zh-CN" dirty="0" smtClean="0"/>
              <a:t>.</a:t>
            </a:r>
          </a:p>
          <a:p>
            <a:r>
              <a:rPr lang="zh-CN" altLang="en-US" dirty="0" smtClean="0"/>
              <a:t>我们在每个重心上记下该范围内</a:t>
            </a:r>
            <a:r>
              <a:rPr lang="en-US" altLang="zh-CN" dirty="0" smtClean="0"/>
              <a:t>Ai </a:t>
            </a:r>
            <a:r>
              <a:rPr lang="zh-CN" altLang="en-US" dirty="0" smtClean="0"/>
              <a:t>分别为</a:t>
            </a:r>
            <a:r>
              <a:rPr lang="en-US" altLang="zh-CN" dirty="0" smtClean="0"/>
              <a:t>0</a:t>
            </a:r>
            <a:r>
              <a:rPr lang="zh-CN" altLang="en-US" dirty="0" smtClean="0"/>
              <a:t>和</a:t>
            </a:r>
            <a:r>
              <a:rPr lang="en-US" altLang="zh-CN" dirty="0" smtClean="0"/>
              <a:t>1</a:t>
            </a:r>
            <a:r>
              <a:rPr lang="zh-CN" altLang="en-US" dirty="0" smtClean="0"/>
              <a:t>时到重心的路径距离和</a:t>
            </a:r>
            <a:r>
              <a:rPr lang="en-US" altLang="zh-CN" dirty="0" smtClean="0"/>
              <a:t>,</a:t>
            </a:r>
            <a:r>
              <a:rPr lang="zh-CN" altLang="en-US" dirty="0" smtClean="0"/>
              <a:t>每个点到当前重心的距离以及点的个数</a:t>
            </a:r>
            <a:r>
              <a:rPr lang="en-US" altLang="zh-CN" dirty="0" smtClean="0"/>
              <a:t>.</a:t>
            </a:r>
          </a:p>
          <a:p>
            <a:r>
              <a:rPr lang="zh-CN" altLang="en-US" dirty="0" smtClean="0"/>
              <a:t>只考虑修改</a:t>
            </a:r>
            <a:r>
              <a:rPr lang="en-US" altLang="zh-CN" dirty="0" smtClean="0"/>
              <a:t>,</a:t>
            </a:r>
            <a:r>
              <a:rPr lang="zh-CN" altLang="en-US" dirty="0" smtClean="0"/>
              <a:t>初始值其实就是把</a:t>
            </a:r>
            <a:r>
              <a:rPr lang="en-US" altLang="zh-CN" dirty="0" smtClean="0"/>
              <a:t>N</a:t>
            </a:r>
            <a:r>
              <a:rPr lang="zh-CN" altLang="en-US" dirty="0" smtClean="0"/>
              <a:t>个点都修改一遍</a:t>
            </a:r>
            <a:r>
              <a:rPr lang="en-US" altLang="zh-CN" dirty="0" smtClean="0"/>
              <a:t>.</a:t>
            </a:r>
          </a:p>
          <a:p>
            <a:r>
              <a:rPr lang="zh-CN" altLang="en-US" dirty="0" smtClean="0"/>
              <a:t>修改一个点的点权</a:t>
            </a:r>
            <a:r>
              <a:rPr lang="en-US" altLang="zh-CN" dirty="0" smtClean="0"/>
              <a:t>,</a:t>
            </a:r>
            <a:r>
              <a:rPr lang="zh-CN" altLang="en-US" dirty="0" smtClean="0"/>
              <a:t>可以理解为先删再加</a:t>
            </a:r>
            <a:r>
              <a:rPr lang="en-US" altLang="zh-CN" dirty="0" smtClean="0"/>
              <a:t>.</a:t>
            </a:r>
          </a:p>
          <a:p>
            <a:r>
              <a:rPr lang="zh-CN" altLang="en-US" dirty="0" smtClean="0"/>
              <a:t>我们在枚举这个点在点分树上的每个祖先</a:t>
            </a:r>
            <a:r>
              <a:rPr lang="en-US" altLang="zh-CN" dirty="0" smtClean="0"/>
              <a:t>,</a:t>
            </a:r>
            <a:r>
              <a:rPr lang="zh-CN" altLang="en-US" dirty="0" smtClean="0"/>
              <a:t>然后每个祖先上的贡献就是另外一种值的距离和加上个数乘以当前点到重心的距离</a:t>
            </a:r>
            <a:r>
              <a:rPr lang="en-US" altLang="zh-CN" dirty="0" smtClean="0"/>
              <a:t>,</a:t>
            </a:r>
            <a:r>
              <a:rPr lang="zh-CN" altLang="en-US" dirty="0" smtClean="0"/>
              <a:t>然后修改对应即可的值</a:t>
            </a:r>
            <a:r>
              <a:rPr lang="en-US" altLang="zh-CN" dirty="0" smtClean="0"/>
              <a:t>.</a:t>
            </a:r>
            <a:endParaRPr lang="zh-CN" altLang="en-US" dirty="0"/>
          </a:p>
        </p:txBody>
      </p:sp>
    </p:spTree>
    <p:extLst>
      <p:ext uri="{BB962C8B-B14F-4D97-AF65-F5344CB8AC3E}">
        <p14:creationId xmlns:p14="http://schemas.microsoft.com/office/powerpoint/2010/main" val="408298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莫队算法</a:t>
            </a:r>
            <a:endParaRPr lang="zh-CN" altLang="en-US" dirty="0"/>
          </a:p>
        </p:txBody>
      </p:sp>
      <p:sp>
        <p:nvSpPr>
          <p:cNvPr id="3" name="内容占位符 2"/>
          <p:cNvSpPr>
            <a:spLocks noGrp="1"/>
          </p:cNvSpPr>
          <p:nvPr>
            <p:ph idx="1"/>
          </p:nvPr>
        </p:nvSpPr>
        <p:spPr/>
        <p:txBody>
          <a:bodyPr/>
          <a:lstStyle/>
          <a:p>
            <a:r>
              <a:rPr lang="zh-CN" altLang="en-US" dirty="0" smtClean="0"/>
              <a:t>一般适用于区间的合并较为困难，但添加</a:t>
            </a:r>
            <a:r>
              <a:rPr lang="en-US" altLang="zh-CN" dirty="0" smtClean="0"/>
              <a:t>/</a:t>
            </a:r>
            <a:r>
              <a:rPr lang="zh-CN" altLang="en-US" dirty="0" smtClean="0"/>
              <a:t>删除一个点的信息都比较简单的问题</a:t>
            </a:r>
            <a:endParaRPr lang="en-US" altLang="zh-CN" dirty="0" smtClean="0"/>
          </a:p>
          <a:p>
            <a:r>
              <a:rPr lang="zh-CN" altLang="en-US" dirty="0"/>
              <a:t>主要</a:t>
            </a:r>
            <a:r>
              <a:rPr lang="zh-CN" altLang="en-US" dirty="0" smtClean="0"/>
              <a:t>想法就是对于一个询问</a:t>
            </a:r>
            <a:r>
              <a:rPr lang="en-US" altLang="zh-CN" dirty="0" smtClean="0"/>
              <a:t>[</a:t>
            </a:r>
            <a:r>
              <a:rPr lang="en-US" altLang="zh-CN" dirty="0" err="1" smtClean="0"/>
              <a:t>l,r</a:t>
            </a:r>
            <a:r>
              <a:rPr lang="en-US" altLang="zh-CN" dirty="0" smtClean="0"/>
              <a:t>]</a:t>
            </a:r>
            <a:r>
              <a:rPr lang="zh-CN" altLang="en-US" dirty="0" smtClean="0"/>
              <a:t>，假如已经处理出了</a:t>
            </a:r>
            <a:r>
              <a:rPr lang="en-US" altLang="zh-CN" dirty="0" smtClean="0"/>
              <a:t>[</a:t>
            </a:r>
            <a:r>
              <a:rPr lang="en-US" altLang="zh-CN" dirty="0" err="1" smtClean="0"/>
              <a:t>x,y</a:t>
            </a:r>
            <a:r>
              <a:rPr lang="en-US" altLang="zh-CN" dirty="0" smtClean="0"/>
              <a:t>]</a:t>
            </a:r>
            <a:r>
              <a:rPr lang="zh-CN" altLang="en-US" dirty="0" smtClean="0"/>
              <a:t>的信息，通过暴力插入一些点、删除一些点来把</a:t>
            </a:r>
            <a:r>
              <a:rPr lang="en-US" altLang="zh-CN" dirty="0" smtClean="0"/>
              <a:t>[</a:t>
            </a:r>
            <a:r>
              <a:rPr lang="en-US" altLang="zh-CN" dirty="0" err="1" smtClean="0"/>
              <a:t>x,y</a:t>
            </a:r>
            <a:r>
              <a:rPr lang="en-US" altLang="zh-CN" dirty="0" smtClean="0"/>
              <a:t>]</a:t>
            </a:r>
            <a:r>
              <a:rPr lang="zh-CN" altLang="en-US" dirty="0" smtClean="0"/>
              <a:t>变成</a:t>
            </a:r>
            <a:r>
              <a:rPr lang="en-US" altLang="zh-CN" dirty="0" smtClean="0"/>
              <a:t>[</a:t>
            </a:r>
            <a:r>
              <a:rPr lang="en-US" altLang="zh-CN" dirty="0" err="1" smtClean="0"/>
              <a:t>l,r</a:t>
            </a:r>
            <a:r>
              <a:rPr lang="en-US" altLang="zh-CN" dirty="0" smtClean="0"/>
              <a:t>]</a:t>
            </a:r>
          </a:p>
          <a:p>
            <a:r>
              <a:rPr lang="zh-CN" altLang="en-US" dirty="0" smtClean="0"/>
              <a:t>把所有的询问</a:t>
            </a:r>
            <a:r>
              <a:rPr lang="en-US" altLang="zh-CN" dirty="0" smtClean="0"/>
              <a:t>[</a:t>
            </a:r>
            <a:r>
              <a:rPr lang="en-US" altLang="zh-CN" dirty="0" err="1" smtClean="0"/>
              <a:t>l,r</a:t>
            </a:r>
            <a:r>
              <a:rPr lang="en-US" altLang="zh-CN" dirty="0" smtClean="0"/>
              <a:t>]</a:t>
            </a:r>
            <a:r>
              <a:rPr lang="zh-CN" altLang="en-US" dirty="0" smtClean="0"/>
              <a:t>按照以下顺序排序</a:t>
            </a:r>
            <a:r>
              <a:rPr lang="en-US" altLang="zh-CN" dirty="0" smtClean="0"/>
              <a:t>,</a:t>
            </a:r>
            <a:r>
              <a:rPr lang="zh-CN" altLang="en-US" dirty="0" smtClean="0"/>
              <a:t>复杂度就是</a:t>
            </a:r>
            <a:r>
              <a:rPr lang="en-US" altLang="zh-CN" dirty="0" smtClean="0"/>
              <a:t>O(n </a:t>
            </a:r>
            <a:r>
              <a:rPr lang="en-US" altLang="zh-CN" dirty="0" err="1" smtClean="0"/>
              <a:t>sqrt</a:t>
            </a:r>
            <a:r>
              <a:rPr lang="en-US" altLang="zh-CN" dirty="0" smtClean="0"/>
              <a:t> n)</a:t>
            </a:r>
            <a:r>
              <a:rPr lang="zh-CN" altLang="en-US" dirty="0" smtClean="0"/>
              <a:t>的：</a:t>
            </a:r>
            <a:endParaRPr lang="en-US" altLang="zh-CN" dirty="0" smtClean="0"/>
          </a:p>
          <a:p>
            <a:r>
              <a:rPr lang="en-US" altLang="zh-CN" dirty="0" smtClean="0"/>
              <a:t>1</a:t>
            </a:r>
            <a:r>
              <a:rPr lang="zh-CN" altLang="en-US" dirty="0" smtClean="0"/>
              <a:t>、按照</a:t>
            </a:r>
            <a:r>
              <a:rPr lang="en-US" altLang="zh-CN" dirty="0" smtClean="0"/>
              <a:t>l/S</a:t>
            </a:r>
            <a:r>
              <a:rPr lang="zh-CN" altLang="en-US" dirty="0" smtClean="0"/>
              <a:t>来排序，其中</a:t>
            </a:r>
            <a:r>
              <a:rPr lang="en-US" altLang="zh-CN" dirty="0" smtClean="0"/>
              <a:t>S=</a:t>
            </a:r>
            <a:r>
              <a:rPr lang="en-US" altLang="zh-CN" dirty="0" err="1" smtClean="0"/>
              <a:t>sqrt</a:t>
            </a:r>
            <a:r>
              <a:rPr lang="en-US" altLang="zh-CN" dirty="0" smtClean="0"/>
              <a:t> n</a:t>
            </a:r>
            <a:endParaRPr lang="en-US" altLang="zh-CN" dirty="0"/>
          </a:p>
          <a:p>
            <a:r>
              <a:rPr lang="en-US" altLang="zh-CN" dirty="0" smtClean="0"/>
              <a:t>2</a:t>
            </a:r>
            <a:r>
              <a:rPr lang="zh-CN" altLang="en-US" dirty="0" smtClean="0"/>
              <a:t>、</a:t>
            </a:r>
            <a:r>
              <a:rPr lang="en-US" altLang="zh-CN" dirty="0" smtClean="0"/>
              <a:t>l/S</a:t>
            </a:r>
            <a:r>
              <a:rPr lang="zh-CN" altLang="en-US" dirty="0" smtClean="0"/>
              <a:t>相同时按</a:t>
            </a:r>
            <a:r>
              <a:rPr lang="en-US" altLang="zh-CN" dirty="0" smtClean="0"/>
              <a:t>r</a:t>
            </a:r>
            <a:r>
              <a:rPr lang="zh-CN" altLang="en-US" dirty="0" smtClean="0"/>
              <a:t>从小到大排序</a:t>
            </a:r>
            <a:endParaRPr lang="en-US" altLang="zh-CN" dirty="0" smtClean="0"/>
          </a:p>
          <a:p>
            <a:r>
              <a:rPr lang="zh-CN" altLang="en-US" dirty="0"/>
              <a:t>左右</a:t>
            </a:r>
            <a:r>
              <a:rPr lang="zh-CN" altLang="en-US" dirty="0" smtClean="0"/>
              <a:t>端点移动次数都是</a:t>
            </a:r>
            <a:r>
              <a:rPr lang="en-US" altLang="zh-CN" dirty="0" smtClean="0"/>
              <a:t>O(n </a:t>
            </a:r>
            <a:r>
              <a:rPr lang="en-US" altLang="zh-CN" dirty="0" err="1" smtClean="0"/>
              <a:t>sqrt</a:t>
            </a:r>
            <a:r>
              <a:rPr lang="en-US" altLang="zh-CN" dirty="0" smtClean="0"/>
              <a:t> n)</a:t>
            </a:r>
            <a:r>
              <a:rPr lang="zh-CN" altLang="en-US" dirty="0" smtClean="0"/>
              <a:t>的</a:t>
            </a:r>
            <a:endParaRPr lang="zh-CN" altLang="en-US" dirty="0"/>
          </a:p>
        </p:txBody>
      </p:sp>
    </p:spTree>
    <p:extLst>
      <p:ext uri="{BB962C8B-B14F-4D97-AF65-F5344CB8AC3E}">
        <p14:creationId xmlns:p14="http://schemas.microsoft.com/office/powerpoint/2010/main" val="278458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BZOJ2038</a:t>
            </a:r>
            <a:r>
              <a:rPr lang="zh-CN" altLang="en-US" dirty="0" smtClean="0"/>
              <a:t>：小</a:t>
            </a:r>
            <a:r>
              <a:rPr lang="en-US" altLang="zh-CN" dirty="0" smtClean="0"/>
              <a:t>Z</a:t>
            </a:r>
            <a:r>
              <a:rPr lang="zh-CN" altLang="en-US" dirty="0" smtClean="0"/>
              <a:t>的袜子</a:t>
            </a:r>
            <a:endParaRPr lang="zh-CN" altLang="en-US" dirty="0"/>
          </a:p>
        </p:txBody>
      </p:sp>
      <p:sp>
        <p:nvSpPr>
          <p:cNvPr id="3" name="内容占位符 2"/>
          <p:cNvSpPr>
            <a:spLocks noGrp="1"/>
          </p:cNvSpPr>
          <p:nvPr>
            <p:ph idx="1"/>
          </p:nvPr>
        </p:nvSpPr>
        <p:spPr>
          <a:xfrm>
            <a:off x="838200" y="1690688"/>
            <a:ext cx="10515600" cy="4814021"/>
          </a:xfrm>
        </p:spPr>
        <p:txBody>
          <a:bodyPr/>
          <a:lstStyle/>
          <a:p>
            <a:r>
              <a:rPr lang="zh-CN" altLang="en-US" dirty="0"/>
              <a:t>作为一个生活散漫的人，小</a:t>
            </a:r>
            <a:r>
              <a:rPr lang="en-US" altLang="zh-CN" dirty="0"/>
              <a:t>Z</a:t>
            </a:r>
            <a:r>
              <a:rPr lang="zh-CN" altLang="en-US" dirty="0"/>
              <a:t>每天早上都要耗费很久从一堆五颜六色的袜子中找出一双来穿。终于有一天，小</a:t>
            </a:r>
            <a:r>
              <a:rPr lang="en-US" altLang="zh-CN" dirty="0"/>
              <a:t>Z</a:t>
            </a:r>
            <a:r>
              <a:rPr lang="zh-CN" altLang="en-US" dirty="0"/>
              <a:t>再也无法忍受这恼人的找袜子过程，于是他决定听天由命</a:t>
            </a:r>
            <a:r>
              <a:rPr lang="en-US" altLang="zh-CN" dirty="0" smtClean="0"/>
              <a:t>……</a:t>
            </a:r>
          </a:p>
          <a:p>
            <a:r>
              <a:rPr lang="zh-CN" altLang="en-US" dirty="0" smtClean="0"/>
              <a:t>具体</a:t>
            </a:r>
            <a:r>
              <a:rPr lang="zh-CN" altLang="en-US" dirty="0"/>
              <a:t>来说，小</a:t>
            </a:r>
            <a:r>
              <a:rPr lang="en-US" altLang="zh-CN" dirty="0"/>
              <a:t>Z</a:t>
            </a:r>
            <a:r>
              <a:rPr lang="zh-CN" altLang="en-US" dirty="0"/>
              <a:t>把这</a:t>
            </a:r>
            <a:r>
              <a:rPr lang="en-US" altLang="zh-CN" dirty="0"/>
              <a:t>N</a:t>
            </a:r>
            <a:r>
              <a:rPr lang="zh-CN" altLang="en-US" dirty="0"/>
              <a:t>只袜子从</a:t>
            </a:r>
            <a:r>
              <a:rPr lang="en-US" altLang="zh-CN" dirty="0"/>
              <a:t>1</a:t>
            </a:r>
            <a:r>
              <a:rPr lang="zh-CN" altLang="en-US" dirty="0"/>
              <a:t>到</a:t>
            </a:r>
            <a:r>
              <a:rPr lang="en-US" altLang="zh-CN" dirty="0"/>
              <a:t>N</a:t>
            </a:r>
            <a:r>
              <a:rPr lang="zh-CN" altLang="en-US" dirty="0"/>
              <a:t>编号，然后从编号</a:t>
            </a:r>
            <a:r>
              <a:rPr lang="en-US" altLang="zh-CN" dirty="0"/>
              <a:t>L</a:t>
            </a:r>
            <a:r>
              <a:rPr lang="zh-CN" altLang="en-US" dirty="0"/>
              <a:t>到</a:t>
            </a:r>
            <a:r>
              <a:rPr lang="en-US" altLang="zh-CN" dirty="0" smtClean="0"/>
              <a:t>R</a:t>
            </a:r>
            <a:r>
              <a:rPr lang="zh-CN" altLang="en-US" dirty="0" smtClean="0"/>
              <a:t>中随机抽取两只。尽管</a:t>
            </a:r>
            <a:r>
              <a:rPr lang="zh-CN" altLang="en-US" dirty="0"/>
              <a:t>小</a:t>
            </a:r>
            <a:r>
              <a:rPr lang="en-US" altLang="zh-CN" dirty="0"/>
              <a:t>Z</a:t>
            </a:r>
            <a:r>
              <a:rPr lang="zh-CN" altLang="en-US" dirty="0"/>
              <a:t>并不在意两只袜子是不是完整的一双，甚至不在意两只袜子是否一左一右，他却很在意袜子的颜色，毕竟穿两只不同色的袜子会很尴尬</a:t>
            </a:r>
            <a:r>
              <a:rPr lang="zh-CN" altLang="en-US" dirty="0" smtClean="0"/>
              <a:t>。</a:t>
            </a:r>
            <a:endParaRPr lang="en-US" altLang="zh-CN" dirty="0" smtClean="0"/>
          </a:p>
          <a:p>
            <a:r>
              <a:rPr lang="zh-CN" altLang="en-US" dirty="0" smtClean="0"/>
              <a:t>你</a:t>
            </a:r>
            <a:r>
              <a:rPr lang="zh-CN" altLang="en-US" dirty="0"/>
              <a:t>的任务便是告诉小</a:t>
            </a:r>
            <a:r>
              <a:rPr lang="en-US" altLang="zh-CN" dirty="0"/>
              <a:t>Z</a:t>
            </a:r>
            <a:r>
              <a:rPr lang="zh-CN" altLang="en-US" dirty="0"/>
              <a:t>，他有多大的概率抽到两只颜色相同的袜子。当然，小</a:t>
            </a:r>
            <a:r>
              <a:rPr lang="en-US" altLang="zh-CN" dirty="0"/>
              <a:t>Z</a:t>
            </a:r>
            <a:r>
              <a:rPr lang="zh-CN" altLang="en-US" dirty="0"/>
              <a:t>希望这个概率尽量高，所以他可能会询问多个</a:t>
            </a:r>
            <a:r>
              <a:rPr lang="en-US" altLang="zh-CN" dirty="0"/>
              <a:t>(L,R)</a:t>
            </a:r>
            <a:r>
              <a:rPr lang="zh-CN" altLang="en-US" dirty="0"/>
              <a:t>以方便自己选择</a:t>
            </a:r>
            <a:r>
              <a:rPr lang="zh-CN" altLang="en-US" dirty="0" smtClean="0"/>
              <a:t>。</a:t>
            </a:r>
            <a:endParaRPr lang="en-US" altLang="zh-CN" dirty="0" smtClean="0"/>
          </a:p>
          <a:p>
            <a:r>
              <a:rPr lang="en-US" altLang="zh-CN" dirty="0" err="1" smtClean="0"/>
              <a:t>n,m</a:t>
            </a:r>
            <a:r>
              <a:rPr lang="en-US" altLang="zh-CN" dirty="0" smtClean="0"/>
              <a:t>&lt;=50000</a:t>
            </a:r>
            <a:r>
              <a:rPr lang="zh-CN" altLang="en-US" dirty="0" smtClean="0"/>
              <a:t>。</a:t>
            </a:r>
            <a:endParaRPr lang="zh-CN" altLang="en-US" dirty="0"/>
          </a:p>
        </p:txBody>
      </p:sp>
    </p:spTree>
    <p:extLst>
      <p:ext uri="{BB962C8B-B14F-4D97-AF65-F5344CB8AC3E}">
        <p14:creationId xmlns:p14="http://schemas.microsoft.com/office/powerpoint/2010/main" val="138630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BZOJ2038</a:t>
            </a:r>
            <a:r>
              <a:rPr lang="zh-CN" altLang="en-US" dirty="0" smtClean="0"/>
              <a:t>：小</a:t>
            </a:r>
            <a:r>
              <a:rPr lang="en-US" altLang="zh-CN" dirty="0" smtClean="0"/>
              <a:t>Z</a:t>
            </a:r>
            <a:r>
              <a:rPr lang="zh-CN" altLang="en-US" dirty="0" smtClean="0"/>
              <a:t>的袜子</a:t>
            </a:r>
            <a:endParaRPr lang="zh-CN" altLang="en-US" dirty="0"/>
          </a:p>
        </p:txBody>
      </p:sp>
      <p:sp>
        <p:nvSpPr>
          <p:cNvPr id="3" name="内容占位符 2"/>
          <p:cNvSpPr>
            <a:spLocks noGrp="1"/>
          </p:cNvSpPr>
          <p:nvPr>
            <p:ph idx="1"/>
          </p:nvPr>
        </p:nvSpPr>
        <p:spPr/>
        <p:txBody>
          <a:bodyPr/>
          <a:lstStyle/>
          <a:p>
            <a:r>
              <a:rPr lang="zh-CN" altLang="en-US" dirty="0" smtClean="0"/>
              <a:t>设</a:t>
            </a:r>
            <a:r>
              <a:rPr lang="en-US" altLang="zh-CN" dirty="0" err="1" smtClean="0"/>
              <a:t>cnt</a:t>
            </a:r>
            <a:r>
              <a:rPr lang="en-US" altLang="zh-CN" dirty="0" smtClean="0"/>
              <a:t>[</a:t>
            </a:r>
            <a:r>
              <a:rPr lang="en-US" altLang="zh-CN" dirty="0" err="1" smtClean="0"/>
              <a:t>i</a:t>
            </a:r>
            <a:r>
              <a:rPr lang="en-US" altLang="zh-CN" dirty="0" smtClean="0"/>
              <a:t>]</a:t>
            </a:r>
            <a:r>
              <a:rPr lang="zh-CN" altLang="en-US" dirty="0" smtClean="0"/>
              <a:t>表示</a:t>
            </a:r>
            <a:r>
              <a:rPr lang="en-US" altLang="zh-CN" dirty="0" err="1" smtClean="0"/>
              <a:t>i</a:t>
            </a:r>
            <a:r>
              <a:rPr lang="zh-CN" altLang="en-US" dirty="0" smtClean="0"/>
              <a:t>这种颜色的袜子数量</a:t>
            </a:r>
            <a:endParaRPr lang="en-US" altLang="zh-CN" dirty="0" smtClean="0"/>
          </a:p>
          <a:p>
            <a:r>
              <a:rPr lang="zh-CN" altLang="en-US" dirty="0" smtClean="0"/>
              <a:t>显然我们关心的是</a:t>
            </a:r>
            <a:r>
              <a:rPr lang="en-US" altLang="zh-CN" dirty="0" smtClean="0"/>
              <a:t>sum C(</a:t>
            </a:r>
            <a:r>
              <a:rPr lang="en-US" altLang="zh-CN" dirty="0" err="1" smtClean="0"/>
              <a:t>cnt</a:t>
            </a:r>
            <a:r>
              <a:rPr lang="en-US" altLang="zh-CN" dirty="0" smtClean="0"/>
              <a:t>[</a:t>
            </a:r>
            <a:r>
              <a:rPr lang="en-US" altLang="zh-CN" dirty="0" err="1" smtClean="0"/>
              <a:t>i</a:t>
            </a:r>
            <a:r>
              <a:rPr lang="en-US" altLang="zh-CN" dirty="0" smtClean="0"/>
              <a:t>],2)</a:t>
            </a:r>
          </a:p>
          <a:p>
            <a:endParaRPr lang="en-US" altLang="zh-CN" dirty="0" smtClean="0"/>
          </a:p>
          <a:p>
            <a:r>
              <a:rPr lang="zh-CN" altLang="en-US" dirty="0"/>
              <a:t>这个</a:t>
            </a:r>
            <a:r>
              <a:rPr lang="zh-CN" altLang="en-US" dirty="0" smtClean="0"/>
              <a:t>东西没法用线段树等东西进行区间合并</a:t>
            </a:r>
            <a:endParaRPr lang="en-US" altLang="zh-CN" dirty="0" smtClean="0"/>
          </a:p>
          <a:p>
            <a:r>
              <a:rPr lang="zh-CN" altLang="en-US" dirty="0" smtClean="0"/>
              <a:t>考虑使用莫队，把</a:t>
            </a:r>
            <a:r>
              <a:rPr lang="en-US" altLang="zh-CN" dirty="0" err="1" smtClean="0"/>
              <a:t>cnt</a:t>
            </a:r>
            <a:r>
              <a:rPr lang="en-US" altLang="zh-CN" dirty="0" smtClean="0"/>
              <a:t>[</a:t>
            </a:r>
            <a:r>
              <a:rPr lang="en-US" altLang="zh-CN" dirty="0" err="1" smtClean="0"/>
              <a:t>i</a:t>
            </a:r>
            <a:r>
              <a:rPr lang="en-US" altLang="zh-CN" dirty="0" smtClean="0"/>
              <a:t>]+1</a:t>
            </a:r>
            <a:r>
              <a:rPr lang="zh-CN" altLang="en-US" dirty="0" smtClean="0"/>
              <a:t>或</a:t>
            </a:r>
            <a:r>
              <a:rPr lang="en-US" altLang="zh-CN" dirty="0" smtClean="0"/>
              <a:t>-1</a:t>
            </a:r>
            <a:r>
              <a:rPr lang="zh-CN" altLang="en-US" dirty="0" smtClean="0"/>
              <a:t>都是可以方便维护答案的</a:t>
            </a:r>
            <a:endParaRPr lang="zh-CN" altLang="en-US" dirty="0"/>
          </a:p>
        </p:txBody>
      </p:sp>
    </p:spTree>
    <p:extLst>
      <p:ext uri="{BB962C8B-B14F-4D97-AF65-F5344CB8AC3E}">
        <p14:creationId xmlns:p14="http://schemas.microsoft.com/office/powerpoint/2010/main" val="391639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树上莫队算法</a:t>
            </a:r>
            <a:endParaRPr lang="zh-CN" altLang="en-US" dirty="0"/>
          </a:p>
        </p:txBody>
      </p:sp>
      <p:sp>
        <p:nvSpPr>
          <p:cNvPr id="3" name="内容占位符 2"/>
          <p:cNvSpPr>
            <a:spLocks noGrp="1"/>
          </p:cNvSpPr>
          <p:nvPr>
            <p:ph idx="1"/>
          </p:nvPr>
        </p:nvSpPr>
        <p:spPr/>
        <p:txBody>
          <a:bodyPr/>
          <a:lstStyle/>
          <a:p>
            <a:r>
              <a:rPr lang="zh-CN" altLang="en-US" dirty="0" smtClean="0"/>
              <a:t>适用问题类似于普通莫队，只不过询问的是链上问题</a:t>
            </a:r>
            <a:endParaRPr lang="en-US" altLang="zh-CN" dirty="0" smtClean="0"/>
          </a:p>
          <a:p>
            <a:r>
              <a:rPr lang="zh-CN" altLang="en-US" dirty="0" smtClean="0"/>
              <a:t>将树进行分块，设</a:t>
            </a:r>
            <a:r>
              <a:rPr lang="en-US" altLang="zh-CN" dirty="0" err="1" smtClean="0"/>
              <a:t>bel</a:t>
            </a:r>
            <a:r>
              <a:rPr lang="en-US" altLang="zh-CN" dirty="0" smtClean="0"/>
              <a:t>[</a:t>
            </a:r>
            <a:r>
              <a:rPr lang="en-US" altLang="zh-CN" dirty="0" err="1" smtClean="0"/>
              <a:t>i</a:t>
            </a:r>
            <a:r>
              <a:rPr lang="en-US" altLang="zh-CN" dirty="0" smtClean="0"/>
              <a:t>]</a:t>
            </a:r>
            <a:r>
              <a:rPr lang="zh-CN" altLang="en-US" dirty="0" smtClean="0"/>
              <a:t>为点</a:t>
            </a:r>
            <a:r>
              <a:rPr lang="en-US" altLang="zh-CN" dirty="0" err="1" smtClean="0"/>
              <a:t>i</a:t>
            </a:r>
            <a:r>
              <a:rPr lang="zh-CN" altLang="en-US" dirty="0" smtClean="0"/>
              <a:t>所属的块</a:t>
            </a:r>
            <a:endParaRPr lang="en-US" altLang="zh-CN" dirty="0" smtClean="0"/>
          </a:p>
          <a:p>
            <a:r>
              <a:rPr lang="zh-CN" altLang="en-US" dirty="0" smtClean="0"/>
              <a:t>排序时按照</a:t>
            </a:r>
            <a:r>
              <a:rPr lang="en-US" altLang="zh-CN" dirty="0" err="1" smtClean="0"/>
              <a:t>bel</a:t>
            </a:r>
            <a:r>
              <a:rPr lang="en-US" altLang="zh-CN" dirty="0" smtClean="0"/>
              <a:t>[x]</a:t>
            </a:r>
            <a:r>
              <a:rPr lang="zh-CN" altLang="en-US" dirty="0" smtClean="0"/>
              <a:t>为第一关键字，</a:t>
            </a:r>
            <a:r>
              <a:rPr lang="en-US" altLang="zh-CN" dirty="0" err="1" smtClean="0"/>
              <a:t>dfn</a:t>
            </a:r>
            <a:r>
              <a:rPr lang="en-US" altLang="zh-CN" dirty="0" smtClean="0"/>
              <a:t>[y]</a:t>
            </a:r>
            <a:r>
              <a:rPr lang="zh-CN" altLang="en-US" dirty="0" smtClean="0"/>
              <a:t>为第二关键字</a:t>
            </a:r>
            <a:endParaRPr lang="en-US" altLang="zh-CN" dirty="0" smtClean="0"/>
          </a:p>
          <a:p>
            <a:r>
              <a:rPr lang="zh-CN" altLang="en-US" dirty="0" smtClean="0"/>
              <a:t>每次要把当前链</a:t>
            </a:r>
            <a:r>
              <a:rPr lang="en-US" altLang="zh-CN" dirty="0" smtClean="0"/>
              <a:t>[</a:t>
            </a:r>
            <a:r>
              <a:rPr lang="en-US" altLang="zh-CN" dirty="0" err="1" smtClean="0"/>
              <a:t>x,y</a:t>
            </a:r>
            <a:r>
              <a:rPr lang="en-US" altLang="zh-CN" dirty="0" smtClean="0"/>
              <a:t>]</a:t>
            </a:r>
            <a:r>
              <a:rPr lang="zh-CN" altLang="en-US" dirty="0" smtClean="0"/>
              <a:t>加入</a:t>
            </a:r>
            <a:r>
              <a:rPr lang="en-US" altLang="zh-CN" dirty="0" smtClean="0"/>
              <a:t>/</a:t>
            </a:r>
            <a:r>
              <a:rPr lang="zh-CN" altLang="en-US" dirty="0" smtClean="0"/>
              <a:t>删除一些点变成</a:t>
            </a:r>
            <a:r>
              <a:rPr lang="en-US" altLang="zh-CN" dirty="0" smtClean="0"/>
              <a:t>[</a:t>
            </a:r>
            <a:r>
              <a:rPr lang="en-US" altLang="zh-CN" dirty="0" err="1" smtClean="0"/>
              <a:t>u,v</a:t>
            </a:r>
            <a:r>
              <a:rPr lang="en-US" altLang="zh-CN" dirty="0" smtClean="0"/>
              <a:t>]</a:t>
            </a:r>
          </a:p>
          <a:p>
            <a:r>
              <a:rPr lang="zh-CN" altLang="en-US" dirty="0"/>
              <a:t>可以</a:t>
            </a:r>
            <a:r>
              <a:rPr lang="zh-CN" altLang="en-US" dirty="0" smtClean="0"/>
              <a:t>发现，设</a:t>
            </a:r>
            <a:r>
              <a:rPr lang="en-US" altLang="zh-CN" dirty="0"/>
              <a:t>F</a:t>
            </a:r>
            <a:r>
              <a:rPr lang="en-US" altLang="zh-CN" dirty="0" smtClean="0"/>
              <a:t>(</a:t>
            </a:r>
            <a:r>
              <a:rPr lang="en-US" altLang="zh-CN" dirty="0" err="1" smtClean="0"/>
              <a:t>x,y</a:t>
            </a:r>
            <a:r>
              <a:rPr lang="en-US" altLang="zh-CN" dirty="0" smtClean="0"/>
              <a:t>)</a:t>
            </a:r>
            <a:r>
              <a:rPr lang="zh-CN" altLang="en-US" dirty="0" smtClean="0"/>
              <a:t>表示</a:t>
            </a:r>
            <a:r>
              <a:rPr lang="en-US" altLang="zh-CN" dirty="0" err="1" smtClean="0"/>
              <a:t>x~y</a:t>
            </a:r>
            <a:r>
              <a:rPr lang="zh-CN" altLang="en-US" dirty="0" smtClean="0"/>
              <a:t>的链去掉</a:t>
            </a:r>
            <a:r>
              <a:rPr lang="en-US" altLang="zh-CN" dirty="0" smtClean="0"/>
              <a:t>LCA</a:t>
            </a:r>
            <a:r>
              <a:rPr lang="zh-CN" altLang="en-US" dirty="0" smtClean="0"/>
              <a:t>的部分，从</a:t>
            </a:r>
            <a:r>
              <a:rPr lang="en-US" altLang="zh-CN" dirty="0" smtClean="0"/>
              <a:t>F(</a:t>
            </a:r>
            <a:r>
              <a:rPr lang="en-US" altLang="zh-CN" dirty="0" err="1" smtClean="0"/>
              <a:t>x,y</a:t>
            </a:r>
            <a:r>
              <a:rPr lang="en-US" altLang="zh-CN" dirty="0" smtClean="0"/>
              <a:t>)</a:t>
            </a:r>
            <a:r>
              <a:rPr lang="zh-CN" altLang="en-US" dirty="0" smtClean="0"/>
              <a:t>变成</a:t>
            </a:r>
            <a:r>
              <a:rPr lang="en-US" altLang="zh-CN" dirty="0" smtClean="0"/>
              <a:t>F(</a:t>
            </a:r>
            <a:r>
              <a:rPr lang="en-US" altLang="zh-CN" dirty="0" err="1" smtClean="0"/>
              <a:t>u,v</a:t>
            </a:r>
            <a:r>
              <a:rPr lang="en-US" altLang="zh-CN" dirty="0" smtClean="0"/>
              <a:t>)</a:t>
            </a:r>
            <a:r>
              <a:rPr lang="zh-CN" altLang="en-US" dirty="0" smtClean="0"/>
              <a:t>只需要把</a:t>
            </a:r>
            <a:r>
              <a:rPr lang="en-US" altLang="zh-CN" dirty="0" smtClean="0"/>
              <a:t>F(</a:t>
            </a:r>
            <a:r>
              <a:rPr lang="en-US" altLang="zh-CN" dirty="0" err="1" smtClean="0"/>
              <a:t>x,u</a:t>
            </a:r>
            <a:r>
              <a:rPr lang="en-US" altLang="zh-CN" dirty="0" smtClean="0"/>
              <a:t>)</a:t>
            </a:r>
            <a:r>
              <a:rPr lang="zh-CN" altLang="en-US" dirty="0" smtClean="0"/>
              <a:t>的存在性取反，再把</a:t>
            </a:r>
            <a:r>
              <a:rPr lang="en-US" altLang="zh-CN" dirty="0" smtClean="0"/>
              <a:t>F(</a:t>
            </a:r>
            <a:r>
              <a:rPr lang="en-US" altLang="zh-CN" dirty="0" err="1" smtClean="0"/>
              <a:t>y,v</a:t>
            </a:r>
            <a:r>
              <a:rPr lang="en-US" altLang="zh-CN" dirty="0" smtClean="0"/>
              <a:t>)</a:t>
            </a:r>
            <a:r>
              <a:rPr lang="zh-CN" altLang="en-US" dirty="0" smtClean="0"/>
              <a:t>的存在性取反就可以了</a:t>
            </a:r>
            <a:endParaRPr lang="en-US" altLang="zh-CN" dirty="0" smtClean="0"/>
          </a:p>
          <a:p>
            <a:r>
              <a:rPr lang="zh-CN" altLang="en-US" dirty="0"/>
              <a:t>询问</a:t>
            </a:r>
            <a:r>
              <a:rPr lang="zh-CN" altLang="en-US" dirty="0" smtClean="0"/>
              <a:t>时再把</a:t>
            </a:r>
            <a:r>
              <a:rPr lang="en-US" altLang="zh-CN" dirty="0" smtClean="0"/>
              <a:t>LCA</a:t>
            </a:r>
            <a:r>
              <a:rPr lang="zh-CN" altLang="en-US" dirty="0" smtClean="0"/>
              <a:t>加进去，问完再删掉就行了</a:t>
            </a:r>
            <a:endParaRPr lang="en-US" altLang="zh-CN" dirty="0" smtClean="0"/>
          </a:p>
          <a:p>
            <a:r>
              <a:rPr lang="zh-CN" altLang="en-US" dirty="0" smtClean="0"/>
              <a:t>复杂度也是</a:t>
            </a:r>
            <a:r>
              <a:rPr lang="en-US" altLang="zh-CN" dirty="0" smtClean="0"/>
              <a:t>O(n </a:t>
            </a:r>
            <a:r>
              <a:rPr lang="en-US" altLang="zh-CN" dirty="0" err="1" smtClean="0"/>
              <a:t>sqrt</a:t>
            </a:r>
            <a:r>
              <a:rPr lang="en-US" altLang="zh-CN" dirty="0" smtClean="0"/>
              <a:t> n)</a:t>
            </a:r>
            <a:r>
              <a:rPr lang="zh-CN" altLang="en-US" dirty="0" smtClean="0"/>
              <a:t>。</a:t>
            </a:r>
            <a:endParaRPr lang="zh-CN" altLang="en-US" dirty="0"/>
          </a:p>
        </p:txBody>
      </p:sp>
    </p:spTree>
    <p:extLst>
      <p:ext uri="{BB962C8B-B14F-4D97-AF65-F5344CB8AC3E}">
        <p14:creationId xmlns:p14="http://schemas.microsoft.com/office/powerpoint/2010/main" val="188863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BZOJ1086</a:t>
            </a:r>
            <a:r>
              <a:rPr lang="zh-CN" altLang="en-US" dirty="0" smtClean="0"/>
              <a:t>：王室联邦</a:t>
            </a:r>
            <a:endParaRPr lang="zh-CN" altLang="en-US" dirty="0"/>
          </a:p>
        </p:txBody>
      </p:sp>
      <p:sp>
        <p:nvSpPr>
          <p:cNvPr id="3" name="内容占位符 2"/>
          <p:cNvSpPr>
            <a:spLocks noGrp="1"/>
          </p:cNvSpPr>
          <p:nvPr>
            <p:ph idx="1"/>
          </p:nvPr>
        </p:nvSpPr>
        <p:spPr>
          <a:xfrm>
            <a:off x="838200" y="1825625"/>
            <a:ext cx="10515600" cy="4606348"/>
          </a:xfrm>
        </p:spPr>
        <p:txBody>
          <a:bodyPr/>
          <a:lstStyle/>
          <a:p>
            <a:r>
              <a:rPr lang="zh-CN" altLang="en-US" dirty="0" smtClean="0"/>
              <a:t>“余”</a:t>
            </a:r>
            <a:r>
              <a:rPr lang="zh-CN" altLang="en-US" dirty="0"/>
              <a:t>人国的国王想重新编制他的国家。他想把他的国家划分成若干个省，每个省都由他们王室联邦的一个</a:t>
            </a:r>
            <a:r>
              <a:rPr lang="zh-CN" altLang="en-US" dirty="0" smtClean="0"/>
              <a:t>成员</a:t>
            </a:r>
            <a:r>
              <a:rPr lang="zh-CN" altLang="en-US" dirty="0"/>
              <a:t>来管理</a:t>
            </a:r>
            <a:r>
              <a:rPr lang="zh-CN" altLang="en-US" dirty="0" smtClean="0"/>
              <a:t>。</a:t>
            </a:r>
            <a:endParaRPr lang="en-US" altLang="zh-CN" dirty="0" smtClean="0"/>
          </a:p>
          <a:p>
            <a:r>
              <a:rPr lang="zh-CN" altLang="en-US" dirty="0" smtClean="0"/>
              <a:t>他</a:t>
            </a:r>
            <a:r>
              <a:rPr lang="zh-CN" altLang="en-US" dirty="0"/>
              <a:t>的国家有</a:t>
            </a:r>
            <a:r>
              <a:rPr lang="en-US" altLang="zh-CN" dirty="0"/>
              <a:t>n</a:t>
            </a:r>
            <a:r>
              <a:rPr lang="zh-CN" altLang="en-US" dirty="0"/>
              <a:t>个城市，编号为</a:t>
            </a:r>
            <a:r>
              <a:rPr lang="en-US" altLang="zh-CN" dirty="0"/>
              <a:t>1..n</a:t>
            </a:r>
            <a:r>
              <a:rPr lang="zh-CN" altLang="en-US" dirty="0"/>
              <a:t>。一些城市之间有道路相连，任意两个不同的城市之间有且仅有一</a:t>
            </a:r>
            <a:r>
              <a:rPr lang="zh-CN" altLang="en-US" dirty="0" smtClean="0"/>
              <a:t>条直接</a:t>
            </a:r>
            <a:r>
              <a:rPr lang="zh-CN" altLang="en-US" dirty="0"/>
              <a:t>或间接的道路</a:t>
            </a:r>
            <a:r>
              <a:rPr lang="zh-CN" altLang="en-US" dirty="0" smtClean="0"/>
              <a:t>。</a:t>
            </a:r>
            <a:endParaRPr lang="en-US" altLang="zh-CN" dirty="0" smtClean="0"/>
          </a:p>
          <a:p>
            <a:r>
              <a:rPr lang="zh-CN" altLang="en-US" dirty="0" smtClean="0"/>
              <a:t>为了</a:t>
            </a:r>
            <a:r>
              <a:rPr lang="zh-CN" altLang="en-US" dirty="0"/>
              <a:t>防止管理太过分散，每个省至少要有</a:t>
            </a:r>
            <a:r>
              <a:rPr lang="en-US" altLang="zh-CN" dirty="0"/>
              <a:t>B</a:t>
            </a:r>
            <a:r>
              <a:rPr lang="zh-CN" altLang="en-US" dirty="0"/>
              <a:t>个城市，为了能有效的管理，每个省最多只有</a:t>
            </a:r>
            <a:r>
              <a:rPr lang="en-US" altLang="zh-CN" dirty="0"/>
              <a:t>3B</a:t>
            </a:r>
            <a:r>
              <a:rPr lang="zh-CN" altLang="en-US" dirty="0" smtClean="0"/>
              <a:t>个城市。</a:t>
            </a:r>
            <a:endParaRPr lang="en-US" altLang="zh-CN" dirty="0" smtClean="0"/>
          </a:p>
          <a:p>
            <a:r>
              <a:rPr lang="zh-CN" altLang="en-US" dirty="0" smtClean="0"/>
              <a:t>每个</a:t>
            </a:r>
            <a:r>
              <a:rPr lang="zh-CN" altLang="en-US" dirty="0"/>
              <a:t>省必须有一个省会，这个省会可以位于省内，也可以在该省外。但是该省的任意一个城市到达省会所</a:t>
            </a:r>
            <a:r>
              <a:rPr lang="zh-CN" altLang="en-US" dirty="0" smtClean="0"/>
              <a:t>经过</a:t>
            </a:r>
            <a:r>
              <a:rPr lang="zh-CN" altLang="en-US" dirty="0"/>
              <a:t>的道路上的城市（除了最后一个城市，即该省省会）都必须属于该省</a:t>
            </a:r>
            <a:r>
              <a:rPr lang="zh-CN" altLang="en-US" dirty="0" smtClean="0"/>
              <a:t>。</a:t>
            </a:r>
            <a:endParaRPr lang="en-US" altLang="zh-CN" dirty="0" smtClean="0"/>
          </a:p>
          <a:p>
            <a:r>
              <a:rPr lang="en-US" altLang="zh-CN" dirty="0"/>
              <a:t>n</a:t>
            </a:r>
            <a:r>
              <a:rPr lang="en-US" altLang="zh-CN" dirty="0" smtClean="0"/>
              <a:t>&lt;=1000,B&lt;=n</a:t>
            </a:r>
            <a:endParaRPr lang="zh-CN" altLang="en-US" dirty="0"/>
          </a:p>
        </p:txBody>
      </p:sp>
    </p:spTree>
    <p:extLst>
      <p:ext uri="{BB962C8B-B14F-4D97-AF65-F5344CB8AC3E}">
        <p14:creationId xmlns:p14="http://schemas.microsoft.com/office/powerpoint/2010/main" val="276413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BZOJ3757</a:t>
            </a:r>
            <a:r>
              <a:rPr lang="zh-CN" altLang="en-US" dirty="0" smtClean="0"/>
              <a:t>：苹果树</a:t>
            </a:r>
            <a:endParaRPr lang="zh-CN" altLang="en-US" dirty="0"/>
          </a:p>
        </p:txBody>
      </p:sp>
      <p:sp>
        <p:nvSpPr>
          <p:cNvPr id="3" name="内容占位符 2"/>
          <p:cNvSpPr>
            <a:spLocks noGrp="1"/>
          </p:cNvSpPr>
          <p:nvPr>
            <p:ph idx="1"/>
          </p:nvPr>
        </p:nvSpPr>
        <p:spPr/>
        <p:txBody>
          <a:bodyPr>
            <a:normAutofit/>
          </a:bodyPr>
          <a:lstStyle/>
          <a:p>
            <a:r>
              <a:rPr lang="zh-CN" altLang="en-US" dirty="0" smtClean="0"/>
              <a:t>题目大意：</a:t>
            </a:r>
            <a:endParaRPr lang="en-US" altLang="zh-CN" dirty="0" smtClean="0"/>
          </a:p>
          <a:p>
            <a:r>
              <a:rPr lang="zh-CN" altLang="en-US" dirty="0"/>
              <a:t>有一</a:t>
            </a:r>
            <a:r>
              <a:rPr lang="zh-CN" altLang="en-US" dirty="0" smtClean="0"/>
              <a:t>棵树，每个点有颜色，每次给出</a:t>
            </a:r>
            <a:r>
              <a:rPr lang="en-US" altLang="zh-CN" dirty="0" err="1" smtClean="0"/>
              <a:t>u,v,a,b</a:t>
            </a:r>
            <a:r>
              <a:rPr lang="zh-CN" altLang="en-US" dirty="0" smtClean="0"/>
              <a:t>，问</a:t>
            </a:r>
            <a:r>
              <a:rPr lang="en-US" altLang="zh-CN" dirty="0" err="1" smtClean="0"/>
              <a:t>u~v</a:t>
            </a:r>
            <a:r>
              <a:rPr lang="zh-CN" altLang="en-US" dirty="0" smtClean="0"/>
              <a:t>链上有多少本质不同的颜色？</a:t>
            </a:r>
            <a:endParaRPr lang="en-US" altLang="zh-CN" dirty="0"/>
          </a:p>
          <a:p>
            <a:r>
              <a:rPr lang="zh-CN" altLang="en-US" dirty="0" smtClean="0"/>
              <a:t>如果既出现了颜色</a:t>
            </a:r>
            <a:r>
              <a:rPr lang="en-US" altLang="zh-CN" dirty="0" smtClean="0"/>
              <a:t>a</a:t>
            </a:r>
            <a:r>
              <a:rPr lang="zh-CN" altLang="en-US" dirty="0"/>
              <a:t>又</a:t>
            </a:r>
            <a:r>
              <a:rPr lang="zh-CN" altLang="en-US" dirty="0" smtClean="0"/>
              <a:t>出现了颜色</a:t>
            </a:r>
            <a:r>
              <a:rPr lang="en-US" altLang="zh-CN" dirty="0" smtClean="0"/>
              <a:t>b</a:t>
            </a:r>
            <a:r>
              <a:rPr lang="zh-CN" altLang="en-US" dirty="0" smtClean="0"/>
              <a:t>他只会算</a:t>
            </a:r>
            <a:r>
              <a:rPr lang="en-US" altLang="zh-CN" dirty="0" smtClean="0"/>
              <a:t>1</a:t>
            </a:r>
            <a:r>
              <a:rPr lang="zh-CN" altLang="en-US" dirty="0" smtClean="0"/>
              <a:t>种颜色。</a:t>
            </a:r>
            <a:endParaRPr lang="en-US" altLang="zh-CN" dirty="0" smtClean="0"/>
          </a:p>
          <a:p>
            <a:endParaRPr lang="en-US" altLang="zh-CN" dirty="0" smtClean="0"/>
          </a:p>
          <a:p>
            <a:r>
              <a:rPr lang="en-US" altLang="zh-CN" dirty="0" err="1" smtClean="0"/>
              <a:t>n,m</a:t>
            </a:r>
            <a:r>
              <a:rPr lang="en-US" altLang="zh-CN" dirty="0" smtClean="0"/>
              <a:t>&lt;=50000</a:t>
            </a:r>
            <a:endParaRPr lang="zh-CN" altLang="en-US" dirty="0"/>
          </a:p>
        </p:txBody>
      </p:sp>
    </p:spTree>
    <p:extLst>
      <p:ext uri="{BB962C8B-B14F-4D97-AF65-F5344CB8AC3E}">
        <p14:creationId xmlns:p14="http://schemas.microsoft.com/office/powerpoint/2010/main" val="369920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BZOJ3757</a:t>
            </a:r>
            <a:r>
              <a:rPr lang="zh-CN" altLang="en-US" dirty="0" smtClean="0"/>
              <a:t>：苹果树</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smtClean="0"/>
              <a:t>c[</a:t>
            </a:r>
            <a:r>
              <a:rPr lang="en-US" altLang="zh-CN" dirty="0" err="1" smtClean="0"/>
              <a:t>i</a:t>
            </a:r>
            <a:r>
              <a:rPr lang="en-US" altLang="zh-CN" dirty="0" smtClean="0"/>
              <a:t>]</a:t>
            </a:r>
            <a:r>
              <a:rPr lang="zh-CN" altLang="en-US" dirty="0" smtClean="0"/>
              <a:t>表示颜色为</a:t>
            </a:r>
            <a:r>
              <a:rPr lang="en-US" altLang="zh-CN" dirty="0" err="1" smtClean="0"/>
              <a:t>i</a:t>
            </a:r>
            <a:r>
              <a:rPr lang="zh-CN" altLang="en-US" dirty="0" smtClean="0"/>
              <a:t>的苹果的个数，</a:t>
            </a:r>
            <a:r>
              <a:rPr lang="en-US" altLang="zh-CN" dirty="0" smtClean="0"/>
              <a:t>a[</a:t>
            </a:r>
            <a:r>
              <a:rPr lang="en-US" altLang="zh-CN" dirty="0" err="1" smtClean="0"/>
              <a:t>i</a:t>
            </a:r>
            <a:r>
              <a:rPr lang="en-US" altLang="zh-CN" dirty="0" smtClean="0"/>
              <a:t>]</a:t>
            </a:r>
            <a:r>
              <a:rPr lang="zh-CN" altLang="en-US" dirty="0" smtClean="0"/>
              <a:t>表示第</a:t>
            </a:r>
            <a:r>
              <a:rPr lang="en-US" altLang="zh-CN" dirty="0" err="1" smtClean="0"/>
              <a:t>i</a:t>
            </a:r>
            <a:r>
              <a:rPr lang="zh-CN" altLang="en-US" dirty="0" smtClean="0"/>
              <a:t>个点苹果的颜色。</a:t>
            </a:r>
          </a:p>
          <a:p>
            <a:r>
              <a:rPr lang="zh-CN" altLang="en-US" dirty="0" smtClean="0"/>
              <a:t>每插入一个点</a:t>
            </a:r>
            <a:r>
              <a:rPr lang="en-US" altLang="zh-CN" dirty="0" smtClean="0"/>
              <a:t>x</a:t>
            </a:r>
            <a:r>
              <a:rPr lang="zh-CN" altLang="en-US" dirty="0" smtClean="0"/>
              <a:t>，</a:t>
            </a:r>
            <a:r>
              <a:rPr lang="en-US" altLang="zh-CN" dirty="0" smtClean="0"/>
              <a:t>c[a[x]]++,</a:t>
            </a:r>
            <a:r>
              <a:rPr lang="zh-CN" altLang="en-US" dirty="0" smtClean="0"/>
              <a:t>如果</a:t>
            </a:r>
            <a:r>
              <a:rPr lang="en-US" altLang="zh-CN" dirty="0" smtClean="0"/>
              <a:t>c[a[x]]==1 </a:t>
            </a:r>
            <a:r>
              <a:rPr lang="en-US" altLang="zh-CN" dirty="0" err="1" smtClean="0"/>
              <a:t>ans</a:t>
            </a:r>
            <a:r>
              <a:rPr lang="en-US" altLang="zh-CN" dirty="0" smtClean="0"/>
              <a:t>++;</a:t>
            </a:r>
          </a:p>
          <a:p>
            <a:r>
              <a:rPr lang="zh-CN" altLang="en-US" dirty="0" smtClean="0"/>
              <a:t>每删除一个点</a:t>
            </a:r>
            <a:r>
              <a:rPr lang="en-US" altLang="zh-CN" dirty="0" smtClean="0"/>
              <a:t>x</a:t>
            </a:r>
            <a:r>
              <a:rPr lang="zh-CN" altLang="en-US" dirty="0" smtClean="0"/>
              <a:t>，</a:t>
            </a:r>
            <a:r>
              <a:rPr lang="en-US" altLang="zh-CN" dirty="0" smtClean="0"/>
              <a:t>c[a[x]]--,</a:t>
            </a:r>
            <a:r>
              <a:rPr lang="zh-CN" altLang="en-US" dirty="0" smtClean="0"/>
              <a:t>如果</a:t>
            </a:r>
            <a:r>
              <a:rPr lang="en-US" altLang="zh-CN" dirty="0" smtClean="0"/>
              <a:t>c[a[x]]==0 </a:t>
            </a:r>
            <a:r>
              <a:rPr lang="en-US" altLang="zh-CN" dirty="0" err="1" smtClean="0"/>
              <a:t>ans</a:t>
            </a:r>
            <a:r>
              <a:rPr lang="en-US" altLang="zh-CN" dirty="0" smtClean="0"/>
              <a:t>--;</a:t>
            </a:r>
          </a:p>
          <a:p>
            <a:endParaRPr lang="en-US" altLang="zh-CN" dirty="0" smtClean="0"/>
          </a:p>
          <a:p>
            <a:r>
              <a:rPr lang="zh-CN" altLang="en-US" dirty="0" smtClean="0"/>
              <a:t>直接用树上莫队就行了。</a:t>
            </a:r>
          </a:p>
          <a:p>
            <a:pPr marL="0" indent="0">
              <a:buNone/>
            </a:pPr>
            <a:endParaRPr lang="zh-CN" altLang="en-US" dirty="0" smtClean="0"/>
          </a:p>
          <a:p>
            <a:r>
              <a:rPr lang="zh-CN" altLang="en-US" dirty="0" smtClean="0"/>
              <a:t>最后特判一下色盲的情况。</a:t>
            </a:r>
            <a:endParaRPr lang="en-US" altLang="zh-CN" dirty="0" smtClean="0"/>
          </a:p>
          <a:p>
            <a:r>
              <a:rPr lang="zh-CN" altLang="en-US" dirty="0" smtClean="0"/>
              <a:t>复杂度</a:t>
            </a:r>
            <a:r>
              <a:rPr lang="en-US" altLang="zh-CN" dirty="0" smtClean="0"/>
              <a:t>O(n </a:t>
            </a:r>
            <a:r>
              <a:rPr lang="en-US" altLang="zh-CN" dirty="0" err="1" smtClean="0"/>
              <a:t>sqrt</a:t>
            </a:r>
            <a:r>
              <a:rPr lang="en-US" altLang="zh-CN" dirty="0" smtClean="0"/>
              <a:t> n)</a:t>
            </a:r>
            <a:r>
              <a:rPr lang="zh-CN" altLang="en-US" dirty="0" smtClean="0"/>
              <a:t>。</a:t>
            </a:r>
            <a:endParaRPr lang="zh-CN" altLang="en-US" dirty="0"/>
          </a:p>
        </p:txBody>
      </p:sp>
    </p:spTree>
    <p:extLst>
      <p:ext uri="{BB962C8B-B14F-4D97-AF65-F5344CB8AC3E}">
        <p14:creationId xmlns:p14="http://schemas.microsoft.com/office/powerpoint/2010/main" val="398097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带修改莫队</a:t>
            </a:r>
            <a:r>
              <a:rPr lang="en-US" altLang="zh-CN" dirty="0" smtClean="0"/>
              <a:t>/</a:t>
            </a:r>
            <a:r>
              <a:rPr lang="zh-CN" altLang="en-US" dirty="0" smtClean="0"/>
              <a:t>树上莫队</a:t>
            </a:r>
            <a:endParaRPr lang="zh-CN" altLang="en-US" dirty="0"/>
          </a:p>
        </p:txBody>
      </p:sp>
      <p:sp>
        <p:nvSpPr>
          <p:cNvPr id="3" name="内容占位符 2"/>
          <p:cNvSpPr>
            <a:spLocks noGrp="1"/>
          </p:cNvSpPr>
          <p:nvPr>
            <p:ph idx="1"/>
          </p:nvPr>
        </p:nvSpPr>
        <p:spPr/>
        <p:txBody>
          <a:bodyPr/>
          <a:lstStyle/>
          <a:p>
            <a:r>
              <a:rPr lang="zh-CN" altLang="en-US" dirty="0" smtClean="0"/>
              <a:t>先预处理出每个要修改的点修改前的信息是什么</a:t>
            </a:r>
            <a:endParaRPr lang="en-US" altLang="zh-CN" dirty="0" smtClean="0"/>
          </a:p>
          <a:p>
            <a:r>
              <a:rPr lang="zh-CN" altLang="en-US" dirty="0" smtClean="0"/>
              <a:t>这样就能</a:t>
            </a:r>
            <a:r>
              <a:rPr lang="en-US" altLang="zh-CN" dirty="0" smtClean="0"/>
              <a:t>O(1)</a:t>
            </a:r>
            <a:r>
              <a:rPr lang="zh-CN" altLang="en-US" dirty="0" smtClean="0"/>
              <a:t>时间内把</a:t>
            </a:r>
            <a:r>
              <a:rPr lang="en-US" altLang="zh-CN" dirty="0" smtClean="0"/>
              <a:t>[1,Q]</a:t>
            </a:r>
            <a:r>
              <a:rPr lang="zh-CN" altLang="en-US" dirty="0" smtClean="0"/>
              <a:t>的修改操作退回</a:t>
            </a:r>
            <a:r>
              <a:rPr lang="en-US" altLang="zh-CN" dirty="0" smtClean="0"/>
              <a:t>[1,Q-1]</a:t>
            </a:r>
            <a:r>
              <a:rPr lang="zh-CN" altLang="en-US" dirty="0" smtClean="0"/>
              <a:t>的修改操作</a:t>
            </a:r>
            <a:endParaRPr lang="en-US" altLang="zh-CN" dirty="0" smtClean="0"/>
          </a:p>
          <a:p>
            <a:endParaRPr lang="en-US" altLang="zh-CN" dirty="0"/>
          </a:p>
          <a:p>
            <a:r>
              <a:rPr lang="zh-CN" altLang="en-US" dirty="0" smtClean="0"/>
              <a:t>排序方法改为：若</a:t>
            </a:r>
            <a:r>
              <a:rPr lang="en-US" altLang="zh-CN" dirty="0" smtClean="0"/>
              <a:t>l</a:t>
            </a:r>
            <a:r>
              <a:rPr lang="zh-CN" altLang="en-US" dirty="0" smtClean="0"/>
              <a:t>在同一块则按</a:t>
            </a:r>
            <a:r>
              <a:rPr lang="en-US" altLang="zh-CN" dirty="0" smtClean="0"/>
              <a:t>l</a:t>
            </a:r>
            <a:r>
              <a:rPr lang="zh-CN" altLang="en-US" dirty="0" smtClean="0"/>
              <a:t>的块排序，否则若</a:t>
            </a:r>
            <a:r>
              <a:rPr lang="en-US" altLang="zh-CN" dirty="0" smtClean="0"/>
              <a:t>r</a:t>
            </a:r>
            <a:r>
              <a:rPr lang="zh-CN" altLang="en-US" dirty="0" smtClean="0"/>
              <a:t>在同一块则按</a:t>
            </a:r>
            <a:r>
              <a:rPr lang="en-US" altLang="zh-CN" dirty="0" smtClean="0"/>
              <a:t>r</a:t>
            </a:r>
            <a:r>
              <a:rPr lang="zh-CN" altLang="en-US" dirty="0" smtClean="0"/>
              <a:t>的块排序，否则按</a:t>
            </a:r>
            <a:r>
              <a:rPr lang="en-US" altLang="zh-CN" dirty="0" smtClean="0"/>
              <a:t>t</a:t>
            </a:r>
            <a:r>
              <a:rPr lang="zh-CN" altLang="en-US" dirty="0" smtClean="0"/>
              <a:t>从小到大排序</a:t>
            </a:r>
            <a:endParaRPr lang="en-US" altLang="zh-CN" dirty="0" smtClean="0"/>
          </a:p>
          <a:p>
            <a:r>
              <a:rPr lang="zh-CN" altLang="en-US" dirty="0" smtClean="0"/>
              <a:t>在普通莫队</a:t>
            </a:r>
            <a:r>
              <a:rPr lang="en-US" altLang="zh-CN" dirty="0" smtClean="0"/>
              <a:t>/</a:t>
            </a:r>
            <a:r>
              <a:rPr lang="zh-CN" altLang="en-US" dirty="0" smtClean="0"/>
              <a:t>树上莫队的基础上再把</a:t>
            </a:r>
            <a:r>
              <a:rPr lang="en-US" altLang="zh-CN" dirty="0" smtClean="0"/>
              <a:t>[</a:t>
            </a:r>
            <a:r>
              <a:rPr lang="en-US" altLang="zh-CN" dirty="0" err="1" smtClean="0"/>
              <a:t>t,t</a:t>
            </a:r>
            <a:r>
              <a:rPr lang="en-US" altLang="zh-CN" dirty="0" smtClean="0"/>
              <a:t>’]</a:t>
            </a:r>
            <a:r>
              <a:rPr lang="zh-CN" altLang="en-US" dirty="0" smtClean="0"/>
              <a:t>这段时间里的修改操作做一遍</a:t>
            </a:r>
            <a:r>
              <a:rPr lang="en-US" altLang="zh-CN" dirty="0" smtClean="0"/>
              <a:t>/</a:t>
            </a:r>
            <a:r>
              <a:rPr lang="zh-CN" altLang="en-US" dirty="0" smtClean="0"/>
              <a:t>撤销一遍</a:t>
            </a:r>
            <a:endParaRPr lang="en-US" altLang="zh-CN" dirty="0" smtClean="0"/>
          </a:p>
          <a:p>
            <a:r>
              <a:rPr lang="zh-CN" altLang="en-US" dirty="0"/>
              <a:t>可以</a:t>
            </a:r>
            <a:r>
              <a:rPr lang="zh-CN" altLang="en-US" dirty="0" smtClean="0"/>
              <a:t>证明取块大小</a:t>
            </a:r>
            <a:r>
              <a:rPr lang="en-US" altLang="zh-CN" dirty="0" smtClean="0"/>
              <a:t>=n^{2/3}</a:t>
            </a:r>
            <a:r>
              <a:rPr lang="zh-CN" altLang="en-US" dirty="0" smtClean="0"/>
              <a:t>时最优，复杂度为</a:t>
            </a:r>
            <a:r>
              <a:rPr lang="en-US" altLang="zh-CN" dirty="0" smtClean="0"/>
              <a:t>O(n^{5/3})</a:t>
            </a:r>
            <a:r>
              <a:rPr lang="zh-CN" altLang="en-US" dirty="0" smtClean="0"/>
              <a:t>。</a:t>
            </a:r>
            <a:endParaRPr lang="zh-CN" altLang="en-US" dirty="0"/>
          </a:p>
        </p:txBody>
      </p:sp>
    </p:spTree>
    <p:extLst>
      <p:ext uri="{BB962C8B-B14F-4D97-AF65-F5344CB8AC3E}">
        <p14:creationId xmlns:p14="http://schemas.microsoft.com/office/powerpoint/2010/main" val="44414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UOJ58</a:t>
            </a:r>
            <a:r>
              <a:rPr lang="zh-CN" altLang="en-US" dirty="0" smtClean="0"/>
              <a:t>：糖果公园</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有一个公园，有</a:t>
            </a:r>
            <a:r>
              <a:rPr lang="en-US" altLang="zh-CN" dirty="0" smtClean="0"/>
              <a:t>n</a:t>
            </a:r>
            <a:r>
              <a:rPr lang="zh-CN" altLang="en-US" dirty="0" smtClean="0"/>
              <a:t>个景点，用</a:t>
            </a:r>
            <a:r>
              <a:rPr lang="en-US" altLang="zh-CN" dirty="0" smtClean="0"/>
              <a:t>n-1</a:t>
            </a:r>
            <a:r>
              <a:rPr lang="zh-CN" altLang="en-US" dirty="0" smtClean="0"/>
              <a:t>条边相连，且</a:t>
            </a:r>
            <a:r>
              <a:rPr lang="en-US" altLang="zh-CN" dirty="0" smtClean="0"/>
              <a:t>n</a:t>
            </a:r>
            <a:r>
              <a:rPr lang="zh-CN" altLang="en-US" dirty="0" smtClean="0"/>
              <a:t>个景点都连通。</a:t>
            </a:r>
          </a:p>
          <a:p>
            <a:r>
              <a:rPr lang="zh-CN" altLang="en-US" dirty="0" smtClean="0"/>
              <a:t>每个景点里有一种糖果，种类为</a:t>
            </a:r>
            <a:r>
              <a:rPr lang="en-US" altLang="zh-CN" dirty="0" smtClean="0"/>
              <a:t>a[</a:t>
            </a:r>
            <a:r>
              <a:rPr lang="en-US" altLang="zh-CN" dirty="0" err="1" smtClean="0"/>
              <a:t>i</a:t>
            </a:r>
            <a:r>
              <a:rPr lang="en-US" altLang="zh-CN" dirty="0" smtClean="0"/>
              <a:t>]</a:t>
            </a:r>
            <a:r>
              <a:rPr lang="zh-CN" altLang="en-US" dirty="0" smtClean="0"/>
              <a:t>。共有</a:t>
            </a:r>
            <a:r>
              <a:rPr lang="en-US" altLang="zh-CN" dirty="0" smtClean="0"/>
              <a:t>m</a:t>
            </a:r>
            <a:r>
              <a:rPr lang="zh-CN" altLang="en-US" dirty="0" smtClean="0"/>
              <a:t>种糖果。</a:t>
            </a:r>
          </a:p>
          <a:p>
            <a:r>
              <a:rPr lang="zh-CN" altLang="en-US" dirty="0" smtClean="0"/>
              <a:t>第</a:t>
            </a:r>
            <a:r>
              <a:rPr lang="en-US" altLang="zh-CN" dirty="0" err="1" smtClean="0"/>
              <a:t>i</a:t>
            </a:r>
            <a:r>
              <a:rPr lang="zh-CN" altLang="en-US" dirty="0" smtClean="0"/>
              <a:t>种糖果的美味值为</a:t>
            </a:r>
            <a:r>
              <a:rPr lang="en-US" altLang="zh-CN" dirty="0" smtClean="0"/>
              <a:t>v[</a:t>
            </a:r>
            <a:r>
              <a:rPr lang="en-US" altLang="zh-CN" dirty="0" err="1" smtClean="0"/>
              <a:t>i</a:t>
            </a:r>
            <a:r>
              <a:rPr lang="en-US" altLang="zh-CN" dirty="0" smtClean="0"/>
              <a:t>]</a:t>
            </a:r>
            <a:r>
              <a:rPr lang="zh-CN" altLang="en-US" dirty="0" smtClean="0"/>
              <a:t>，游客第</a:t>
            </a:r>
            <a:r>
              <a:rPr lang="en-US" altLang="zh-CN" dirty="0" err="1" smtClean="0"/>
              <a:t>i</a:t>
            </a:r>
            <a:r>
              <a:rPr lang="zh-CN" altLang="en-US" dirty="0" smtClean="0"/>
              <a:t>次品尝某类糖果的新奇指数为</a:t>
            </a:r>
            <a:r>
              <a:rPr lang="en-US" altLang="zh-CN" dirty="0" smtClean="0"/>
              <a:t>w[</a:t>
            </a:r>
            <a:r>
              <a:rPr lang="en-US" altLang="zh-CN" dirty="0" err="1" smtClean="0"/>
              <a:t>i</a:t>
            </a:r>
            <a:r>
              <a:rPr lang="en-US" altLang="zh-CN" dirty="0" smtClean="0"/>
              <a:t>]</a:t>
            </a:r>
            <a:r>
              <a:rPr lang="zh-CN" altLang="en-US" dirty="0" smtClean="0"/>
              <a:t>。</a:t>
            </a:r>
          </a:p>
          <a:p>
            <a:r>
              <a:rPr lang="zh-CN" altLang="en-US" dirty="0" smtClean="0"/>
              <a:t>如果一个游客第</a:t>
            </a:r>
            <a:r>
              <a:rPr lang="en-US" altLang="zh-CN" dirty="0" err="1" smtClean="0"/>
              <a:t>i</a:t>
            </a:r>
            <a:r>
              <a:rPr lang="zh-CN" altLang="en-US" dirty="0" smtClean="0"/>
              <a:t>次品尝第</a:t>
            </a:r>
            <a:r>
              <a:rPr lang="en-US" altLang="zh-CN" dirty="0" smtClean="0"/>
              <a:t>j</a:t>
            </a:r>
            <a:r>
              <a:rPr lang="zh-CN" altLang="en-US" dirty="0" smtClean="0"/>
              <a:t>种糖果，那么他的愉悦指数</a:t>
            </a:r>
            <a:r>
              <a:rPr lang="en-US" altLang="zh-CN" dirty="0" smtClean="0"/>
              <a:t>H</a:t>
            </a:r>
            <a:r>
              <a:rPr lang="zh-CN" altLang="en-US" dirty="0" smtClean="0"/>
              <a:t>会加上</a:t>
            </a:r>
            <a:r>
              <a:rPr lang="en-US" altLang="zh-CN" dirty="0" smtClean="0"/>
              <a:t>w[</a:t>
            </a:r>
            <a:r>
              <a:rPr lang="en-US" altLang="zh-CN" dirty="0" err="1" smtClean="0"/>
              <a:t>i</a:t>
            </a:r>
            <a:r>
              <a:rPr lang="en-US" altLang="zh-CN" dirty="0" smtClean="0"/>
              <a:t>]*v[j];</a:t>
            </a:r>
          </a:p>
          <a:p>
            <a:r>
              <a:rPr lang="zh-CN" altLang="en-US" dirty="0" smtClean="0"/>
              <a:t>有</a:t>
            </a:r>
            <a:r>
              <a:rPr lang="en-US" altLang="zh-CN" dirty="0" smtClean="0"/>
              <a:t>q</a:t>
            </a:r>
            <a:r>
              <a:rPr lang="zh-CN" altLang="en-US" dirty="0" smtClean="0"/>
              <a:t>次操作：</a:t>
            </a:r>
          </a:p>
          <a:p>
            <a:r>
              <a:rPr lang="en-US" altLang="zh-CN" dirty="0" smtClean="0"/>
              <a:t>0 x y </a:t>
            </a:r>
            <a:r>
              <a:rPr lang="zh-CN" altLang="en-US" dirty="0" smtClean="0"/>
              <a:t>表示 第</a:t>
            </a:r>
            <a:r>
              <a:rPr lang="en-US" altLang="zh-CN" dirty="0" smtClean="0"/>
              <a:t>x</a:t>
            </a:r>
            <a:r>
              <a:rPr lang="zh-CN" altLang="en-US" dirty="0" smtClean="0"/>
              <a:t>个景点的糖果种类变为</a:t>
            </a:r>
            <a:r>
              <a:rPr lang="en-US" altLang="zh-CN" dirty="0" smtClean="0"/>
              <a:t>y</a:t>
            </a:r>
          </a:p>
          <a:p>
            <a:r>
              <a:rPr lang="en-US" altLang="zh-CN" dirty="0" smtClean="0"/>
              <a:t>1 x y</a:t>
            </a:r>
            <a:r>
              <a:rPr lang="zh-CN" altLang="en-US" dirty="0" smtClean="0"/>
              <a:t>表示询问有一个游客从景点</a:t>
            </a:r>
            <a:r>
              <a:rPr lang="en-US" altLang="zh-CN" dirty="0" smtClean="0"/>
              <a:t>x</a:t>
            </a:r>
            <a:r>
              <a:rPr lang="zh-CN" altLang="en-US" dirty="0" smtClean="0"/>
              <a:t>游览到景点</a:t>
            </a:r>
            <a:r>
              <a:rPr lang="en-US" altLang="zh-CN" dirty="0" smtClean="0"/>
              <a:t>y(</a:t>
            </a:r>
            <a:r>
              <a:rPr lang="zh-CN" altLang="en-US" dirty="0" smtClean="0"/>
              <a:t>途中每个景点的糖果都会品尝</a:t>
            </a:r>
            <a:r>
              <a:rPr lang="en-US" altLang="zh-CN" dirty="0" smtClean="0"/>
              <a:t>)</a:t>
            </a:r>
            <a:r>
              <a:rPr lang="zh-CN" altLang="en-US" dirty="0" smtClean="0"/>
              <a:t>的愉悦值是多少。</a:t>
            </a:r>
          </a:p>
          <a:p>
            <a:r>
              <a:rPr lang="en-US" altLang="zh-CN" dirty="0" smtClean="0"/>
              <a:t>8s</a:t>
            </a:r>
            <a:r>
              <a:rPr lang="zh-CN" altLang="en-US" dirty="0" smtClean="0"/>
              <a:t>，</a:t>
            </a:r>
            <a:r>
              <a:rPr lang="en-US" altLang="zh-CN" dirty="0" smtClean="0"/>
              <a:t>1&lt;=</a:t>
            </a:r>
            <a:r>
              <a:rPr lang="en-US" altLang="zh-CN" dirty="0" err="1" smtClean="0"/>
              <a:t>n,m,q</a:t>
            </a:r>
            <a:r>
              <a:rPr lang="en-US" altLang="zh-CN" dirty="0" smtClean="0"/>
              <a:t>&lt;=100000</a:t>
            </a:r>
          </a:p>
        </p:txBody>
      </p:sp>
    </p:spTree>
    <p:extLst>
      <p:ext uri="{BB962C8B-B14F-4D97-AF65-F5344CB8AC3E}">
        <p14:creationId xmlns:p14="http://schemas.microsoft.com/office/powerpoint/2010/main" val="197507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CDQ</a:t>
            </a:r>
            <a:r>
              <a:rPr lang="zh-CN" altLang="en-US" dirty="0" smtClean="0"/>
              <a:t>分治</a:t>
            </a:r>
            <a:endParaRPr lang="zh-CN" altLang="en-US" dirty="0"/>
          </a:p>
        </p:txBody>
      </p:sp>
      <p:sp>
        <p:nvSpPr>
          <p:cNvPr id="3" name="内容占位符 2"/>
          <p:cNvSpPr>
            <a:spLocks noGrp="1"/>
          </p:cNvSpPr>
          <p:nvPr>
            <p:ph idx="1"/>
          </p:nvPr>
        </p:nvSpPr>
        <p:spPr/>
        <p:txBody>
          <a:bodyPr/>
          <a:lstStyle/>
          <a:p>
            <a:r>
              <a:rPr lang="zh-CN" altLang="en-US" dirty="0" smtClean="0"/>
              <a:t>主要思想是：</a:t>
            </a:r>
            <a:endParaRPr lang="en-US" altLang="zh-CN" dirty="0" smtClean="0"/>
          </a:p>
          <a:p>
            <a:r>
              <a:rPr lang="zh-CN" altLang="en-US" dirty="0" smtClean="0"/>
              <a:t>假设要处理</a:t>
            </a:r>
            <a:r>
              <a:rPr lang="en-US" altLang="zh-CN" dirty="0" smtClean="0"/>
              <a:t>[</a:t>
            </a:r>
            <a:r>
              <a:rPr lang="en-US" altLang="zh-CN" dirty="0" err="1" smtClean="0"/>
              <a:t>l,r</a:t>
            </a:r>
            <a:r>
              <a:rPr lang="en-US" altLang="zh-CN" dirty="0" smtClean="0"/>
              <a:t>]</a:t>
            </a:r>
            <a:r>
              <a:rPr lang="zh-CN" altLang="en-US" dirty="0" smtClean="0"/>
              <a:t>中的操作</a:t>
            </a:r>
            <a:r>
              <a:rPr lang="en-US" altLang="zh-CN" dirty="0" smtClean="0"/>
              <a:t>/</a:t>
            </a:r>
            <a:r>
              <a:rPr lang="zh-CN" altLang="en-US" dirty="0" smtClean="0"/>
              <a:t>询问</a:t>
            </a:r>
            <a:endParaRPr lang="en-US" altLang="zh-CN" dirty="0" smtClean="0"/>
          </a:p>
          <a:p>
            <a:r>
              <a:rPr lang="en-US" altLang="zh-CN" dirty="0" smtClean="0"/>
              <a:t>1</a:t>
            </a:r>
            <a:r>
              <a:rPr lang="zh-CN" altLang="en-US" dirty="0" smtClean="0"/>
              <a:t>、先递归处理</a:t>
            </a:r>
            <a:r>
              <a:rPr lang="en-US" altLang="zh-CN" dirty="0" smtClean="0"/>
              <a:t>[</a:t>
            </a:r>
            <a:r>
              <a:rPr lang="en-US" altLang="zh-CN" dirty="0" err="1" smtClean="0"/>
              <a:t>l,mid</a:t>
            </a:r>
            <a:r>
              <a:rPr lang="en-US" altLang="zh-CN" dirty="0" smtClean="0"/>
              <a:t>]</a:t>
            </a:r>
            <a:r>
              <a:rPr lang="zh-CN" altLang="en-US" dirty="0" smtClean="0"/>
              <a:t>中的操作</a:t>
            </a:r>
            <a:r>
              <a:rPr lang="en-US" altLang="zh-CN" dirty="0" smtClean="0"/>
              <a:t>/</a:t>
            </a:r>
            <a:r>
              <a:rPr lang="zh-CN" altLang="en-US" dirty="0" smtClean="0"/>
              <a:t>询问</a:t>
            </a:r>
            <a:endParaRPr lang="en-US" altLang="zh-CN" dirty="0" smtClean="0"/>
          </a:p>
          <a:p>
            <a:r>
              <a:rPr lang="en-US" altLang="zh-CN" dirty="0" smtClean="0"/>
              <a:t>2</a:t>
            </a:r>
            <a:r>
              <a:rPr lang="zh-CN" altLang="en-US" dirty="0" smtClean="0"/>
              <a:t>、计算掉</a:t>
            </a:r>
            <a:r>
              <a:rPr lang="en-US" altLang="zh-CN" dirty="0" smtClean="0"/>
              <a:t>[</a:t>
            </a:r>
            <a:r>
              <a:rPr lang="en-US" altLang="zh-CN" dirty="0" err="1" smtClean="0"/>
              <a:t>l,mid</a:t>
            </a:r>
            <a:r>
              <a:rPr lang="en-US" altLang="zh-CN" dirty="0" smtClean="0"/>
              <a:t>]</a:t>
            </a:r>
            <a:r>
              <a:rPr lang="zh-CN" altLang="en-US" dirty="0" smtClean="0"/>
              <a:t>中的操作对于</a:t>
            </a:r>
            <a:r>
              <a:rPr lang="en-US" altLang="zh-CN" dirty="0" smtClean="0"/>
              <a:t>[mid+1,r]</a:t>
            </a:r>
            <a:r>
              <a:rPr lang="zh-CN" altLang="en-US" dirty="0" smtClean="0"/>
              <a:t>中的询问的贡献</a:t>
            </a:r>
            <a:endParaRPr lang="en-US" altLang="zh-CN" dirty="0" smtClean="0"/>
          </a:p>
          <a:p>
            <a:r>
              <a:rPr lang="en-US" altLang="zh-CN" dirty="0" smtClean="0"/>
              <a:t>3</a:t>
            </a:r>
            <a:r>
              <a:rPr lang="zh-CN" altLang="en-US" dirty="0" smtClean="0"/>
              <a:t>、递归处理</a:t>
            </a:r>
            <a:r>
              <a:rPr lang="en-US" altLang="zh-CN" dirty="0" smtClean="0"/>
              <a:t>[mid+1,r]</a:t>
            </a:r>
            <a:r>
              <a:rPr lang="zh-CN" altLang="en-US" dirty="0" smtClean="0"/>
              <a:t>中的操作</a:t>
            </a:r>
            <a:r>
              <a:rPr lang="en-US" altLang="zh-CN" dirty="0" smtClean="0"/>
              <a:t>/</a:t>
            </a:r>
            <a:r>
              <a:rPr lang="zh-CN" altLang="en-US" dirty="0" smtClean="0"/>
              <a:t>询问</a:t>
            </a:r>
            <a:endParaRPr lang="en-US" altLang="zh-CN" dirty="0" smtClean="0"/>
          </a:p>
          <a:p>
            <a:endParaRPr lang="en-US" altLang="zh-CN" dirty="0"/>
          </a:p>
          <a:p>
            <a:r>
              <a:rPr lang="en-US" altLang="zh-CN" dirty="0" smtClean="0"/>
              <a:t>2</a:t>
            </a:r>
            <a:r>
              <a:rPr lang="zh-CN" altLang="en-US" dirty="0" smtClean="0"/>
              <a:t>中的处理贡献是离线处理，用</a:t>
            </a:r>
            <a:r>
              <a:rPr lang="en-US" altLang="zh-CN" dirty="0" smtClean="0"/>
              <a:t>1</a:t>
            </a:r>
            <a:r>
              <a:rPr lang="zh-CN" altLang="en-US" dirty="0" smtClean="0"/>
              <a:t>个</a:t>
            </a:r>
            <a:r>
              <a:rPr lang="en-US" altLang="zh-CN" dirty="0" smtClean="0"/>
              <a:t>log</a:t>
            </a:r>
            <a:r>
              <a:rPr lang="zh-CN" altLang="en-US" dirty="0" smtClean="0"/>
              <a:t>的代价把在线变成了离线。</a:t>
            </a:r>
            <a:endParaRPr lang="en-US" altLang="zh-CN" dirty="0" smtClean="0"/>
          </a:p>
        </p:txBody>
      </p:sp>
    </p:spTree>
    <p:extLst>
      <p:ext uri="{BB962C8B-B14F-4D97-AF65-F5344CB8AC3E}">
        <p14:creationId xmlns:p14="http://schemas.microsoft.com/office/powerpoint/2010/main" val="3271982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UOJ58</a:t>
            </a:r>
            <a:r>
              <a:rPr lang="zh-CN" altLang="en-US" dirty="0" smtClean="0"/>
              <a:t>：糖果公园</a:t>
            </a:r>
            <a:endParaRPr lang="zh-CN" altLang="en-US" dirty="0"/>
          </a:p>
        </p:txBody>
      </p:sp>
      <p:sp>
        <p:nvSpPr>
          <p:cNvPr id="3" name="内容占位符 2"/>
          <p:cNvSpPr>
            <a:spLocks noGrp="1"/>
          </p:cNvSpPr>
          <p:nvPr>
            <p:ph idx="1"/>
          </p:nvPr>
        </p:nvSpPr>
        <p:spPr/>
        <p:txBody>
          <a:bodyPr>
            <a:normAutofit/>
          </a:bodyPr>
          <a:lstStyle/>
          <a:p>
            <a:r>
              <a:rPr lang="zh-CN" altLang="en-US" dirty="0" smtClean="0"/>
              <a:t>用</a:t>
            </a:r>
            <a:r>
              <a:rPr lang="en-US" altLang="zh-CN" dirty="0" smtClean="0"/>
              <a:t>c[</a:t>
            </a:r>
            <a:r>
              <a:rPr lang="en-US" altLang="zh-CN" dirty="0" err="1" smtClean="0"/>
              <a:t>i</a:t>
            </a:r>
            <a:r>
              <a:rPr lang="en-US" altLang="zh-CN" dirty="0" smtClean="0"/>
              <a:t>]</a:t>
            </a:r>
            <a:r>
              <a:rPr lang="zh-CN" altLang="en-US" dirty="0" smtClean="0"/>
              <a:t>表示第</a:t>
            </a:r>
            <a:r>
              <a:rPr lang="en-US" altLang="zh-CN" dirty="0" err="1" smtClean="0"/>
              <a:t>i</a:t>
            </a:r>
            <a:r>
              <a:rPr lang="zh-CN" altLang="en-US" dirty="0" smtClean="0"/>
              <a:t>种糖果的个数。</a:t>
            </a:r>
            <a:endParaRPr lang="en-US" altLang="zh-CN" dirty="0" smtClean="0"/>
          </a:p>
          <a:p>
            <a:endParaRPr lang="zh-CN" altLang="en-US" dirty="0" smtClean="0"/>
          </a:p>
          <a:p>
            <a:r>
              <a:rPr lang="zh-CN" altLang="en-US" dirty="0" smtClean="0"/>
              <a:t>每次插入一个点</a:t>
            </a:r>
            <a:r>
              <a:rPr lang="en-US" altLang="zh-CN" dirty="0" err="1" smtClean="0"/>
              <a:t>x,c</a:t>
            </a:r>
            <a:r>
              <a:rPr lang="en-US" altLang="zh-CN" dirty="0" smtClean="0"/>
              <a:t>[a[x]]++,</a:t>
            </a:r>
            <a:r>
              <a:rPr lang="en-US" altLang="zh-CN" dirty="0" err="1" smtClean="0"/>
              <a:t>ans</a:t>
            </a:r>
            <a:r>
              <a:rPr lang="en-US" altLang="zh-CN" dirty="0" smtClean="0"/>
              <a:t>+=w[a[x]]*c[a[x]];</a:t>
            </a:r>
          </a:p>
          <a:p>
            <a:r>
              <a:rPr lang="zh-CN" altLang="en-US" dirty="0" smtClean="0"/>
              <a:t>每次删除一个点</a:t>
            </a:r>
            <a:r>
              <a:rPr lang="en-US" altLang="zh-CN" dirty="0" err="1" smtClean="0"/>
              <a:t>x,ans</a:t>
            </a:r>
            <a:r>
              <a:rPr lang="en-US" altLang="zh-CN" dirty="0" smtClean="0"/>
              <a:t>-=w[a[x]]*c[a[x]],c[a[x]]--;	</a:t>
            </a:r>
          </a:p>
          <a:p>
            <a:r>
              <a:rPr lang="zh-CN" altLang="en-US" dirty="0" smtClean="0"/>
              <a:t>每次修改时也要更新一下答案。</a:t>
            </a:r>
            <a:endParaRPr lang="en-US" altLang="zh-CN" dirty="0" smtClean="0"/>
          </a:p>
          <a:p>
            <a:endParaRPr lang="zh-CN" altLang="en-US" dirty="0" smtClean="0"/>
          </a:p>
          <a:p>
            <a:r>
              <a:rPr lang="zh-CN" altLang="en-US" dirty="0" smtClean="0"/>
              <a:t>直接用带修改树上莫队就行了。</a:t>
            </a:r>
          </a:p>
          <a:p>
            <a:r>
              <a:rPr lang="zh-CN" altLang="en-US" dirty="0" smtClean="0"/>
              <a:t>时间复杂度</a:t>
            </a:r>
            <a:r>
              <a:rPr lang="en-US" altLang="zh-CN" dirty="0" smtClean="0"/>
              <a:t>O(n^{5/3})</a:t>
            </a:r>
          </a:p>
          <a:p>
            <a:endParaRPr lang="zh-CN" altLang="en-US" dirty="0"/>
          </a:p>
        </p:txBody>
      </p:sp>
    </p:spTree>
    <p:extLst>
      <p:ext uri="{BB962C8B-B14F-4D97-AF65-F5344CB8AC3E}">
        <p14:creationId xmlns:p14="http://schemas.microsoft.com/office/powerpoint/2010/main" val="377968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a:bodyPr>
          <a:lstStyle/>
          <a:p>
            <a:r>
              <a:rPr lang="zh-CN" altLang="en-US" dirty="0" smtClean="0"/>
              <a:t>根据自己的水平适当选做</a:t>
            </a:r>
            <a:endParaRPr lang="en-US" altLang="zh-CN" dirty="0" smtClean="0"/>
          </a:p>
          <a:p>
            <a:endParaRPr lang="en-US" altLang="zh-CN" dirty="0"/>
          </a:p>
          <a:p>
            <a:r>
              <a:rPr lang="en-US" altLang="zh-CN" dirty="0" smtClean="0"/>
              <a:t>CDQ</a:t>
            </a:r>
            <a:r>
              <a:rPr lang="zh-CN" altLang="en-US" dirty="0" smtClean="0"/>
              <a:t>分治：</a:t>
            </a:r>
            <a:endParaRPr lang="en-US" altLang="zh-CN" dirty="0" smtClean="0"/>
          </a:p>
          <a:p>
            <a:r>
              <a:rPr lang="en-US" altLang="zh-CN" dirty="0" smtClean="0"/>
              <a:t>http://www.lydsy.com/JudgeOnline/problem.php?id=1176</a:t>
            </a:r>
          </a:p>
          <a:p>
            <a:r>
              <a:rPr lang="en-US" altLang="zh-CN" dirty="0" smtClean="0"/>
              <a:t>http://www.lydsy.com/JudgeOnline/problem.php?id=2001</a:t>
            </a:r>
          </a:p>
          <a:p>
            <a:r>
              <a:rPr lang="en-US" altLang="zh-CN" dirty="0" smtClean="0"/>
              <a:t>http://www.lydsy.com/JudgeOnline/problem.php?id=2716</a:t>
            </a:r>
          </a:p>
          <a:p>
            <a:r>
              <a:rPr lang="en-US" altLang="zh-CN" dirty="0" smtClean="0"/>
              <a:t>http://www.lydsy.com/JudgeOnline/problem.php?id=2989</a:t>
            </a:r>
          </a:p>
          <a:p>
            <a:r>
              <a:rPr lang="en-US" altLang="zh-CN" dirty="0" smtClean="0"/>
              <a:t>http://www.lydsy.com/JudgeOnline/problem.php?id=4170</a:t>
            </a:r>
            <a:endParaRPr lang="zh-CN" altLang="en-US" dirty="0"/>
          </a:p>
        </p:txBody>
      </p:sp>
    </p:spTree>
    <p:extLst>
      <p:ext uri="{BB962C8B-B14F-4D97-AF65-F5344CB8AC3E}">
        <p14:creationId xmlns:p14="http://schemas.microsoft.com/office/powerpoint/2010/main" val="1597133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整体二分：</a:t>
            </a:r>
            <a:endParaRPr lang="en-US" altLang="zh-CN" dirty="0" smtClean="0"/>
          </a:p>
          <a:p>
            <a:r>
              <a:rPr lang="en-US" altLang="zh-CN" dirty="0" smtClean="0"/>
              <a:t>http://www.lydsy.com/JudgeOnline/problem.php?id=3110</a:t>
            </a:r>
          </a:p>
          <a:p>
            <a:r>
              <a:rPr lang="en-US" altLang="zh-CN" dirty="0" smtClean="0"/>
              <a:t>http://www.lydsy.com/JudgeOnline/problem.php?id=2527</a:t>
            </a:r>
          </a:p>
          <a:p>
            <a:r>
              <a:rPr lang="en-US" altLang="zh-CN" dirty="0" smtClean="0"/>
              <a:t>http://www.tsinsen.com/A1333</a:t>
            </a:r>
            <a:endParaRPr lang="zh-CN" altLang="en-US" dirty="0"/>
          </a:p>
        </p:txBody>
      </p:sp>
    </p:spTree>
    <p:extLst>
      <p:ext uri="{BB962C8B-B14F-4D97-AF65-F5344CB8AC3E}">
        <p14:creationId xmlns:p14="http://schemas.microsoft.com/office/powerpoint/2010/main" val="3943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点分治</a:t>
            </a:r>
            <a:r>
              <a:rPr lang="en-US" altLang="zh-CN" dirty="0" smtClean="0"/>
              <a:t>/</a:t>
            </a:r>
            <a:r>
              <a:rPr lang="zh-CN" altLang="en-US" dirty="0" smtClean="0"/>
              <a:t>点分树</a:t>
            </a:r>
            <a:endParaRPr lang="en-US" altLang="zh-CN" dirty="0" smtClean="0"/>
          </a:p>
          <a:p>
            <a:r>
              <a:rPr lang="en-US" altLang="zh-CN" dirty="0" smtClean="0"/>
              <a:t>http://www.lydsy.com/JudgeOnline/problem.php?id=4016</a:t>
            </a:r>
          </a:p>
          <a:p>
            <a:r>
              <a:rPr lang="en-US" altLang="zh-CN" dirty="0" smtClean="0"/>
              <a:t>http://www.lydsy.com/JudgeOnline/problem.php?id=3924</a:t>
            </a:r>
          </a:p>
          <a:p>
            <a:r>
              <a:rPr lang="en-US" altLang="zh-CN" dirty="0" smtClean="0"/>
              <a:t>http://www.lydsy.com/JudgeOnline/problem.php?id=3730</a:t>
            </a:r>
          </a:p>
          <a:p>
            <a:r>
              <a:rPr lang="en-US" altLang="zh-CN" dirty="0" smtClean="0"/>
              <a:t>http://www.lydsy.com/JudgeOnline/problem.php?id=1758</a:t>
            </a:r>
          </a:p>
          <a:p>
            <a:r>
              <a:rPr lang="en-US" altLang="zh-CN" dirty="0" smtClean="0"/>
              <a:t>http://acm.hdu.edu.cn/showproblem.php?pid=5571</a:t>
            </a:r>
          </a:p>
          <a:p>
            <a:r>
              <a:rPr lang="en-US" altLang="zh-CN" dirty="0" smtClean="0"/>
              <a:t>http://acm.hdu.edu.cn/showproblem.php?pid=5227</a:t>
            </a:r>
          </a:p>
          <a:p>
            <a:r>
              <a:rPr lang="en-US" altLang="zh-CN" dirty="0" smtClean="0"/>
              <a:t>https://www.codechef.com/problems/BTREE</a:t>
            </a:r>
          </a:p>
          <a:p>
            <a:r>
              <a:rPr lang="en-US" altLang="zh-CN" dirty="0" smtClean="0"/>
              <a:t>https://www.codechef.com/problems/PRIMEDST</a:t>
            </a:r>
          </a:p>
          <a:p>
            <a:r>
              <a:rPr lang="en-US" altLang="zh-CN" dirty="0" smtClean="0"/>
              <a:t>http://codeforces.com/problemset/gymProblem/100633/D</a:t>
            </a:r>
          </a:p>
          <a:p>
            <a:r>
              <a:rPr lang="en-US" altLang="zh-CN" dirty="0" smtClean="0"/>
              <a:t>http://codeforces.com/problemset/problem/150/E</a:t>
            </a:r>
          </a:p>
          <a:p>
            <a:r>
              <a:rPr lang="en-US" altLang="zh-CN" dirty="0" smtClean="0"/>
              <a:t>http://codeforces.com/problemset/problem/293/E</a:t>
            </a:r>
            <a:endParaRPr lang="zh-CN" altLang="en-US" dirty="0"/>
          </a:p>
        </p:txBody>
      </p:sp>
    </p:spTree>
    <p:extLst>
      <p:ext uri="{BB962C8B-B14F-4D97-AF65-F5344CB8AC3E}">
        <p14:creationId xmlns:p14="http://schemas.microsoft.com/office/powerpoint/2010/main" val="158065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a:bodyPr>
          <a:lstStyle/>
          <a:p>
            <a:r>
              <a:rPr lang="zh-CN" altLang="en-US" dirty="0" smtClean="0"/>
              <a:t>普通莫队：</a:t>
            </a:r>
          </a:p>
          <a:p>
            <a:r>
              <a:rPr lang="en-US" altLang="zh-CN" dirty="0" smtClean="0"/>
              <a:t>http://www.lydsy.com/JudgeOnline/problem.php?id=2038</a:t>
            </a:r>
          </a:p>
          <a:p>
            <a:r>
              <a:rPr lang="en-US" altLang="zh-CN" dirty="0" smtClean="0"/>
              <a:t>http://www.lydsy.com/JudgeOnline/problem.php?id=3781</a:t>
            </a:r>
          </a:p>
          <a:p>
            <a:r>
              <a:rPr lang="zh-CN" altLang="en-US" dirty="0" smtClean="0"/>
              <a:t>树上莫队：</a:t>
            </a:r>
          </a:p>
          <a:p>
            <a:r>
              <a:rPr lang="en-US" altLang="zh-CN" dirty="0" smtClean="0"/>
              <a:t>http://www.lydsy.com/JudgeOnline/problem.php?id=3757</a:t>
            </a:r>
          </a:p>
          <a:p>
            <a:r>
              <a:rPr lang="zh-CN" altLang="en-US" dirty="0" smtClean="0"/>
              <a:t>带修改的树上莫队：</a:t>
            </a:r>
          </a:p>
          <a:p>
            <a:r>
              <a:rPr lang="en-US" altLang="zh-CN" dirty="0" smtClean="0"/>
              <a:t>http://www.lydsy.com/JudgeOnline/problem.php?id=3052</a:t>
            </a:r>
          </a:p>
          <a:p>
            <a:r>
              <a:rPr lang="en-US" altLang="zh-CN" dirty="0" smtClean="0"/>
              <a:t>http://acm.hdu.edu.cn/showproblem.php?pid=5508</a:t>
            </a:r>
          </a:p>
        </p:txBody>
      </p:sp>
    </p:spTree>
    <p:extLst>
      <p:ext uri="{BB962C8B-B14F-4D97-AF65-F5344CB8AC3E}">
        <p14:creationId xmlns:p14="http://schemas.microsoft.com/office/powerpoint/2010/main" val="270906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整体二分</a:t>
            </a:r>
            <a:endParaRPr lang="zh-CN" altLang="en-US" dirty="0"/>
          </a:p>
        </p:txBody>
      </p:sp>
      <p:sp>
        <p:nvSpPr>
          <p:cNvPr id="3" name="内容占位符 2"/>
          <p:cNvSpPr>
            <a:spLocks noGrp="1"/>
          </p:cNvSpPr>
          <p:nvPr>
            <p:ph idx="1"/>
          </p:nvPr>
        </p:nvSpPr>
        <p:spPr/>
        <p:txBody>
          <a:bodyPr>
            <a:normAutofit/>
          </a:bodyPr>
          <a:lstStyle/>
          <a:p>
            <a:r>
              <a:rPr lang="zh-CN" altLang="en-US" dirty="0" smtClean="0"/>
              <a:t>每个询问都满足可二分性</a:t>
            </a:r>
            <a:endParaRPr lang="en-US" altLang="zh-CN" dirty="0" smtClean="0"/>
          </a:p>
          <a:p>
            <a:r>
              <a:rPr lang="zh-CN" altLang="en-US" dirty="0" smtClean="0"/>
              <a:t>二分时前一半操作对答案的影响可以独立计算掉</a:t>
            </a:r>
            <a:endParaRPr lang="en-US" altLang="zh-CN" dirty="0" smtClean="0"/>
          </a:p>
          <a:p>
            <a:r>
              <a:rPr lang="en-US" altLang="zh-CN" dirty="0" smtClean="0"/>
              <a:t>Solve(</a:t>
            </a:r>
            <a:r>
              <a:rPr lang="en-US" altLang="zh-CN" dirty="0" err="1" smtClean="0"/>
              <a:t>l,r,S</a:t>
            </a:r>
            <a:r>
              <a:rPr lang="en-US" altLang="zh-CN" dirty="0" smtClean="0"/>
              <a:t>):</a:t>
            </a:r>
            <a:r>
              <a:rPr lang="zh-CN" altLang="en-US" dirty="0" smtClean="0"/>
              <a:t>处理</a:t>
            </a:r>
            <a:r>
              <a:rPr lang="en-US" altLang="zh-CN" dirty="0" err="1" smtClean="0"/>
              <a:t>l~r</a:t>
            </a:r>
            <a:r>
              <a:rPr lang="zh-CN" altLang="en-US" dirty="0" smtClean="0"/>
              <a:t>的修改，且回答集合</a:t>
            </a:r>
            <a:r>
              <a:rPr lang="en-US" altLang="zh-CN" dirty="0" smtClean="0"/>
              <a:t>S</a:t>
            </a:r>
            <a:r>
              <a:rPr lang="zh-CN" altLang="en-US" dirty="0" smtClean="0"/>
              <a:t>中的询问</a:t>
            </a:r>
            <a:endParaRPr lang="en-US" altLang="zh-CN" dirty="0" smtClean="0"/>
          </a:p>
          <a:p>
            <a:r>
              <a:rPr lang="en-US" altLang="zh-CN" dirty="0" smtClean="0"/>
              <a:t>1</a:t>
            </a:r>
            <a:r>
              <a:rPr lang="zh-CN" altLang="en-US" dirty="0" smtClean="0"/>
              <a:t>、做一遍</a:t>
            </a:r>
            <a:r>
              <a:rPr lang="en-US" altLang="zh-CN" dirty="0" err="1" smtClean="0"/>
              <a:t>l~mid</a:t>
            </a:r>
            <a:r>
              <a:rPr lang="zh-CN" altLang="en-US" dirty="0" smtClean="0"/>
              <a:t>的修改</a:t>
            </a:r>
            <a:endParaRPr lang="en-US" altLang="zh-CN" dirty="0" smtClean="0"/>
          </a:p>
          <a:p>
            <a:r>
              <a:rPr lang="en-US" altLang="zh-CN" dirty="0" smtClean="0"/>
              <a:t>2</a:t>
            </a:r>
            <a:r>
              <a:rPr lang="zh-CN" altLang="en-US" dirty="0" smtClean="0"/>
              <a:t>、回答所有</a:t>
            </a:r>
            <a:r>
              <a:rPr lang="en-US" altLang="zh-CN" dirty="0" smtClean="0"/>
              <a:t>S</a:t>
            </a:r>
            <a:r>
              <a:rPr lang="zh-CN" altLang="en-US" dirty="0" smtClean="0"/>
              <a:t>中的询问是否已经达成</a:t>
            </a:r>
            <a:r>
              <a:rPr lang="en-US" altLang="zh-CN" dirty="0"/>
              <a:t>(</a:t>
            </a:r>
            <a:r>
              <a:rPr lang="zh-CN" altLang="en-US" dirty="0" smtClean="0"/>
              <a:t>即答案是否</a:t>
            </a:r>
            <a:r>
              <a:rPr lang="en-US" altLang="zh-CN" dirty="0" smtClean="0"/>
              <a:t>&lt;=mid)</a:t>
            </a:r>
          </a:p>
          <a:p>
            <a:r>
              <a:rPr lang="en-US" altLang="zh-CN" dirty="0" smtClean="0"/>
              <a:t>3</a:t>
            </a:r>
            <a:r>
              <a:rPr lang="zh-CN" altLang="en-US" dirty="0" smtClean="0"/>
              <a:t>、</a:t>
            </a:r>
            <a:r>
              <a:rPr lang="zh-CN" altLang="en-US" dirty="0"/>
              <a:t>把</a:t>
            </a:r>
            <a:r>
              <a:rPr lang="en-US" altLang="zh-CN" dirty="0" smtClean="0"/>
              <a:t>S</a:t>
            </a:r>
            <a:r>
              <a:rPr lang="zh-CN" altLang="en-US" dirty="0" smtClean="0"/>
              <a:t>分为集合</a:t>
            </a:r>
            <a:r>
              <a:rPr lang="en-US" altLang="zh-CN" dirty="0" smtClean="0"/>
              <a:t>A</a:t>
            </a:r>
            <a:r>
              <a:rPr lang="zh-CN" altLang="en-US" dirty="0" smtClean="0"/>
              <a:t>和</a:t>
            </a:r>
            <a:r>
              <a:rPr lang="en-US" altLang="zh-CN" dirty="0" smtClean="0"/>
              <a:t>B</a:t>
            </a:r>
            <a:r>
              <a:rPr lang="zh-CN" altLang="en-US" dirty="0" smtClean="0"/>
              <a:t>，</a:t>
            </a:r>
            <a:r>
              <a:rPr lang="en-US" altLang="zh-CN" dirty="0" smtClean="0"/>
              <a:t>A</a:t>
            </a:r>
            <a:r>
              <a:rPr lang="zh-CN" altLang="en-US" dirty="0" smtClean="0"/>
              <a:t>中答案</a:t>
            </a:r>
            <a:r>
              <a:rPr lang="en-US" altLang="zh-CN" dirty="0" smtClean="0"/>
              <a:t>&lt;=mid</a:t>
            </a:r>
            <a:r>
              <a:rPr lang="zh-CN" altLang="en-US" dirty="0" smtClean="0"/>
              <a:t>，</a:t>
            </a:r>
            <a:r>
              <a:rPr lang="en-US" altLang="zh-CN" dirty="0" smtClean="0"/>
              <a:t>B</a:t>
            </a:r>
            <a:r>
              <a:rPr lang="zh-CN" altLang="en-US" dirty="0" smtClean="0"/>
              <a:t>中</a:t>
            </a:r>
            <a:r>
              <a:rPr lang="en-US" altLang="zh-CN" dirty="0" smtClean="0"/>
              <a:t>&gt;mid</a:t>
            </a:r>
            <a:endParaRPr lang="en-US" altLang="zh-CN" dirty="0"/>
          </a:p>
          <a:p>
            <a:r>
              <a:rPr lang="en-US" altLang="zh-CN" dirty="0" smtClean="0"/>
              <a:t>4</a:t>
            </a:r>
            <a:r>
              <a:rPr lang="zh-CN" altLang="en-US" dirty="0" smtClean="0"/>
              <a:t>、</a:t>
            </a:r>
            <a:r>
              <a:rPr lang="en-US" altLang="zh-CN" dirty="0" smtClean="0"/>
              <a:t>Solve(</a:t>
            </a:r>
            <a:r>
              <a:rPr lang="en-US" altLang="zh-CN" dirty="0" err="1" smtClean="0"/>
              <a:t>l,mid,A</a:t>
            </a:r>
            <a:r>
              <a:rPr lang="en-US" altLang="zh-CN" dirty="0" smtClean="0"/>
              <a:t>)</a:t>
            </a:r>
          </a:p>
          <a:p>
            <a:r>
              <a:rPr lang="en-US" altLang="zh-CN" dirty="0" smtClean="0"/>
              <a:t>5</a:t>
            </a:r>
            <a:r>
              <a:rPr lang="zh-CN" altLang="en-US" dirty="0" smtClean="0"/>
              <a:t>、把</a:t>
            </a:r>
            <a:r>
              <a:rPr lang="en-US" altLang="zh-CN" dirty="0" smtClean="0"/>
              <a:t>B</a:t>
            </a:r>
            <a:r>
              <a:rPr lang="zh-CN" altLang="en-US" dirty="0" smtClean="0"/>
              <a:t>中的询问减去</a:t>
            </a:r>
            <a:r>
              <a:rPr lang="en-US" altLang="zh-CN" dirty="0" err="1" smtClean="0"/>
              <a:t>l~mid</a:t>
            </a:r>
            <a:r>
              <a:rPr lang="zh-CN" altLang="en-US" dirty="0" smtClean="0"/>
              <a:t>的修改的贡献，然后</a:t>
            </a:r>
            <a:r>
              <a:rPr lang="en-US" altLang="zh-CN" dirty="0" smtClean="0"/>
              <a:t>Solve(mid+1,r,B)</a:t>
            </a:r>
            <a:endParaRPr lang="zh-CN" altLang="en-US" dirty="0"/>
          </a:p>
        </p:txBody>
      </p:sp>
    </p:spTree>
    <p:extLst>
      <p:ext uri="{BB962C8B-B14F-4D97-AF65-F5344CB8AC3E}">
        <p14:creationId xmlns:p14="http://schemas.microsoft.com/office/powerpoint/2010/main" val="225077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点分治</a:t>
            </a:r>
            <a:endParaRPr lang="zh-CN" altLang="en-US" dirty="0"/>
          </a:p>
        </p:txBody>
      </p:sp>
      <p:sp>
        <p:nvSpPr>
          <p:cNvPr id="3" name="内容占位符 2"/>
          <p:cNvSpPr>
            <a:spLocks noGrp="1"/>
          </p:cNvSpPr>
          <p:nvPr>
            <p:ph idx="1"/>
          </p:nvPr>
        </p:nvSpPr>
        <p:spPr>
          <a:xfrm>
            <a:off x="838200" y="1825625"/>
            <a:ext cx="10515600" cy="4627130"/>
          </a:xfrm>
        </p:spPr>
        <p:txBody>
          <a:bodyPr>
            <a:normAutofit lnSpcReduction="10000"/>
          </a:bodyPr>
          <a:lstStyle/>
          <a:p>
            <a:r>
              <a:rPr lang="zh-CN" altLang="en-US" dirty="0" smtClean="0"/>
              <a:t>一般用来解决树上路径相关问题</a:t>
            </a:r>
            <a:endParaRPr lang="en-US" altLang="zh-CN" dirty="0" smtClean="0"/>
          </a:p>
          <a:p>
            <a:r>
              <a:rPr lang="zh-CN" altLang="en-US" dirty="0" smtClean="0"/>
              <a:t>重心：删去后最大连通块最小的点，显然删去后最大连通块不超过</a:t>
            </a:r>
            <a:r>
              <a:rPr lang="en-US" altLang="zh-CN" dirty="0" smtClean="0"/>
              <a:t>n/2</a:t>
            </a:r>
            <a:r>
              <a:rPr lang="zh-CN" altLang="en-US" dirty="0" smtClean="0"/>
              <a:t>。</a:t>
            </a:r>
            <a:endParaRPr lang="en-US" altLang="zh-CN" dirty="0" smtClean="0"/>
          </a:p>
          <a:p>
            <a:endParaRPr lang="en-US" altLang="zh-CN" dirty="0" smtClean="0"/>
          </a:p>
          <a:p>
            <a:r>
              <a:rPr lang="en-US" altLang="zh-CN" dirty="0" smtClean="0"/>
              <a:t>1</a:t>
            </a:r>
            <a:r>
              <a:rPr lang="zh-CN" altLang="en-US" dirty="0" smtClean="0"/>
              <a:t>、选取树的重心</a:t>
            </a:r>
            <a:endParaRPr lang="en-US" altLang="zh-CN" dirty="0" smtClean="0"/>
          </a:p>
          <a:p>
            <a:r>
              <a:rPr lang="en-US" altLang="zh-CN" dirty="0" smtClean="0"/>
              <a:t>2</a:t>
            </a:r>
            <a:r>
              <a:rPr lang="zh-CN" altLang="en-US" dirty="0" smtClean="0"/>
              <a:t>、计算所有经过重心的路径的答案</a:t>
            </a:r>
            <a:endParaRPr lang="en-US" altLang="zh-CN" dirty="0" smtClean="0"/>
          </a:p>
          <a:p>
            <a:r>
              <a:rPr lang="en-US" altLang="zh-CN" dirty="0" smtClean="0"/>
              <a:t>3</a:t>
            </a:r>
            <a:r>
              <a:rPr lang="zh-CN" altLang="en-US" dirty="0" smtClean="0"/>
              <a:t>、删去重心，递归做每个连通块</a:t>
            </a:r>
            <a:endParaRPr lang="en-US" altLang="zh-CN" dirty="0" smtClean="0"/>
          </a:p>
          <a:p>
            <a:endParaRPr lang="en-US" altLang="zh-CN" dirty="0"/>
          </a:p>
          <a:p>
            <a:r>
              <a:rPr lang="zh-CN" altLang="en-US" dirty="0" smtClean="0"/>
              <a:t>点分层数为</a:t>
            </a:r>
            <a:r>
              <a:rPr lang="en-US" altLang="zh-CN" dirty="0" smtClean="0"/>
              <a:t>O(log n)</a:t>
            </a:r>
            <a:r>
              <a:rPr lang="zh-CN" altLang="en-US" dirty="0" smtClean="0"/>
              <a:t>，每一层都访问不超过</a:t>
            </a:r>
            <a:r>
              <a:rPr lang="en-US" altLang="zh-CN" dirty="0" smtClean="0"/>
              <a:t>n</a:t>
            </a:r>
            <a:r>
              <a:rPr lang="zh-CN" altLang="en-US" dirty="0" smtClean="0"/>
              <a:t>个点。总复杂度</a:t>
            </a:r>
            <a:r>
              <a:rPr lang="en-US" altLang="zh-CN" dirty="0" smtClean="0"/>
              <a:t>O(n log n)</a:t>
            </a:r>
            <a:r>
              <a:rPr lang="zh-CN" altLang="en-US" dirty="0" smtClean="0"/>
              <a:t>。</a:t>
            </a:r>
            <a:endParaRPr lang="en-US" altLang="zh-CN" dirty="0" smtClean="0"/>
          </a:p>
        </p:txBody>
      </p:sp>
    </p:spTree>
    <p:extLst>
      <p:ext uri="{BB962C8B-B14F-4D97-AF65-F5344CB8AC3E}">
        <p14:creationId xmlns:p14="http://schemas.microsoft.com/office/powerpoint/2010/main" val="413147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CF293E</a:t>
            </a:r>
            <a:endParaRPr lang="zh-CN" altLang="en-US" dirty="0"/>
          </a:p>
        </p:txBody>
      </p:sp>
      <p:sp>
        <p:nvSpPr>
          <p:cNvPr id="3" name="内容占位符 2"/>
          <p:cNvSpPr>
            <a:spLocks noGrp="1"/>
          </p:cNvSpPr>
          <p:nvPr>
            <p:ph idx="1"/>
          </p:nvPr>
        </p:nvSpPr>
        <p:spPr/>
        <p:txBody>
          <a:bodyPr/>
          <a:lstStyle/>
          <a:p>
            <a:r>
              <a:rPr lang="zh-CN" altLang="en-US" dirty="0" smtClean="0"/>
              <a:t>给定一棵带边权的树</a:t>
            </a:r>
            <a:r>
              <a:rPr lang="en-US" altLang="zh-CN" dirty="0" smtClean="0"/>
              <a:t>,</a:t>
            </a:r>
            <a:r>
              <a:rPr lang="zh-CN" altLang="en-US" dirty="0" smtClean="0"/>
              <a:t>第</a:t>
            </a:r>
            <a:r>
              <a:rPr lang="en-US" altLang="zh-CN" dirty="0" err="1" smtClean="0"/>
              <a:t>i</a:t>
            </a:r>
            <a:r>
              <a:rPr lang="zh-CN" altLang="en-US" dirty="0" smtClean="0"/>
              <a:t>条边的长度为</a:t>
            </a:r>
            <a:r>
              <a:rPr lang="en-US" altLang="zh-CN" dirty="0" smtClean="0"/>
              <a:t>1,</a:t>
            </a:r>
            <a:r>
              <a:rPr lang="zh-CN" altLang="en-US" dirty="0" smtClean="0"/>
              <a:t>代价为</a:t>
            </a:r>
            <a:r>
              <a:rPr lang="en-US" altLang="zh-CN" dirty="0" err="1" smtClean="0"/>
              <a:t>wi</a:t>
            </a:r>
            <a:r>
              <a:rPr lang="en-US" altLang="zh-CN" dirty="0" smtClean="0"/>
              <a:t> .</a:t>
            </a:r>
          </a:p>
          <a:p>
            <a:r>
              <a:rPr lang="zh-CN" altLang="en-US" dirty="0" smtClean="0"/>
              <a:t>求有多少点对</a:t>
            </a:r>
            <a:r>
              <a:rPr lang="en-US" altLang="zh-CN" dirty="0" smtClean="0"/>
              <a:t>(</a:t>
            </a:r>
            <a:r>
              <a:rPr lang="en-US" altLang="zh-CN" dirty="0" err="1" smtClean="0"/>
              <a:t>i,j</a:t>
            </a:r>
            <a:r>
              <a:rPr lang="en-US" altLang="zh-CN" dirty="0" smtClean="0"/>
              <a:t>)</a:t>
            </a:r>
            <a:r>
              <a:rPr lang="zh-CN" altLang="en-US" dirty="0" smtClean="0"/>
              <a:t>满足</a:t>
            </a:r>
            <a:r>
              <a:rPr lang="en-US" altLang="zh-CN" dirty="0" err="1" smtClean="0"/>
              <a:t>i</a:t>
            </a:r>
            <a:r>
              <a:rPr lang="zh-CN" altLang="en-US" dirty="0" smtClean="0"/>
              <a:t>与</a:t>
            </a:r>
            <a:r>
              <a:rPr lang="en-US" altLang="zh-CN" dirty="0" smtClean="0"/>
              <a:t>j</a:t>
            </a:r>
            <a:r>
              <a:rPr lang="zh-CN" altLang="en-US" dirty="0" smtClean="0"/>
              <a:t>之间路径的长度不超过</a:t>
            </a:r>
            <a:r>
              <a:rPr lang="en-US" altLang="zh-CN" dirty="0" smtClean="0"/>
              <a:t>L,</a:t>
            </a:r>
            <a:r>
              <a:rPr lang="zh-CN" altLang="en-US" dirty="0" smtClean="0"/>
              <a:t>代价和不超过</a:t>
            </a:r>
            <a:r>
              <a:rPr lang="en-US" altLang="zh-CN" dirty="0" smtClean="0"/>
              <a:t>W.</a:t>
            </a:r>
          </a:p>
          <a:p>
            <a:endParaRPr lang="en-US" altLang="zh-CN" dirty="0" smtClean="0"/>
          </a:p>
          <a:p>
            <a:r>
              <a:rPr lang="en-US" altLang="zh-CN" dirty="0" smtClean="0"/>
              <a:t>N ≤ 100000,wi ≤ 10000</a:t>
            </a:r>
            <a:endParaRPr lang="zh-CN" altLang="en-US" dirty="0"/>
          </a:p>
        </p:txBody>
      </p:sp>
    </p:spTree>
    <p:extLst>
      <p:ext uri="{BB962C8B-B14F-4D97-AF65-F5344CB8AC3E}">
        <p14:creationId xmlns:p14="http://schemas.microsoft.com/office/powerpoint/2010/main" val="208498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CF293E</a:t>
            </a:r>
            <a:endParaRPr lang="zh-CN" altLang="en-US" dirty="0"/>
          </a:p>
        </p:txBody>
      </p:sp>
      <p:sp>
        <p:nvSpPr>
          <p:cNvPr id="3" name="内容占位符 2"/>
          <p:cNvSpPr>
            <a:spLocks noGrp="1"/>
          </p:cNvSpPr>
          <p:nvPr>
            <p:ph idx="1"/>
          </p:nvPr>
        </p:nvSpPr>
        <p:spPr/>
        <p:txBody>
          <a:bodyPr/>
          <a:lstStyle/>
          <a:p>
            <a:r>
              <a:rPr lang="zh-CN" altLang="en-US" dirty="0" smtClean="0"/>
              <a:t>很容易想到是点分治</a:t>
            </a:r>
            <a:endParaRPr lang="en-US" altLang="zh-CN" dirty="0" smtClean="0"/>
          </a:p>
          <a:p>
            <a:r>
              <a:rPr lang="zh-CN" altLang="en-US" dirty="0" smtClean="0"/>
              <a:t>考虑在每个重心上如何计算答案</a:t>
            </a:r>
            <a:endParaRPr lang="en-US" altLang="zh-CN" dirty="0" smtClean="0"/>
          </a:p>
          <a:p>
            <a:r>
              <a:rPr lang="zh-CN" altLang="en-US" dirty="0" smtClean="0"/>
              <a:t>预处理出每个节点到这个重心的长度和代价和</a:t>
            </a:r>
            <a:endParaRPr lang="en-US" altLang="zh-CN" dirty="0" smtClean="0"/>
          </a:p>
          <a:p>
            <a:r>
              <a:rPr lang="zh-CN" altLang="en-US" dirty="0" smtClean="0"/>
              <a:t>把当前的所有节点按长度从小到大排序</a:t>
            </a:r>
          </a:p>
          <a:p>
            <a:r>
              <a:rPr lang="zh-CN" altLang="en-US" dirty="0" smtClean="0"/>
              <a:t>一个指针从前往后</a:t>
            </a:r>
            <a:r>
              <a:rPr lang="en-US" altLang="zh-CN" dirty="0" smtClean="0"/>
              <a:t>,</a:t>
            </a:r>
            <a:r>
              <a:rPr lang="zh-CN" altLang="en-US" dirty="0" smtClean="0"/>
              <a:t>另一个从后往前</a:t>
            </a:r>
          </a:p>
          <a:p>
            <a:r>
              <a:rPr lang="zh-CN" altLang="en-US" dirty="0" smtClean="0"/>
              <a:t>另外一维用树状数组维护即可</a:t>
            </a:r>
            <a:endParaRPr lang="en-US" altLang="zh-CN" dirty="0" smtClean="0"/>
          </a:p>
          <a:p>
            <a:r>
              <a:rPr lang="zh-CN" altLang="en-US" dirty="0" smtClean="0"/>
              <a:t>复杂度</a:t>
            </a:r>
            <a:r>
              <a:rPr lang="en-US" altLang="zh-CN" dirty="0" smtClean="0"/>
              <a:t>O(N log^2 N)</a:t>
            </a:r>
            <a:endParaRPr lang="zh-CN" altLang="en-US" dirty="0"/>
          </a:p>
        </p:txBody>
      </p:sp>
    </p:spTree>
    <p:extLst>
      <p:ext uri="{BB962C8B-B14F-4D97-AF65-F5344CB8AC3E}">
        <p14:creationId xmlns:p14="http://schemas.microsoft.com/office/powerpoint/2010/main" val="332061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边分治</a:t>
            </a:r>
            <a:endParaRPr lang="zh-CN" altLang="en-US" dirty="0"/>
          </a:p>
        </p:txBody>
      </p:sp>
      <p:sp>
        <p:nvSpPr>
          <p:cNvPr id="3" name="内容占位符 2"/>
          <p:cNvSpPr>
            <a:spLocks noGrp="1"/>
          </p:cNvSpPr>
          <p:nvPr>
            <p:ph idx="1"/>
          </p:nvPr>
        </p:nvSpPr>
        <p:spPr/>
        <p:txBody>
          <a:bodyPr/>
          <a:lstStyle/>
          <a:p>
            <a:r>
              <a:rPr lang="zh-CN" altLang="en-US" dirty="0" smtClean="0"/>
              <a:t>类似于点分治，只不过选的不是重心，而是一条“中心边”</a:t>
            </a:r>
            <a:endParaRPr lang="en-US" altLang="zh-CN" dirty="0" smtClean="0"/>
          </a:p>
          <a:p>
            <a:endParaRPr lang="en-US" altLang="zh-CN" dirty="0" smtClean="0"/>
          </a:p>
          <a:p>
            <a:r>
              <a:rPr lang="zh-CN" altLang="en-US" dirty="0" smtClean="0"/>
              <a:t>优点：计算经过中心边的方案比计算经过重心的方案简单一些</a:t>
            </a:r>
            <a:endParaRPr lang="en-US" altLang="zh-CN" dirty="0" smtClean="0"/>
          </a:p>
          <a:p>
            <a:r>
              <a:rPr lang="zh-CN" altLang="en-US" dirty="0" smtClean="0"/>
              <a:t>缺点：为了防止复杂度在菊花树上退化，需要通过加虚边来将多叉树转二叉树。常数较大，且有些情况做不了</a:t>
            </a:r>
            <a:endParaRPr lang="zh-CN" altLang="en-US" dirty="0"/>
          </a:p>
        </p:txBody>
      </p:sp>
    </p:spTree>
    <p:extLst>
      <p:ext uri="{BB962C8B-B14F-4D97-AF65-F5344CB8AC3E}">
        <p14:creationId xmlns:p14="http://schemas.microsoft.com/office/powerpoint/2010/main" val="200034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点分树</a:t>
            </a:r>
            <a:endParaRPr lang="zh-CN" altLang="en-US" dirty="0"/>
          </a:p>
        </p:txBody>
      </p:sp>
      <p:sp>
        <p:nvSpPr>
          <p:cNvPr id="3" name="内容占位符 2"/>
          <p:cNvSpPr>
            <a:spLocks noGrp="1"/>
          </p:cNvSpPr>
          <p:nvPr>
            <p:ph idx="1"/>
          </p:nvPr>
        </p:nvSpPr>
        <p:spPr/>
        <p:txBody>
          <a:bodyPr/>
          <a:lstStyle/>
          <a:p>
            <a:r>
              <a:rPr lang="zh-CN" altLang="en-US" dirty="0" smtClean="0"/>
              <a:t>用来解决一些带修改的树上路径问题</a:t>
            </a:r>
            <a:endParaRPr lang="en-US" altLang="zh-CN" dirty="0" smtClean="0"/>
          </a:p>
          <a:p>
            <a:r>
              <a:rPr lang="zh-CN" altLang="en-US" dirty="0" smtClean="0"/>
              <a:t>每个点的祖先就是做到它之前所有包含它的重心</a:t>
            </a:r>
            <a:endParaRPr lang="en-US" altLang="zh-CN" dirty="0" smtClean="0"/>
          </a:p>
          <a:p>
            <a:r>
              <a:rPr lang="zh-CN" altLang="en-US" dirty="0" smtClean="0"/>
              <a:t>可知每个点只有</a:t>
            </a:r>
            <a:r>
              <a:rPr lang="en-US" altLang="zh-CN" dirty="0" smtClean="0"/>
              <a:t>O(log n)</a:t>
            </a:r>
            <a:r>
              <a:rPr lang="zh-CN" altLang="en-US" dirty="0" smtClean="0"/>
              <a:t>个祖先</a:t>
            </a:r>
            <a:endParaRPr lang="en-US" altLang="zh-CN" dirty="0" smtClean="0"/>
          </a:p>
          <a:p>
            <a:r>
              <a:rPr lang="zh-CN" altLang="en-US" dirty="0" smtClean="0"/>
              <a:t>修改和询问时都到每个祖先上去维护信息</a:t>
            </a:r>
            <a:endParaRPr lang="en-US" altLang="zh-CN" dirty="0" smtClean="0"/>
          </a:p>
          <a:p>
            <a:endParaRPr lang="en-US" altLang="zh-CN" dirty="0"/>
          </a:p>
          <a:p>
            <a:r>
              <a:rPr lang="zh-CN" altLang="en-US" dirty="0" smtClean="0"/>
              <a:t>为了防止算重，对于一个重心一般要开</a:t>
            </a:r>
            <a:r>
              <a:rPr lang="en-US" altLang="zh-CN" dirty="0" smtClean="0"/>
              <a:t>O(</a:t>
            </a:r>
            <a:r>
              <a:rPr lang="zh-CN" altLang="en-US" dirty="0" smtClean="0"/>
              <a:t>儿子个数</a:t>
            </a:r>
            <a:r>
              <a:rPr lang="en-US" altLang="zh-CN" dirty="0" smtClean="0"/>
              <a:t>)</a:t>
            </a:r>
            <a:r>
              <a:rPr lang="zh-CN" altLang="en-US" dirty="0" smtClean="0"/>
              <a:t>个结构来进行维护，不过总共维护的结构数仍然是线性的</a:t>
            </a:r>
            <a:endParaRPr lang="zh-CN" altLang="en-US" dirty="0"/>
          </a:p>
        </p:txBody>
      </p:sp>
    </p:spTree>
    <p:extLst>
      <p:ext uri="{BB962C8B-B14F-4D97-AF65-F5344CB8AC3E}">
        <p14:creationId xmlns:p14="http://schemas.microsoft.com/office/powerpoint/2010/main" val="11346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5571</a:t>
            </a:r>
            <a:endParaRPr lang="zh-CN" altLang="en-US" dirty="0"/>
          </a:p>
        </p:txBody>
      </p:sp>
      <p:sp>
        <p:nvSpPr>
          <p:cNvPr id="3" name="内容占位符 2"/>
          <p:cNvSpPr>
            <a:spLocks noGrp="1"/>
          </p:cNvSpPr>
          <p:nvPr>
            <p:ph idx="1"/>
          </p:nvPr>
        </p:nvSpPr>
        <p:spPr/>
        <p:txBody>
          <a:bodyPr/>
          <a:lstStyle/>
          <a:p>
            <a:r>
              <a:rPr lang="zh-CN" altLang="en-US" dirty="0" smtClean="0"/>
              <a:t>给出一棵带点权和边权的树</a:t>
            </a:r>
            <a:r>
              <a:rPr lang="en-US" altLang="zh-CN" dirty="0" smtClean="0"/>
              <a:t>,</a:t>
            </a:r>
            <a:r>
              <a:rPr lang="zh-CN" altLang="en-US" dirty="0" smtClean="0"/>
              <a:t>对于任意点对</a:t>
            </a:r>
            <a:r>
              <a:rPr lang="en-US" altLang="zh-CN" dirty="0" smtClean="0"/>
              <a:t>(</a:t>
            </a:r>
            <a:r>
              <a:rPr lang="en-US" altLang="zh-CN" dirty="0" err="1" smtClean="0"/>
              <a:t>i,j</a:t>
            </a:r>
            <a:r>
              <a:rPr lang="en-US" altLang="zh-CN" dirty="0" smtClean="0"/>
              <a:t>)(</a:t>
            </a:r>
            <a:r>
              <a:rPr lang="en-US" altLang="zh-CN" dirty="0" err="1" smtClean="0"/>
              <a:t>i</a:t>
            </a:r>
            <a:r>
              <a:rPr lang="en-US" altLang="zh-CN" dirty="0" smtClean="0"/>
              <a:t>&lt;j),</a:t>
            </a:r>
            <a:r>
              <a:rPr lang="zh-CN" altLang="en-US" dirty="0" smtClean="0"/>
              <a:t>对答案的贡献为</a:t>
            </a:r>
            <a:r>
              <a:rPr lang="en-US" altLang="zh-CN" dirty="0" smtClean="0"/>
              <a:t>(Ai </a:t>
            </a:r>
            <a:r>
              <a:rPr lang="en-US" altLang="zh-CN" dirty="0" err="1" smtClean="0"/>
              <a:t>xor</a:t>
            </a:r>
            <a:r>
              <a:rPr lang="en-US" altLang="zh-CN" dirty="0" smtClean="0"/>
              <a:t> </a:t>
            </a:r>
            <a:r>
              <a:rPr lang="en-US" altLang="zh-CN" dirty="0" err="1" smtClean="0"/>
              <a:t>Aj</a:t>
            </a:r>
            <a:r>
              <a:rPr lang="en-US" altLang="zh-CN" dirty="0" smtClean="0"/>
              <a:t> )*dis(</a:t>
            </a:r>
            <a:r>
              <a:rPr lang="en-US" altLang="zh-CN" dirty="0" err="1" smtClean="0"/>
              <a:t>i,j</a:t>
            </a:r>
            <a:r>
              <a:rPr lang="en-US" altLang="zh-CN" dirty="0" smtClean="0"/>
              <a:t>)</a:t>
            </a:r>
          </a:p>
          <a:p>
            <a:r>
              <a:rPr lang="en-US" altLang="zh-CN" dirty="0" smtClean="0"/>
              <a:t>dis(</a:t>
            </a:r>
            <a:r>
              <a:rPr lang="en-US" altLang="zh-CN" dirty="0" err="1" smtClean="0"/>
              <a:t>i,j</a:t>
            </a:r>
            <a:r>
              <a:rPr lang="en-US" altLang="zh-CN" dirty="0" smtClean="0"/>
              <a:t>)</a:t>
            </a:r>
            <a:r>
              <a:rPr lang="zh-CN" altLang="en-US" dirty="0" smtClean="0"/>
              <a:t>为</a:t>
            </a:r>
            <a:r>
              <a:rPr lang="en-US" altLang="zh-CN" dirty="0" err="1" smtClean="0"/>
              <a:t>i,j</a:t>
            </a:r>
            <a:r>
              <a:rPr lang="zh-CN" altLang="en-US" dirty="0" smtClean="0"/>
              <a:t>的树上距离</a:t>
            </a:r>
            <a:r>
              <a:rPr lang="en-US" altLang="zh-CN" dirty="0" smtClean="0"/>
              <a:t>.</a:t>
            </a:r>
          </a:p>
          <a:p>
            <a:r>
              <a:rPr lang="zh-CN" altLang="en-US" dirty="0" smtClean="0"/>
              <a:t>要求支持动态修改点权</a:t>
            </a:r>
            <a:r>
              <a:rPr lang="en-US" altLang="zh-CN" dirty="0" smtClean="0"/>
              <a:t>,</a:t>
            </a:r>
            <a:r>
              <a:rPr lang="zh-CN" altLang="en-US" dirty="0" smtClean="0"/>
              <a:t>询问当前的答案</a:t>
            </a:r>
            <a:r>
              <a:rPr lang="en-US" altLang="zh-CN" dirty="0" smtClean="0"/>
              <a:t>.</a:t>
            </a:r>
          </a:p>
          <a:p>
            <a:endParaRPr lang="en-US" altLang="zh-CN" dirty="0" smtClean="0"/>
          </a:p>
          <a:p>
            <a:r>
              <a:rPr lang="en-US" altLang="zh-CN" dirty="0" smtClean="0"/>
              <a:t>N≤30000,Ai≤16383</a:t>
            </a:r>
            <a:endParaRPr lang="zh-CN" altLang="en-US" dirty="0"/>
          </a:p>
        </p:txBody>
      </p:sp>
    </p:spTree>
    <p:extLst>
      <p:ext uri="{BB962C8B-B14F-4D97-AF65-F5344CB8AC3E}">
        <p14:creationId xmlns:p14="http://schemas.microsoft.com/office/powerpoint/2010/main" val="1177874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1998</Words>
  <Application>Microsoft Office PowerPoint</Application>
  <PresentationFormat>宽屏</PresentationFormat>
  <Paragraphs>174</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Arial</vt:lpstr>
      <vt:lpstr>Calibri</vt:lpstr>
      <vt:lpstr>Calibri Light</vt:lpstr>
      <vt:lpstr>Office 主题</vt:lpstr>
      <vt:lpstr>分治与分块算法</vt:lpstr>
      <vt:lpstr>CDQ分治</vt:lpstr>
      <vt:lpstr>整体二分</vt:lpstr>
      <vt:lpstr>点分治</vt:lpstr>
      <vt:lpstr>CF293E</vt:lpstr>
      <vt:lpstr>CF293E</vt:lpstr>
      <vt:lpstr>边分治</vt:lpstr>
      <vt:lpstr>点分树</vt:lpstr>
      <vt:lpstr>HDU 5571</vt:lpstr>
      <vt:lpstr>HDU 5571</vt:lpstr>
      <vt:lpstr>莫队算法</vt:lpstr>
      <vt:lpstr>BZOJ2038：小Z的袜子</vt:lpstr>
      <vt:lpstr>BZOJ2038：小Z的袜子</vt:lpstr>
      <vt:lpstr>树上莫队算法</vt:lpstr>
      <vt:lpstr>BZOJ1086：王室联邦</vt:lpstr>
      <vt:lpstr>BZOJ3757：苹果树</vt:lpstr>
      <vt:lpstr>BZOJ3757：苹果树</vt:lpstr>
      <vt:lpstr>带修改莫队/树上莫队</vt:lpstr>
      <vt:lpstr>UOJ58：糖果公园</vt:lpstr>
      <vt:lpstr>UOJ58：糖果公园</vt:lpstr>
      <vt:lpstr>作业</vt:lpstr>
      <vt:lpstr>作业</vt:lpstr>
      <vt:lpstr>作业</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分治算法</dc:title>
  <dc:creator>RXDoi</dc:creator>
  <cp:lastModifiedBy>RXDoi</cp:lastModifiedBy>
  <cp:revision>17</cp:revision>
  <dcterms:created xsi:type="dcterms:W3CDTF">2018-05-11T01:21:30Z</dcterms:created>
  <dcterms:modified xsi:type="dcterms:W3CDTF">2018-05-11T03:37:08Z</dcterms:modified>
</cp:coreProperties>
</file>