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286260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85440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38663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86188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98712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93853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100087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93693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4135461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37237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AC4DB90-89F9-4F89-9824-6575EAEF73B2}" type="datetimeFigureOut">
              <a:rPr lang="zh-CN" altLang="en-US" smtClean="0"/>
              <a:t>2018/5/11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160114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4DB90-89F9-4F89-9824-6575EAEF73B2}" type="datetimeFigureOut">
              <a:rPr lang="zh-CN" altLang="en-US" smtClean="0"/>
              <a:t>2018/5/11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1B34D-8E49-4910-BAFE-5B3652DC16F0}" type="slidenum">
              <a:rPr lang="zh-CN" altLang="en-US" smtClean="0"/>
              <a:t>‹#›</a:t>
            </a:fld>
            <a:endParaRPr lang="zh-CN" altLang="en-US"/>
          </a:p>
        </p:txBody>
      </p:sp>
    </p:spTree>
    <p:extLst>
      <p:ext uri="{BB962C8B-B14F-4D97-AF65-F5344CB8AC3E}">
        <p14:creationId xmlns:p14="http://schemas.microsoft.com/office/powerpoint/2010/main" val="379355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codechef.com/problems/ANUDTQ" TargetMode="External"/><Relationship Id="rId3" Type="http://schemas.openxmlformats.org/officeDocument/2006/relationships/hyperlink" Target="http://www.lydsy.com/JudgeOnline/problem.php?id=1208" TargetMode="External"/><Relationship Id="rId7" Type="http://schemas.openxmlformats.org/officeDocument/2006/relationships/hyperlink" Target="https://www.codechef.com/problems/CARDSHUF" TargetMode="External"/><Relationship Id="rId2" Type="http://schemas.openxmlformats.org/officeDocument/2006/relationships/hyperlink" Target="http://www.lydsy.com/JudgeOnline/problem.php?id=1269" TargetMode="External"/><Relationship Id="rId1" Type="http://schemas.openxmlformats.org/officeDocument/2006/relationships/slideLayout" Target="../slideLayouts/slideLayout2.xml"/><Relationship Id="rId6" Type="http://schemas.openxmlformats.org/officeDocument/2006/relationships/hyperlink" Target="http://www.lydsy.com/JudgeOnline/problem.php?id=3600" TargetMode="External"/><Relationship Id="rId5" Type="http://schemas.openxmlformats.org/officeDocument/2006/relationships/hyperlink" Target="http://www.lydsy.com/JudgeOnline/problem.php?id=1503" TargetMode="External"/><Relationship Id="rId4" Type="http://schemas.openxmlformats.org/officeDocument/2006/relationships/hyperlink" Target="http://www.lydsy.com/JudgeOnline/problem.php?id=15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平衡树</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3426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Splay</a:t>
            </a:r>
            <a:endParaRPr lang="zh-CN" altLang="en-US" dirty="0"/>
          </a:p>
        </p:txBody>
      </p:sp>
      <p:sp>
        <p:nvSpPr>
          <p:cNvPr id="3" name="内容占位符 2"/>
          <p:cNvSpPr>
            <a:spLocks noGrp="1"/>
          </p:cNvSpPr>
          <p:nvPr>
            <p:ph idx="1"/>
          </p:nvPr>
        </p:nvSpPr>
        <p:spPr/>
        <p:txBody>
          <a:bodyPr>
            <a:normAutofit/>
          </a:bodyPr>
          <a:lstStyle/>
          <a:p>
            <a:r>
              <a:rPr lang="en-US" altLang="zh-CN" sz="3200" dirty="0" smtClean="0"/>
              <a:t>Splay</a:t>
            </a:r>
            <a:r>
              <a:rPr lang="zh-CN" altLang="en-US" sz="3200" dirty="0" smtClean="0"/>
              <a:t>是一种平衡树，它的特点是每次操作后将被操作的节点通过奇怪的方法旋转到根</a:t>
            </a:r>
            <a:endParaRPr lang="en-US" altLang="zh-CN" sz="3200" dirty="0" smtClean="0"/>
          </a:p>
          <a:p>
            <a:r>
              <a:rPr lang="zh-CN" altLang="en-US" sz="3200" dirty="0" smtClean="0"/>
              <a:t>只要记住它的复杂度是均摊</a:t>
            </a:r>
            <a:r>
              <a:rPr lang="en-US" altLang="zh-CN" sz="3200" dirty="0" smtClean="0"/>
              <a:t>O(log n)</a:t>
            </a:r>
            <a:r>
              <a:rPr lang="zh-CN" altLang="en-US" sz="3200" dirty="0" smtClean="0"/>
              <a:t>的就好</a:t>
            </a:r>
            <a:r>
              <a:rPr lang="zh-CN" altLang="en-US" sz="3200" dirty="0" smtClean="0"/>
              <a:t>了</a:t>
            </a:r>
            <a:endParaRPr lang="en-US" altLang="zh-CN" sz="3200" dirty="0" smtClean="0"/>
          </a:p>
          <a:p>
            <a:endParaRPr lang="en-US" altLang="zh-CN" sz="3200" dirty="0" smtClean="0"/>
          </a:p>
          <a:p>
            <a:r>
              <a:rPr lang="zh-CN" altLang="en-US" sz="3200" dirty="0" smtClean="0"/>
              <a:t>这个东西</a:t>
            </a:r>
            <a:r>
              <a:rPr lang="zh-CN" altLang="en-US" sz="3200" dirty="0" smtClean="0"/>
              <a:t>常数不能</a:t>
            </a:r>
            <a:r>
              <a:rPr lang="zh-CN" altLang="en-US" sz="3200" dirty="0" smtClean="0"/>
              <a:t>靠</a:t>
            </a:r>
            <a:r>
              <a:rPr lang="zh-CN" altLang="en-US" sz="3200" dirty="0" smtClean="0"/>
              <a:t>谱</a:t>
            </a:r>
            <a:r>
              <a:rPr lang="zh-CN" altLang="en-US" sz="3200" dirty="0"/>
              <a:t>地</a:t>
            </a:r>
            <a:r>
              <a:rPr lang="zh-CN" altLang="en-US" sz="3200" dirty="0" smtClean="0"/>
              <a:t>可</a:t>
            </a:r>
            <a:r>
              <a:rPr lang="zh-CN" altLang="en-US" sz="3200" dirty="0" smtClean="0"/>
              <a:t>持久化</a:t>
            </a:r>
            <a:r>
              <a:rPr lang="zh-CN" altLang="en-US" sz="3200" dirty="0" smtClean="0"/>
              <a:t>。比起</a:t>
            </a:r>
            <a:r>
              <a:rPr lang="en-US" altLang="zh-CN" sz="3200" dirty="0" err="1" smtClean="0"/>
              <a:t>Treap</a:t>
            </a:r>
            <a:r>
              <a:rPr lang="zh-CN" altLang="en-US" sz="3200" dirty="0" smtClean="0"/>
              <a:t>来优势似乎只在于可以应用到</a:t>
            </a:r>
            <a:r>
              <a:rPr lang="en-US" altLang="zh-CN" sz="3200" dirty="0" smtClean="0"/>
              <a:t>LCT</a:t>
            </a:r>
            <a:r>
              <a:rPr lang="zh-CN" altLang="en-US" sz="3200" dirty="0" smtClean="0"/>
              <a:t>上</a:t>
            </a:r>
            <a:endParaRPr lang="en-US" altLang="zh-CN" sz="3200" dirty="0" smtClean="0"/>
          </a:p>
        </p:txBody>
      </p:sp>
    </p:spTree>
    <p:extLst>
      <p:ext uri="{BB962C8B-B14F-4D97-AF65-F5344CB8AC3E}">
        <p14:creationId xmlns:p14="http://schemas.microsoft.com/office/powerpoint/2010/main" val="86864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SGT</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替罪羊树是一种平衡树，它的特点是不使用旋转操作维持树的平衡</a:t>
            </a:r>
            <a:endParaRPr lang="en-US" altLang="zh-CN" sz="3200" dirty="0" smtClean="0"/>
          </a:p>
          <a:p>
            <a:r>
              <a:rPr lang="zh-CN" altLang="en-US" sz="3200" dirty="0" smtClean="0"/>
              <a:t>但替罪羊树不能以可以接受的复杂度实现</a:t>
            </a:r>
            <a:r>
              <a:rPr lang="en-US" altLang="zh-CN" sz="3200" dirty="0" smtClean="0"/>
              <a:t>merge</a:t>
            </a:r>
            <a:r>
              <a:rPr lang="zh-CN" altLang="en-US" sz="3200" dirty="0" smtClean="0"/>
              <a:t>操作和</a:t>
            </a:r>
            <a:r>
              <a:rPr lang="en-US" altLang="zh-CN" sz="3200" dirty="0" smtClean="0"/>
              <a:t>split</a:t>
            </a:r>
            <a:r>
              <a:rPr lang="zh-CN" altLang="en-US" sz="3200" dirty="0" smtClean="0"/>
              <a:t>操作</a:t>
            </a:r>
            <a:endParaRPr lang="zh-CN" altLang="en-US" sz="3200" dirty="0"/>
          </a:p>
        </p:txBody>
      </p:sp>
    </p:spTree>
    <p:extLst>
      <p:ext uri="{BB962C8B-B14F-4D97-AF65-F5344CB8AC3E}">
        <p14:creationId xmlns:p14="http://schemas.microsoft.com/office/powerpoint/2010/main" val="271695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定义</a:t>
            </a:r>
            <a:r>
              <a:rPr lang="en-US" altLang="zh-CN" sz="3200" dirty="0" smtClean="0"/>
              <a:t>h</a:t>
            </a:r>
            <a:r>
              <a:rPr lang="zh-CN" altLang="en-US" sz="3200" dirty="0" smtClean="0"/>
              <a:t>为树的深度，</a:t>
            </a:r>
            <a:r>
              <a:rPr lang="en-US" altLang="zh-CN" sz="3200" dirty="0" smtClean="0"/>
              <a:t>n</a:t>
            </a:r>
            <a:r>
              <a:rPr lang="zh-CN" altLang="en-US" sz="3200" dirty="0" smtClean="0"/>
              <a:t>为树的节点个数</a:t>
            </a:r>
            <a:endParaRPr lang="en-US" altLang="zh-CN" sz="3200" dirty="0" smtClean="0"/>
          </a:p>
          <a:p>
            <a:r>
              <a:rPr lang="zh-CN" altLang="en-US" sz="3200" dirty="0" smtClean="0"/>
              <a:t>若</a:t>
            </a:r>
            <a:r>
              <a:rPr lang="en-US" altLang="zh-CN" sz="3200" dirty="0" smtClean="0"/>
              <a:t>h&lt;=log</a:t>
            </a:r>
            <a:r>
              <a:rPr lang="en-US" altLang="zh-CN" sz="1600" dirty="0" smtClean="0"/>
              <a:t>1/α</a:t>
            </a:r>
            <a:r>
              <a:rPr lang="en-US" altLang="zh-CN" sz="3200" dirty="0" smtClean="0"/>
              <a:t> n</a:t>
            </a:r>
            <a:r>
              <a:rPr lang="zh-CN" altLang="en-US" sz="3200" dirty="0" smtClean="0"/>
              <a:t>，则称这棵树为</a:t>
            </a:r>
            <a:r>
              <a:rPr lang="en-US" altLang="zh-CN" sz="3200" dirty="0" smtClean="0"/>
              <a:t>α</a:t>
            </a:r>
            <a:r>
              <a:rPr lang="zh-CN" altLang="en-US" sz="3200" dirty="0" smtClean="0"/>
              <a:t>高度平衡</a:t>
            </a:r>
            <a:endParaRPr lang="en-US" altLang="zh-CN" sz="3200" dirty="0" smtClean="0"/>
          </a:p>
          <a:p>
            <a:r>
              <a:rPr lang="zh-CN" altLang="en-US" sz="3200" dirty="0" smtClean="0"/>
              <a:t>若</a:t>
            </a:r>
            <a:r>
              <a:rPr lang="en-US" altLang="zh-CN" sz="3200" dirty="0" smtClean="0"/>
              <a:t>h&lt;=(log</a:t>
            </a:r>
            <a:r>
              <a:rPr lang="en-US" altLang="zh-CN" sz="1600" dirty="0" smtClean="0"/>
              <a:t>1/α</a:t>
            </a:r>
            <a:r>
              <a:rPr lang="en-US" altLang="zh-CN" sz="3200" dirty="0" smtClean="0"/>
              <a:t> n</a:t>
            </a:r>
            <a:r>
              <a:rPr lang="en-US" altLang="zh-CN" sz="3200" dirty="0"/>
              <a:t>)</a:t>
            </a:r>
            <a:r>
              <a:rPr lang="en-US" altLang="zh-CN" sz="3200" dirty="0" smtClean="0"/>
              <a:t>+1</a:t>
            </a:r>
            <a:r>
              <a:rPr lang="zh-CN" altLang="en-US" sz="3200" dirty="0" smtClean="0"/>
              <a:t>，则称这棵树为宽松</a:t>
            </a:r>
            <a:r>
              <a:rPr lang="en-US" altLang="zh-CN" sz="3200" dirty="0" smtClean="0"/>
              <a:t>α</a:t>
            </a:r>
            <a:r>
              <a:rPr lang="zh-CN" altLang="en-US" sz="3200" dirty="0" smtClean="0"/>
              <a:t>高度平衡</a:t>
            </a:r>
            <a:endParaRPr lang="en-US" altLang="zh-CN" sz="3200" dirty="0" smtClean="0"/>
          </a:p>
          <a:p>
            <a:r>
              <a:rPr lang="zh-CN" altLang="en-US" sz="3200" dirty="0" smtClean="0"/>
              <a:t>当</a:t>
            </a:r>
            <a:r>
              <a:rPr lang="en-US" altLang="zh-CN" sz="3200" dirty="0" smtClean="0"/>
              <a:t>n</a:t>
            </a:r>
            <a:r>
              <a:rPr lang="zh-CN" altLang="en-US" sz="3200" dirty="0" smtClean="0"/>
              <a:t>一定时</a:t>
            </a:r>
            <a:r>
              <a:rPr lang="en-US" altLang="zh-CN" sz="3200" dirty="0" smtClean="0"/>
              <a:t>:</a:t>
            </a:r>
            <a:endParaRPr lang="zh-CN" altLang="en-US" sz="3200" dirty="0" smtClean="0"/>
          </a:p>
          <a:p>
            <a:r>
              <a:rPr lang="el-GR" altLang="zh-CN" sz="3200" dirty="0" smtClean="0"/>
              <a:t>α</a:t>
            </a:r>
            <a:r>
              <a:rPr lang="zh-CN" altLang="en-US" sz="3200" dirty="0" smtClean="0"/>
              <a:t>值越小，二叉搜索树越稠密，插入效率越低，查询效率越高</a:t>
            </a:r>
          </a:p>
          <a:p>
            <a:r>
              <a:rPr lang="el-GR" altLang="zh-CN" sz="3200" dirty="0" smtClean="0"/>
              <a:t>α</a:t>
            </a:r>
            <a:r>
              <a:rPr lang="zh-CN" altLang="en-US" sz="3200" dirty="0" smtClean="0"/>
              <a:t>值越大，二叉搜索树越稀疏，插入效率越高，查询效率越低</a:t>
            </a:r>
          </a:p>
        </p:txBody>
      </p:sp>
    </p:spTree>
    <p:extLst>
      <p:ext uri="{BB962C8B-B14F-4D97-AF65-F5344CB8AC3E}">
        <p14:creationId xmlns:p14="http://schemas.microsoft.com/office/powerpoint/2010/main" val="304210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若二叉搜索树的每个结点都满足以左右儿子为根的子树的大小分别小于等于以它为根的子树大小乘</a:t>
            </a:r>
            <a:r>
              <a:rPr lang="en-US" altLang="zh-CN" sz="3200" dirty="0" smtClean="0"/>
              <a:t>α</a:t>
            </a:r>
            <a:r>
              <a:rPr lang="zh-CN" altLang="en-US" sz="3200" dirty="0" smtClean="0"/>
              <a:t>，则称它为</a:t>
            </a:r>
            <a:r>
              <a:rPr lang="el-GR" altLang="zh-CN" sz="3200" dirty="0" smtClean="0"/>
              <a:t>α</a:t>
            </a:r>
            <a:r>
              <a:rPr lang="zh-CN" altLang="en-US" sz="3200" dirty="0" smtClean="0"/>
              <a:t>权重平衡</a:t>
            </a:r>
            <a:endParaRPr lang="en-US" altLang="zh-CN" sz="3200" dirty="0" smtClean="0"/>
          </a:p>
          <a:p>
            <a:pPr>
              <a:defRPr/>
            </a:pPr>
            <a:r>
              <a:rPr lang="zh-CN" altLang="en-US" sz="3200" dirty="0"/>
              <a:t>如果一棵二叉搜索树</a:t>
            </a:r>
            <a:r>
              <a:rPr lang="en-US" altLang="zh-CN" sz="3200" dirty="0"/>
              <a:t>α</a:t>
            </a:r>
            <a:r>
              <a:rPr lang="zh-CN" altLang="en-US" sz="3200" dirty="0"/>
              <a:t>权重平衡，那它一定</a:t>
            </a:r>
            <a:r>
              <a:rPr lang="en-US" altLang="zh-CN" sz="3200" dirty="0"/>
              <a:t>α</a:t>
            </a:r>
            <a:r>
              <a:rPr lang="zh-CN" altLang="en-US" sz="3200" dirty="0"/>
              <a:t>高度平衡，反之不一定成立</a:t>
            </a:r>
            <a:endParaRPr lang="en-US" altLang="zh-CN" sz="3200" dirty="0"/>
          </a:p>
          <a:p>
            <a:pPr>
              <a:defRPr/>
            </a:pPr>
            <a:r>
              <a:rPr lang="zh-CN" altLang="en-US" sz="3200" dirty="0" smtClean="0"/>
              <a:t>为了</a:t>
            </a:r>
            <a:r>
              <a:rPr lang="zh-CN" altLang="en-US" sz="3200" dirty="0"/>
              <a:t>保证复杂度，替罪羊树应当始终是宽松</a:t>
            </a:r>
            <a:r>
              <a:rPr lang="en-US" altLang="zh-CN" sz="3200" dirty="0"/>
              <a:t>α</a:t>
            </a:r>
            <a:r>
              <a:rPr lang="zh-CN" altLang="en-US" sz="3200" dirty="0"/>
              <a:t>高度平衡的，但不一定需要是</a:t>
            </a:r>
            <a:r>
              <a:rPr lang="en-US" altLang="zh-CN" sz="3200" dirty="0"/>
              <a:t>α</a:t>
            </a:r>
            <a:r>
              <a:rPr lang="zh-CN" altLang="en-US" sz="3200" dirty="0"/>
              <a:t>权重平衡</a:t>
            </a:r>
            <a:r>
              <a:rPr lang="zh-CN" altLang="en-US" sz="3200" dirty="0" smtClean="0"/>
              <a:t>的</a:t>
            </a:r>
            <a:endParaRPr lang="zh-CN" altLang="en-US" sz="3200" dirty="0"/>
          </a:p>
        </p:txBody>
      </p:sp>
    </p:spTree>
    <p:extLst>
      <p:ext uri="{BB962C8B-B14F-4D97-AF65-F5344CB8AC3E}">
        <p14:creationId xmlns:p14="http://schemas.microsoft.com/office/powerpoint/2010/main" val="49667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替罪羊树的插入操作与普通二分搜索树一致，但如果插入后</a:t>
            </a:r>
            <a:r>
              <a:rPr lang="el-GR" altLang="zh-CN" sz="3200" dirty="0" smtClean="0"/>
              <a:t>α</a:t>
            </a:r>
            <a:r>
              <a:rPr lang="zh-CN" altLang="en-US" sz="3200" dirty="0" smtClean="0"/>
              <a:t>高度平衡被破坏，则需要找到被插入节点的祖先中，深度最浅的不满足</a:t>
            </a:r>
            <a:r>
              <a:rPr lang="el-GR" altLang="zh-CN" sz="3200" dirty="0" smtClean="0"/>
              <a:t>α</a:t>
            </a:r>
            <a:r>
              <a:rPr lang="zh-CN" altLang="en-US" sz="3200" dirty="0" smtClean="0"/>
              <a:t>权重平衡的节点，然后将它的子树重建成</a:t>
            </a:r>
            <a:r>
              <a:rPr lang="en-US" altLang="zh-CN" sz="3200" dirty="0" smtClean="0"/>
              <a:t>0.5</a:t>
            </a:r>
            <a:r>
              <a:rPr lang="zh-CN" altLang="en-US" sz="3200" dirty="0" smtClean="0"/>
              <a:t>权重平衡的二叉搜索树</a:t>
            </a:r>
            <a:endParaRPr lang="en-US" altLang="zh-CN" sz="3200" dirty="0" smtClean="0"/>
          </a:p>
          <a:p>
            <a:r>
              <a:rPr lang="zh-CN" altLang="en-US" sz="3200" dirty="0" smtClean="0"/>
              <a:t>复杂度可证明是均摊</a:t>
            </a:r>
            <a:r>
              <a:rPr lang="en-US" altLang="zh-CN" sz="3200" dirty="0" smtClean="0"/>
              <a:t>O(log n)</a:t>
            </a:r>
            <a:r>
              <a:rPr lang="zh-CN" altLang="en-US" sz="3200" dirty="0" smtClean="0"/>
              <a:t>的</a:t>
            </a:r>
            <a:endParaRPr lang="zh-CN" altLang="en-US" sz="3200" dirty="0"/>
          </a:p>
        </p:txBody>
      </p:sp>
    </p:spTree>
    <p:extLst>
      <p:ext uri="{BB962C8B-B14F-4D97-AF65-F5344CB8AC3E}">
        <p14:creationId xmlns:p14="http://schemas.microsoft.com/office/powerpoint/2010/main" val="376423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Delete</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有一种比较好写的做法，就是</a:t>
            </a:r>
            <a:r>
              <a:rPr lang="en-US" altLang="zh-CN" sz="3200" dirty="0" smtClean="0"/>
              <a:t>lazy</a:t>
            </a:r>
            <a:r>
              <a:rPr lang="zh-CN" altLang="en-US" sz="3200" dirty="0" smtClean="0"/>
              <a:t>删除。在删除节点时，并不将节点从平衡树中移除，而是打上删除标记，在下次重建时删除。但这么做会有一些小问题，比如不能在不维护额外信息的情况下自然的求前驱后继</a:t>
            </a:r>
          </a:p>
        </p:txBody>
      </p:sp>
    </p:spTree>
    <p:extLst>
      <p:ext uri="{BB962C8B-B14F-4D97-AF65-F5344CB8AC3E}">
        <p14:creationId xmlns:p14="http://schemas.microsoft.com/office/powerpoint/2010/main" val="380817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动态标号</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现在要维护一个数据结构，要求支持两个操作</a:t>
            </a:r>
            <a:endParaRPr lang="en-US" altLang="zh-CN" sz="3200" dirty="0" smtClean="0"/>
          </a:p>
          <a:p>
            <a:r>
              <a:rPr lang="en-US" altLang="zh-CN" sz="3200" dirty="0" smtClean="0"/>
              <a:t>1.</a:t>
            </a:r>
            <a:r>
              <a:rPr lang="zh-CN" altLang="en-US" sz="3200" dirty="0" smtClean="0"/>
              <a:t>在节点</a:t>
            </a:r>
            <a:r>
              <a:rPr lang="en-US" altLang="zh-CN" sz="3200" dirty="0" smtClean="0"/>
              <a:t>x</a:t>
            </a:r>
            <a:r>
              <a:rPr lang="zh-CN" altLang="en-US" sz="3200" dirty="0" smtClean="0"/>
              <a:t>后插入一个新节点</a:t>
            </a:r>
            <a:r>
              <a:rPr lang="en-US" altLang="zh-CN" sz="3200" dirty="0" smtClean="0"/>
              <a:t>y</a:t>
            </a:r>
          </a:p>
          <a:p>
            <a:r>
              <a:rPr lang="en-US" altLang="zh-CN" sz="3200" dirty="0" smtClean="0"/>
              <a:t>2.</a:t>
            </a:r>
            <a:r>
              <a:rPr lang="zh-CN" altLang="en-US" sz="3200" dirty="0" smtClean="0"/>
              <a:t>比较两个节点的前后关系</a:t>
            </a:r>
            <a:endParaRPr lang="zh-CN" altLang="en-US" sz="3200" dirty="0"/>
          </a:p>
        </p:txBody>
      </p:sp>
    </p:spTree>
    <p:extLst>
      <p:ext uri="{BB962C8B-B14F-4D97-AF65-F5344CB8AC3E}">
        <p14:creationId xmlns:p14="http://schemas.microsoft.com/office/powerpoint/2010/main" val="148255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动态标号</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一个自然的想法是用平衡树维护一个序列，然后每次查询节点的位置</a:t>
            </a:r>
            <a:endParaRPr lang="en-US" altLang="zh-CN" sz="3200" dirty="0" smtClean="0"/>
          </a:p>
          <a:p>
            <a:r>
              <a:rPr lang="zh-CN" altLang="en-US" sz="3200" dirty="0" smtClean="0"/>
              <a:t>这样可以做到</a:t>
            </a:r>
            <a:r>
              <a:rPr lang="en-US" altLang="zh-CN" sz="3200" dirty="0" smtClean="0"/>
              <a:t>O(log n)</a:t>
            </a:r>
            <a:r>
              <a:rPr lang="zh-CN" altLang="en-US" sz="3200" dirty="0" smtClean="0"/>
              <a:t>插入，</a:t>
            </a:r>
            <a:r>
              <a:rPr lang="en-US" altLang="zh-CN" sz="3200" dirty="0" smtClean="0"/>
              <a:t>O(log n)</a:t>
            </a:r>
            <a:r>
              <a:rPr lang="zh-CN" altLang="en-US" sz="3200" dirty="0" smtClean="0"/>
              <a:t>询问。但在某些特定的问题中，这还不够优</a:t>
            </a:r>
            <a:endParaRPr lang="zh-CN" altLang="en-US" sz="3200" dirty="0"/>
          </a:p>
        </p:txBody>
      </p:sp>
    </p:spTree>
    <p:extLst>
      <p:ext uri="{BB962C8B-B14F-4D97-AF65-F5344CB8AC3E}">
        <p14:creationId xmlns:p14="http://schemas.microsoft.com/office/powerpoint/2010/main" val="1227654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动态标号</a:t>
            </a:r>
            <a:endParaRPr lang="zh-CN" altLang="en-US" dirty="0"/>
          </a:p>
        </p:txBody>
      </p:sp>
      <p:sp>
        <p:nvSpPr>
          <p:cNvPr id="3" name="内容占位符 2"/>
          <p:cNvSpPr>
            <a:spLocks noGrp="1"/>
          </p:cNvSpPr>
          <p:nvPr>
            <p:ph idx="1"/>
          </p:nvPr>
        </p:nvSpPr>
        <p:spPr>
          <a:xfrm>
            <a:off x="838200" y="1690688"/>
            <a:ext cx="10515600" cy="4647767"/>
          </a:xfrm>
        </p:spPr>
        <p:txBody>
          <a:bodyPr>
            <a:normAutofit lnSpcReduction="10000"/>
          </a:bodyPr>
          <a:lstStyle/>
          <a:p>
            <a:r>
              <a:rPr lang="zh-CN" altLang="en-US" sz="3200" dirty="0" smtClean="0"/>
              <a:t>考虑给每个点一个不常修改的标号，这个标号满足二叉搜索树的顺序，但不一定要连续，只要能表示大小关系就可以了</a:t>
            </a:r>
            <a:endParaRPr lang="en-US" altLang="zh-CN" sz="3200" dirty="0" smtClean="0"/>
          </a:p>
          <a:p>
            <a:r>
              <a:rPr lang="zh-CN" altLang="en-US" sz="3200" dirty="0" smtClean="0"/>
              <a:t>由于平衡树的深度是</a:t>
            </a:r>
            <a:r>
              <a:rPr lang="en-US" altLang="zh-CN" sz="3200" dirty="0" smtClean="0"/>
              <a:t>O(log n)</a:t>
            </a:r>
            <a:r>
              <a:rPr lang="zh-CN" altLang="en-US" sz="3200" dirty="0" smtClean="0"/>
              <a:t>的，不难想到在每个节点上存一个区间，如根节点取</a:t>
            </a:r>
            <a:r>
              <a:rPr lang="en-US" altLang="zh-CN" sz="3200" dirty="0" smtClean="0"/>
              <a:t>[0,1e18]</a:t>
            </a:r>
            <a:r>
              <a:rPr lang="zh-CN" altLang="en-US" sz="3200" dirty="0" smtClean="0"/>
              <a:t>，左儿子和右儿子分别取</a:t>
            </a:r>
            <a:r>
              <a:rPr lang="en-US" altLang="zh-CN" sz="3200" dirty="0" smtClean="0"/>
              <a:t>[</a:t>
            </a:r>
            <a:r>
              <a:rPr lang="en-US" altLang="zh-CN" sz="3200" dirty="0" err="1" smtClean="0"/>
              <a:t>l,mid</a:t>
            </a:r>
            <a:r>
              <a:rPr lang="en-US" altLang="zh-CN" sz="3200" dirty="0" smtClean="0"/>
              <a:t>]</a:t>
            </a:r>
            <a:r>
              <a:rPr lang="zh-CN" altLang="en-US" sz="3200" dirty="0" smtClean="0"/>
              <a:t>和</a:t>
            </a:r>
            <a:r>
              <a:rPr lang="en-US" altLang="zh-CN" sz="3200" dirty="0" smtClean="0"/>
              <a:t>[mid+1,r]</a:t>
            </a:r>
            <a:r>
              <a:rPr lang="zh-CN" altLang="en-US" sz="3200" dirty="0" smtClean="0"/>
              <a:t>，一个点上的</a:t>
            </a:r>
            <a:r>
              <a:rPr lang="en-US" altLang="zh-CN" sz="3200" dirty="0" smtClean="0"/>
              <a:t>mid</a:t>
            </a:r>
            <a:r>
              <a:rPr lang="zh-CN" altLang="en-US" sz="3200" dirty="0" smtClean="0"/>
              <a:t>就作为这个点的标号</a:t>
            </a:r>
            <a:endParaRPr lang="en-US" altLang="zh-CN" sz="3200" dirty="0" smtClean="0"/>
          </a:p>
          <a:p>
            <a:r>
              <a:rPr lang="zh-CN" altLang="en-US" sz="3200" dirty="0" smtClean="0"/>
              <a:t>为了实现这些东西，选取的数据结构深度必须有严格保证，且每次修改影响的节点数应为</a:t>
            </a:r>
            <a:r>
              <a:rPr lang="en-US" altLang="zh-CN" sz="3200" dirty="0" smtClean="0"/>
              <a:t>O(log n)</a:t>
            </a:r>
            <a:r>
              <a:rPr lang="zh-CN" altLang="en-US" sz="3200" dirty="0" smtClean="0"/>
              <a:t>级别，即它应当是重量平衡的</a:t>
            </a:r>
            <a:endParaRPr lang="zh-CN" altLang="en-US" sz="3200" dirty="0"/>
          </a:p>
        </p:txBody>
      </p:sp>
    </p:spTree>
    <p:extLst>
      <p:ext uri="{BB962C8B-B14F-4D97-AF65-F5344CB8AC3E}">
        <p14:creationId xmlns:p14="http://schemas.microsoft.com/office/powerpoint/2010/main" val="315459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动态标号</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一般采取</a:t>
            </a:r>
            <a:r>
              <a:rPr lang="en-US" altLang="zh-CN" sz="3200" dirty="0" smtClean="0"/>
              <a:t>SGT</a:t>
            </a:r>
            <a:r>
              <a:rPr lang="zh-CN" altLang="en-US" sz="3200" dirty="0" smtClean="0"/>
              <a:t>来实现这个东西，插入复杂度为</a:t>
            </a:r>
            <a:r>
              <a:rPr lang="en-US" altLang="zh-CN" sz="3200" dirty="0" smtClean="0"/>
              <a:t>O(log n)</a:t>
            </a:r>
            <a:r>
              <a:rPr lang="zh-CN" altLang="en-US" sz="3200" dirty="0" smtClean="0"/>
              <a:t>，询问复杂度为</a:t>
            </a:r>
            <a:r>
              <a:rPr lang="en-US" altLang="zh-CN" sz="3200" dirty="0" smtClean="0"/>
              <a:t>O(1)</a:t>
            </a:r>
            <a:r>
              <a:rPr lang="zh-CN" altLang="en-US" sz="3200" dirty="0" smtClean="0"/>
              <a:t>。</a:t>
            </a:r>
            <a:endParaRPr lang="zh-CN" altLang="en-US" sz="3200" dirty="0"/>
          </a:p>
        </p:txBody>
      </p:sp>
    </p:spTree>
    <p:extLst>
      <p:ext uri="{BB962C8B-B14F-4D97-AF65-F5344CB8AC3E}">
        <p14:creationId xmlns:p14="http://schemas.microsoft.com/office/powerpoint/2010/main" val="348657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r>
              <a:rPr lang="en-US" altLang="zh-CN" sz="3200" dirty="0" err="1" smtClean="0"/>
              <a:t>Treap</a:t>
            </a:r>
            <a:r>
              <a:rPr lang="zh-CN" altLang="en-US" sz="3200" dirty="0" smtClean="0"/>
              <a:t>是一种平衡树，它的特点是每个节点有一个随机权值，同时父亲的权值一定比孩子的权值小（假定权值互不相同）。</a:t>
            </a:r>
            <a:endParaRPr lang="en-US" altLang="zh-CN" sz="3200" dirty="0" smtClean="0"/>
          </a:p>
          <a:p>
            <a:r>
              <a:rPr lang="zh-CN" altLang="en-US" sz="3200" dirty="0" smtClean="0"/>
              <a:t>由于当一棵</a:t>
            </a:r>
            <a:r>
              <a:rPr lang="en-US" altLang="zh-CN" sz="3200" dirty="0" err="1" smtClean="0"/>
              <a:t>Treap</a:t>
            </a:r>
            <a:r>
              <a:rPr lang="zh-CN" altLang="en-US" sz="3200" dirty="0" smtClean="0"/>
              <a:t>的每一个节点的值确定时，</a:t>
            </a:r>
            <a:r>
              <a:rPr lang="en-US" altLang="zh-CN" sz="3200" dirty="0" err="1" smtClean="0"/>
              <a:t>Treap</a:t>
            </a:r>
            <a:r>
              <a:rPr lang="zh-CN" altLang="en-US" sz="3200" dirty="0" smtClean="0"/>
              <a:t>的形态唯一确定。并且一棵</a:t>
            </a:r>
            <a:r>
              <a:rPr lang="en-US" altLang="zh-CN" sz="3200" dirty="0" err="1" smtClean="0"/>
              <a:t>Treap</a:t>
            </a:r>
            <a:r>
              <a:rPr lang="zh-CN" altLang="en-US" sz="3200" dirty="0" smtClean="0"/>
              <a:t>的形态和随机化快排的递归过程可以对应，所以</a:t>
            </a:r>
            <a:r>
              <a:rPr lang="en-US" altLang="zh-CN" sz="3200" dirty="0" err="1" smtClean="0"/>
              <a:t>Treap</a:t>
            </a:r>
            <a:r>
              <a:rPr lang="zh-CN" altLang="en-US" sz="3200" dirty="0" smtClean="0"/>
              <a:t>的树高是期望</a:t>
            </a:r>
            <a:r>
              <a:rPr lang="en-US" altLang="zh-CN" sz="3200" dirty="0" smtClean="0"/>
              <a:t>O(log n)</a:t>
            </a:r>
            <a:r>
              <a:rPr lang="zh-CN" altLang="en-US" sz="3200" dirty="0" smtClean="0"/>
              <a:t>的。</a:t>
            </a:r>
            <a:endParaRPr lang="zh-CN" altLang="en-US" sz="3200" dirty="0"/>
          </a:p>
        </p:txBody>
      </p:sp>
    </p:spTree>
    <p:extLst>
      <p:ext uri="{BB962C8B-B14F-4D97-AF65-F5344CB8AC3E}">
        <p14:creationId xmlns:p14="http://schemas.microsoft.com/office/powerpoint/2010/main" val="4137028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r>
              <a:rPr lang="zh-CN" altLang="en-US" dirty="0" smtClean="0"/>
              <a:t>启发式合并</a:t>
            </a:r>
            <a:endParaRPr lang="zh-CN" altLang="en-US" dirty="0"/>
          </a:p>
        </p:txBody>
      </p:sp>
      <p:sp>
        <p:nvSpPr>
          <p:cNvPr id="3" name="内容占位符 2"/>
          <p:cNvSpPr>
            <a:spLocks noGrp="1"/>
          </p:cNvSpPr>
          <p:nvPr>
            <p:ph idx="1"/>
          </p:nvPr>
        </p:nvSpPr>
        <p:spPr>
          <a:xfrm>
            <a:off x="838200" y="1690688"/>
            <a:ext cx="10515600" cy="4886902"/>
          </a:xfrm>
        </p:spPr>
        <p:txBody>
          <a:bodyPr>
            <a:normAutofit/>
          </a:bodyPr>
          <a:lstStyle/>
          <a:p>
            <a:r>
              <a:rPr lang="zh-CN" altLang="en-US" sz="3200" dirty="0" smtClean="0"/>
              <a:t>给出两棵</a:t>
            </a:r>
            <a:r>
              <a:rPr lang="en-US" altLang="zh-CN" sz="3200" dirty="0" err="1" smtClean="0"/>
              <a:t>Treap</a:t>
            </a:r>
            <a:r>
              <a:rPr lang="en-US" altLang="zh-CN" sz="3200" dirty="0" smtClean="0"/>
              <a:t> A</a:t>
            </a:r>
            <a:r>
              <a:rPr lang="zh-CN" altLang="en-US" sz="3200" dirty="0" smtClean="0"/>
              <a:t>和</a:t>
            </a:r>
            <a:r>
              <a:rPr lang="en-US" altLang="zh-CN" sz="3200" dirty="0" smtClean="0"/>
              <a:t>B</a:t>
            </a:r>
            <a:r>
              <a:rPr lang="zh-CN" altLang="en-US" sz="3200" dirty="0" smtClean="0"/>
              <a:t>，不保证</a:t>
            </a:r>
            <a:r>
              <a:rPr lang="en-US" altLang="zh-CN" sz="3200" dirty="0" smtClean="0"/>
              <a:t>A</a:t>
            </a:r>
            <a:r>
              <a:rPr lang="zh-CN" altLang="en-US" sz="3200" dirty="0" smtClean="0"/>
              <a:t>中所有元素</a:t>
            </a:r>
            <a:r>
              <a:rPr lang="en-US" altLang="zh-CN" sz="3200" dirty="0" smtClean="0"/>
              <a:t>&lt;B</a:t>
            </a:r>
            <a:r>
              <a:rPr lang="zh-CN" altLang="en-US" sz="3200" dirty="0" smtClean="0"/>
              <a:t>中所有元素，让你把它们合并起来。</a:t>
            </a:r>
            <a:endParaRPr lang="en-US" altLang="zh-CN" sz="3200" dirty="0" smtClean="0"/>
          </a:p>
          <a:p>
            <a:r>
              <a:rPr lang="zh-CN" altLang="en-US" sz="3200" dirty="0" smtClean="0"/>
              <a:t>直观的做法是把小的那棵</a:t>
            </a:r>
            <a:r>
              <a:rPr lang="en-US" altLang="zh-CN" sz="3200" dirty="0" err="1" smtClean="0"/>
              <a:t>Treap</a:t>
            </a:r>
            <a:r>
              <a:rPr lang="zh-CN" altLang="en-US" sz="3200" dirty="0" smtClean="0"/>
              <a:t>的元素一一插入大的</a:t>
            </a:r>
            <a:r>
              <a:rPr lang="en-US" altLang="zh-CN" sz="3200" dirty="0" err="1" smtClean="0"/>
              <a:t>Treap</a:t>
            </a:r>
            <a:r>
              <a:rPr lang="zh-CN" altLang="en-US" sz="3200" dirty="0" smtClean="0"/>
              <a:t>，设两棵</a:t>
            </a:r>
            <a:r>
              <a:rPr lang="en-US" altLang="zh-CN" sz="3200" dirty="0" err="1" smtClean="0"/>
              <a:t>Treap</a:t>
            </a:r>
            <a:r>
              <a:rPr lang="zh-CN" altLang="en-US" sz="3200" dirty="0" smtClean="0"/>
              <a:t>大小分别为</a:t>
            </a:r>
            <a:r>
              <a:rPr lang="en-US" altLang="zh-CN" sz="3200" dirty="0" err="1" smtClean="0"/>
              <a:t>n,m</a:t>
            </a:r>
            <a:r>
              <a:rPr lang="en-US" altLang="zh-CN" sz="3200" dirty="0" smtClean="0"/>
              <a:t>(n&lt;=m)</a:t>
            </a:r>
            <a:r>
              <a:rPr lang="zh-CN" altLang="en-US" sz="3200" dirty="0" smtClean="0"/>
              <a:t>，复杂度是</a:t>
            </a:r>
            <a:r>
              <a:rPr lang="en-US" altLang="zh-CN" sz="3200" dirty="0" smtClean="0"/>
              <a:t>O(n log m)</a:t>
            </a:r>
            <a:r>
              <a:rPr lang="zh-CN" altLang="en-US" sz="3200" dirty="0" smtClean="0"/>
              <a:t>。</a:t>
            </a:r>
            <a:endParaRPr lang="en-US" altLang="zh-CN" sz="3200" dirty="0" smtClean="0"/>
          </a:p>
          <a:p>
            <a:r>
              <a:rPr lang="zh-CN" altLang="en-US" sz="3200" dirty="0" smtClean="0"/>
              <a:t>有一个更优秀的做法：把优先级小的那个点作为根，然后把另一棵</a:t>
            </a:r>
            <a:r>
              <a:rPr lang="en-US" altLang="zh-CN" sz="3200" dirty="0" err="1" smtClean="0"/>
              <a:t>Treap</a:t>
            </a:r>
            <a:r>
              <a:rPr lang="zh-CN" altLang="en-US" sz="3200" dirty="0" smtClean="0"/>
              <a:t>按根的值分成两棵，递归合并，复杂度是</a:t>
            </a:r>
            <a:r>
              <a:rPr lang="en-US" altLang="zh-CN" sz="3200" dirty="0" smtClean="0"/>
              <a:t>O(n(log m-log n))</a:t>
            </a:r>
            <a:r>
              <a:rPr lang="zh-CN" altLang="en-US" sz="3200" dirty="0" smtClean="0"/>
              <a:t>。</a:t>
            </a:r>
            <a:endParaRPr lang="en-US" altLang="zh-CN" sz="3200" dirty="0" smtClean="0"/>
          </a:p>
          <a:p>
            <a:r>
              <a:rPr lang="zh-CN" altLang="en-US" sz="3200" dirty="0" smtClean="0"/>
              <a:t>把</a:t>
            </a:r>
            <a:r>
              <a:rPr lang="en-US" altLang="zh-CN" sz="3200" dirty="0" smtClean="0"/>
              <a:t>n</a:t>
            </a:r>
            <a:r>
              <a:rPr lang="zh-CN" altLang="en-US" sz="3200" dirty="0" smtClean="0"/>
              <a:t>个</a:t>
            </a:r>
            <a:r>
              <a:rPr lang="en-US" altLang="zh-CN" sz="3200" dirty="0" err="1" smtClean="0"/>
              <a:t>Treap</a:t>
            </a:r>
            <a:r>
              <a:rPr lang="zh-CN" altLang="en-US" sz="3200" dirty="0" smtClean="0"/>
              <a:t>节点按任意顺序用这种方法启发式合并起来，复杂度是</a:t>
            </a:r>
            <a:r>
              <a:rPr lang="en-US" altLang="zh-CN" sz="3200" dirty="0" smtClean="0"/>
              <a:t>O(n log n)</a:t>
            </a:r>
            <a:r>
              <a:rPr lang="zh-CN" altLang="en-US" sz="3200" dirty="0" smtClean="0"/>
              <a:t>而不是</a:t>
            </a:r>
            <a:r>
              <a:rPr lang="en-US" altLang="zh-CN" sz="3200" dirty="0" smtClean="0"/>
              <a:t>O(n log^2 n)</a:t>
            </a:r>
            <a:r>
              <a:rPr lang="zh-CN" altLang="en-US" sz="3200" dirty="0" smtClean="0"/>
              <a:t>。</a:t>
            </a:r>
            <a:endParaRPr lang="en-US" altLang="zh-CN" sz="3200" dirty="0" smtClean="0"/>
          </a:p>
          <a:p>
            <a:endParaRPr lang="en-US" altLang="zh-CN" sz="3200" dirty="0" smtClean="0"/>
          </a:p>
        </p:txBody>
      </p:sp>
    </p:spTree>
    <p:extLst>
      <p:ext uri="{BB962C8B-B14F-4D97-AF65-F5344CB8AC3E}">
        <p14:creationId xmlns:p14="http://schemas.microsoft.com/office/powerpoint/2010/main" val="120639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Splay</a:t>
            </a:r>
            <a:r>
              <a:rPr lang="zh-CN" altLang="en-US" dirty="0" smtClean="0"/>
              <a:t>启发式合并</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直接把小的那棵</a:t>
            </a:r>
            <a:r>
              <a:rPr lang="en-US" altLang="zh-CN" sz="3200" dirty="0" smtClean="0"/>
              <a:t>Splay</a:t>
            </a:r>
            <a:r>
              <a:rPr lang="zh-CN" altLang="en-US" sz="3200" dirty="0" smtClean="0"/>
              <a:t>按照中序遍历的顺序插进大的</a:t>
            </a:r>
            <a:r>
              <a:rPr lang="en-US" altLang="zh-CN" sz="3200" dirty="0" smtClean="0"/>
              <a:t>Splay</a:t>
            </a:r>
            <a:r>
              <a:rPr lang="zh-CN" altLang="en-US" sz="3200" dirty="0" smtClean="0"/>
              <a:t>里面，复杂度总共也是</a:t>
            </a:r>
            <a:r>
              <a:rPr lang="en-US" altLang="zh-CN" sz="3200" dirty="0" smtClean="0"/>
              <a:t>O(n log n)</a:t>
            </a:r>
            <a:r>
              <a:rPr lang="zh-CN" altLang="en-US" sz="3200" dirty="0" smtClean="0"/>
              <a:t>的。</a:t>
            </a:r>
            <a:endParaRPr lang="en-US" altLang="zh-CN" sz="3200" dirty="0" smtClean="0"/>
          </a:p>
        </p:txBody>
      </p:sp>
    </p:spTree>
    <p:extLst>
      <p:ext uri="{BB962C8B-B14F-4D97-AF65-F5344CB8AC3E}">
        <p14:creationId xmlns:p14="http://schemas.microsoft.com/office/powerpoint/2010/main" val="153862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http://www.lydsy.com/JudgeOnline/problem.php?id=1269</a:t>
            </a:r>
            <a:r>
              <a:rPr lang="en-US" altLang="zh-CN" dirty="0" smtClean="0"/>
              <a:t> </a:t>
            </a:r>
          </a:p>
          <a:p>
            <a:r>
              <a:rPr lang="en-US" altLang="zh-CN" dirty="0" smtClean="0">
                <a:hlinkClick r:id="rId3"/>
              </a:rPr>
              <a:t>http://www.lydsy.com/JudgeOnline/problem.php?id=1208</a:t>
            </a:r>
            <a:r>
              <a:rPr lang="en-US" altLang="zh-CN" dirty="0" smtClean="0"/>
              <a:t>   </a:t>
            </a:r>
          </a:p>
          <a:p>
            <a:r>
              <a:rPr lang="en-US" altLang="zh-CN" dirty="0" smtClean="0">
                <a:hlinkClick r:id="rId4"/>
              </a:rPr>
              <a:t>http://www.lydsy.com/JudgeOnline/problem.php?id=1500</a:t>
            </a:r>
            <a:endParaRPr lang="en-US" altLang="zh-CN" dirty="0" smtClean="0"/>
          </a:p>
          <a:p>
            <a:r>
              <a:rPr lang="en-US" altLang="zh-CN" dirty="0" smtClean="0">
                <a:hlinkClick r:id="rId5"/>
              </a:rPr>
              <a:t>http://www.lydsy.com/JudgeOnline/problem.php?id=1503</a:t>
            </a:r>
            <a:endParaRPr lang="en-US" altLang="zh-CN" dirty="0" smtClean="0"/>
          </a:p>
          <a:p>
            <a:r>
              <a:rPr lang="en-US" altLang="zh-CN" dirty="0" smtClean="0">
                <a:hlinkClick r:id="rId6"/>
              </a:rPr>
              <a:t>http://www.lydsy.com/JudgeOnline/problem.php?id=3600</a:t>
            </a:r>
            <a:endParaRPr lang="en-US" altLang="zh-CN" dirty="0" smtClean="0"/>
          </a:p>
          <a:p>
            <a:r>
              <a:rPr lang="en-US" altLang="zh-CN" dirty="0" smtClean="0">
                <a:hlinkClick r:id="rId7"/>
              </a:rPr>
              <a:t>https://www.codechef.com/problems/CARDSHUF</a:t>
            </a:r>
            <a:endParaRPr lang="en-US" altLang="zh-CN" dirty="0" smtClean="0"/>
          </a:p>
          <a:p>
            <a:r>
              <a:rPr lang="en-US" altLang="zh-CN" smtClean="0">
                <a:hlinkClick r:id="rId8"/>
              </a:rPr>
              <a:t>https://www.codechef.com/problems/ANUDTQ</a:t>
            </a:r>
            <a:r>
              <a:rPr lang="en-US" altLang="zh-CN" smtClean="0"/>
              <a:t> </a:t>
            </a:r>
            <a:endParaRPr lang="zh-CN" altLang="en-US" dirty="0"/>
          </a:p>
        </p:txBody>
      </p:sp>
    </p:spTree>
    <p:extLst>
      <p:ext uri="{BB962C8B-B14F-4D97-AF65-F5344CB8AC3E}">
        <p14:creationId xmlns:p14="http://schemas.microsoft.com/office/powerpoint/2010/main" val="274966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为了</a:t>
            </a:r>
            <a:r>
              <a:rPr lang="zh-CN" altLang="en-US" sz="3200" dirty="0"/>
              <a:t>方便，我把</a:t>
            </a:r>
            <a:r>
              <a:rPr lang="en-US" altLang="zh-CN" sz="3200" dirty="0" err="1"/>
              <a:t>Treap</a:t>
            </a:r>
            <a:r>
              <a:rPr lang="zh-CN" altLang="en-US" sz="3200" dirty="0"/>
              <a:t>的操作简化为两个操作的组合，</a:t>
            </a:r>
            <a:r>
              <a:rPr lang="en-US" altLang="zh-CN" sz="3200" dirty="0"/>
              <a:t>Merge</a:t>
            </a:r>
            <a:r>
              <a:rPr lang="zh-CN" altLang="en-US" sz="3200" dirty="0"/>
              <a:t>和</a:t>
            </a:r>
            <a:r>
              <a:rPr lang="en-US" altLang="zh-CN" sz="3200" dirty="0" smtClean="0"/>
              <a:t>Split</a:t>
            </a:r>
            <a:endParaRPr lang="en-US" altLang="zh-CN" sz="3200" dirty="0"/>
          </a:p>
          <a:p>
            <a:r>
              <a:rPr lang="en-US" altLang="zh-CN" sz="3200" dirty="0" smtClean="0"/>
              <a:t>Merge</a:t>
            </a:r>
            <a:r>
              <a:rPr lang="zh-CN" altLang="en-US" sz="3200" dirty="0" smtClean="0"/>
              <a:t>操作合并两个</a:t>
            </a:r>
            <a:r>
              <a:rPr lang="en-US" altLang="zh-CN" sz="3200" dirty="0" err="1" smtClean="0"/>
              <a:t>Treap</a:t>
            </a:r>
            <a:r>
              <a:rPr lang="zh-CN" altLang="en-US" sz="3200" dirty="0" smtClean="0"/>
              <a:t>，要求一个</a:t>
            </a:r>
            <a:r>
              <a:rPr lang="en-US" altLang="zh-CN" sz="3200" dirty="0" err="1" smtClean="0"/>
              <a:t>Treap</a:t>
            </a:r>
            <a:r>
              <a:rPr lang="zh-CN" altLang="en-US" sz="3200" dirty="0" smtClean="0"/>
              <a:t>中的所有元素小于等于另一个</a:t>
            </a:r>
            <a:r>
              <a:rPr lang="en-US" altLang="zh-CN" sz="3200" dirty="0" err="1" smtClean="0"/>
              <a:t>Treap</a:t>
            </a:r>
            <a:r>
              <a:rPr lang="zh-CN" altLang="en-US" sz="3200" dirty="0" smtClean="0"/>
              <a:t>中的所有元素</a:t>
            </a:r>
            <a:endParaRPr lang="en-US" altLang="zh-CN" sz="3200" dirty="0" smtClean="0"/>
          </a:p>
          <a:p>
            <a:r>
              <a:rPr lang="en-US" altLang="zh-CN" sz="3200" dirty="0" smtClean="0"/>
              <a:t>Split</a:t>
            </a:r>
            <a:r>
              <a:rPr lang="zh-CN" altLang="en-US" sz="3200" dirty="0"/>
              <a:t>操作把一个</a:t>
            </a:r>
            <a:r>
              <a:rPr lang="en-US" altLang="zh-CN" sz="3200" dirty="0" err="1"/>
              <a:t>Treap</a:t>
            </a:r>
            <a:r>
              <a:rPr lang="zh-CN" altLang="en-US" sz="3200" dirty="0"/>
              <a:t>分裂成两个给定大小的</a:t>
            </a:r>
            <a:r>
              <a:rPr lang="en-US" altLang="zh-CN" sz="3200" dirty="0" err="1"/>
              <a:t>Treap</a:t>
            </a:r>
            <a:endParaRPr lang="en-US" altLang="zh-CN" sz="3200" dirty="0"/>
          </a:p>
          <a:p>
            <a:r>
              <a:rPr lang="zh-CN" altLang="en-US" sz="3200" dirty="0" smtClean="0"/>
              <a:t>显然</a:t>
            </a:r>
            <a:r>
              <a:rPr lang="en-US" altLang="zh-CN" sz="3200" dirty="0" err="1"/>
              <a:t>Treap</a:t>
            </a:r>
            <a:r>
              <a:rPr lang="zh-CN" altLang="en-US" sz="3200" dirty="0"/>
              <a:t>的操作都可以方便的转化为这两个操作的组合</a:t>
            </a:r>
          </a:p>
        </p:txBody>
      </p:sp>
    </p:spTree>
    <p:extLst>
      <p:ext uri="{BB962C8B-B14F-4D97-AF65-F5344CB8AC3E}">
        <p14:creationId xmlns:p14="http://schemas.microsoft.com/office/powerpoint/2010/main" val="292643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Merge</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定义</a:t>
            </a:r>
            <a:r>
              <a:rPr lang="en-US" altLang="zh-CN" sz="3200" dirty="0"/>
              <a:t>Merge(</a:t>
            </a:r>
            <a:r>
              <a:rPr lang="en-US" altLang="zh-CN" sz="3200" dirty="0" err="1"/>
              <a:t>a,b</a:t>
            </a:r>
            <a:r>
              <a:rPr lang="en-US" altLang="zh-CN" sz="3200" dirty="0"/>
              <a:t>)</a:t>
            </a:r>
            <a:r>
              <a:rPr lang="zh-CN" altLang="en-US" sz="3200" dirty="0"/>
              <a:t>为返回一棵包含了以节点</a:t>
            </a:r>
            <a:r>
              <a:rPr lang="en-US" altLang="zh-CN" sz="3200" dirty="0" err="1"/>
              <a:t>a,b</a:t>
            </a:r>
            <a:r>
              <a:rPr lang="zh-CN" altLang="en-US" sz="3200" dirty="0"/>
              <a:t>为根的</a:t>
            </a:r>
            <a:r>
              <a:rPr lang="en-US" altLang="zh-CN" sz="3200" dirty="0" err="1"/>
              <a:t>Treap</a:t>
            </a:r>
            <a:r>
              <a:rPr lang="zh-CN" altLang="en-US" sz="3200" dirty="0"/>
              <a:t>中所有元素的</a:t>
            </a:r>
            <a:r>
              <a:rPr lang="en-US" altLang="zh-CN" sz="3200" dirty="0" err="1"/>
              <a:t>Treap</a:t>
            </a:r>
            <a:r>
              <a:rPr lang="zh-CN" altLang="en-US" sz="3200" dirty="0"/>
              <a:t>的根。强制</a:t>
            </a:r>
            <a:r>
              <a:rPr lang="en-US" altLang="zh-CN" sz="3200" dirty="0"/>
              <a:t>a</a:t>
            </a:r>
            <a:r>
              <a:rPr lang="zh-CN" altLang="en-US" sz="3200" dirty="0"/>
              <a:t>小于等于</a:t>
            </a:r>
            <a:r>
              <a:rPr lang="en-US" altLang="zh-CN" sz="3200" dirty="0"/>
              <a:t>b</a:t>
            </a:r>
          </a:p>
          <a:p>
            <a:r>
              <a:rPr lang="zh-CN" altLang="en-US" sz="3200" dirty="0" smtClean="0"/>
              <a:t>首先</a:t>
            </a:r>
            <a:r>
              <a:rPr lang="zh-CN" altLang="en-US" sz="3200" dirty="0"/>
              <a:t>当</a:t>
            </a:r>
            <a:r>
              <a:rPr lang="en-US" altLang="zh-CN" sz="3200" dirty="0" err="1"/>
              <a:t>a,b</a:t>
            </a:r>
            <a:r>
              <a:rPr lang="zh-CN" altLang="en-US" sz="3200" dirty="0"/>
              <a:t>中有一棵空树的时候，只要返回不是空树的</a:t>
            </a:r>
            <a:r>
              <a:rPr lang="en-US" altLang="zh-CN" sz="3200" dirty="0" err="1"/>
              <a:t>Treap</a:t>
            </a:r>
            <a:r>
              <a:rPr lang="zh-CN" altLang="en-US" sz="3200" dirty="0"/>
              <a:t>即可</a:t>
            </a:r>
            <a:endParaRPr lang="en-US" altLang="zh-CN" sz="3200" dirty="0"/>
          </a:p>
          <a:p>
            <a:r>
              <a:rPr lang="zh-CN" altLang="en-US" sz="3200" dirty="0" smtClean="0"/>
              <a:t>其次</a:t>
            </a:r>
            <a:r>
              <a:rPr lang="zh-CN" altLang="en-US" sz="3200" dirty="0"/>
              <a:t>，若</a:t>
            </a:r>
            <a:r>
              <a:rPr lang="en-US" altLang="zh-CN" sz="3200" dirty="0"/>
              <a:t>a</a:t>
            </a:r>
            <a:r>
              <a:rPr lang="zh-CN" altLang="en-US" sz="3200" dirty="0"/>
              <a:t>的权值小于</a:t>
            </a:r>
            <a:r>
              <a:rPr lang="en-US" altLang="zh-CN" sz="3200" dirty="0"/>
              <a:t>b</a:t>
            </a:r>
            <a:r>
              <a:rPr lang="zh-CN" altLang="en-US" sz="3200" dirty="0"/>
              <a:t>的权值，使</a:t>
            </a:r>
            <a:r>
              <a:rPr lang="en-US" altLang="zh-CN" sz="3200" dirty="0"/>
              <a:t>a</a:t>
            </a:r>
            <a:r>
              <a:rPr lang="zh-CN" altLang="en-US" sz="3200" dirty="0"/>
              <a:t>的右儿子</a:t>
            </a:r>
            <a:r>
              <a:rPr lang="zh-CN" altLang="en-US" sz="3200" dirty="0" smtClean="0"/>
              <a:t>等于</a:t>
            </a:r>
            <a:r>
              <a:rPr lang="en-US" altLang="zh-CN" sz="3200" dirty="0" smtClean="0"/>
              <a:t>Merge(a</a:t>
            </a:r>
            <a:r>
              <a:rPr lang="zh-CN" altLang="en-US" sz="3200" dirty="0"/>
              <a:t>的右儿子</a:t>
            </a:r>
            <a:r>
              <a:rPr lang="en-US" altLang="zh-CN" sz="3200" dirty="0"/>
              <a:t>,b)</a:t>
            </a:r>
            <a:r>
              <a:rPr lang="zh-CN" altLang="en-US" sz="3200" dirty="0"/>
              <a:t>，并返回</a:t>
            </a:r>
            <a:r>
              <a:rPr lang="en-US" altLang="zh-CN" sz="3200" dirty="0" smtClean="0"/>
              <a:t>a</a:t>
            </a:r>
            <a:r>
              <a:rPr lang="zh-CN" altLang="en-US" sz="3200" dirty="0"/>
              <a:t>，</a:t>
            </a:r>
            <a:r>
              <a:rPr lang="zh-CN" altLang="en-US" sz="3200" dirty="0" smtClean="0"/>
              <a:t>否则</a:t>
            </a:r>
            <a:r>
              <a:rPr lang="zh-CN" altLang="en-US" sz="3200" dirty="0"/>
              <a:t>使</a:t>
            </a:r>
            <a:r>
              <a:rPr lang="en-US" altLang="zh-CN" sz="3200" dirty="0"/>
              <a:t>b</a:t>
            </a:r>
            <a:r>
              <a:rPr lang="zh-CN" altLang="en-US" sz="3200" dirty="0"/>
              <a:t>的左儿子等于</a:t>
            </a:r>
            <a:r>
              <a:rPr lang="en-US" altLang="zh-CN" sz="3200" dirty="0"/>
              <a:t>Merge(</a:t>
            </a:r>
            <a:r>
              <a:rPr lang="en-US" altLang="zh-CN" sz="3200" dirty="0" err="1"/>
              <a:t>a,b</a:t>
            </a:r>
            <a:r>
              <a:rPr lang="zh-CN" altLang="en-US" sz="3200" dirty="0"/>
              <a:t>的左儿子</a:t>
            </a:r>
            <a:r>
              <a:rPr lang="en-US" altLang="zh-CN" sz="3200" dirty="0"/>
              <a:t>)</a:t>
            </a:r>
            <a:r>
              <a:rPr lang="zh-CN" altLang="en-US" sz="3200" dirty="0"/>
              <a:t>，并返回</a:t>
            </a:r>
            <a:r>
              <a:rPr lang="en-US" altLang="zh-CN" sz="3200" dirty="0"/>
              <a:t>b</a:t>
            </a:r>
            <a:endParaRPr lang="zh-CN" altLang="en-US" sz="3200" dirty="0"/>
          </a:p>
        </p:txBody>
      </p:sp>
    </p:spTree>
    <p:extLst>
      <p:ext uri="{BB962C8B-B14F-4D97-AF65-F5344CB8AC3E}">
        <p14:creationId xmlns:p14="http://schemas.microsoft.com/office/powerpoint/2010/main" val="345781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Split</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定义</a:t>
            </a:r>
            <a:r>
              <a:rPr lang="en-US" altLang="zh-CN" sz="3200" dirty="0"/>
              <a:t>Split(</a:t>
            </a:r>
            <a:r>
              <a:rPr lang="en-US" altLang="zh-CN" sz="3200" dirty="0" err="1"/>
              <a:t>a,n</a:t>
            </a:r>
            <a:r>
              <a:rPr lang="en-US" altLang="zh-CN" sz="3200" dirty="0"/>
              <a:t>)</a:t>
            </a:r>
            <a:r>
              <a:rPr lang="zh-CN" altLang="en-US" sz="3200" dirty="0"/>
              <a:t>为返回分别包含以</a:t>
            </a:r>
            <a:r>
              <a:rPr lang="en-US" altLang="zh-CN" sz="3200" dirty="0"/>
              <a:t>a</a:t>
            </a:r>
            <a:r>
              <a:rPr lang="zh-CN" altLang="en-US" sz="3200" dirty="0"/>
              <a:t>为根的</a:t>
            </a:r>
            <a:r>
              <a:rPr lang="en-US" altLang="zh-CN" sz="3200" dirty="0" err="1"/>
              <a:t>Treap</a:t>
            </a:r>
            <a:r>
              <a:rPr lang="zh-CN" altLang="en-US" sz="3200" dirty="0"/>
              <a:t>种前</a:t>
            </a:r>
            <a:r>
              <a:rPr lang="en-US" altLang="zh-CN" sz="3200" dirty="0"/>
              <a:t>n</a:t>
            </a:r>
            <a:r>
              <a:rPr lang="zh-CN" altLang="en-US" sz="3200" dirty="0"/>
              <a:t>小的节点和剩下的节点的</a:t>
            </a:r>
            <a:r>
              <a:rPr lang="en-US" altLang="zh-CN" sz="3200" dirty="0" err="1"/>
              <a:t>Treap</a:t>
            </a:r>
            <a:r>
              <a:rPr lang="zh-CN" altLang="en-US" sz="3200" dirty="0"/>
              <a:t>的根</a:t>
            </a:r>
            <a:endParaRPr lang="en-US" altLang="zh-CN" sz="3200" dirty="0"/>
          </a:p>
          <a:p>
            <a:r>
              <a:rPr lang="zh-CN" altLang="en-US" sz="3200" dirty="0" smtClean="0"/>
              <a:t>如果</a:t>
            </a:r>
            <a:r>
              <a:rPr lang="zh-CN" altLang="en-US" sz="3200" dirty="0"/>
              <a:t>以</a:t>
            </a:r>
            <a:r>
              <a:rPr lang="en-US" altLang="zh-CN" sz="3200" dirty="0"/>
              <a:t>a</a:t>
            </a:r>
            <a:r>
              <a:rPr lang="zh-CN" altLang="en-US" sz="3200" dirty="0"/>
              <a:t>的左儿子为根的子树的大小大于等于</a:t>
            </a:r>
            <a:r>
              <a:rPr lang="en-US" altLang="zh-CN" sz="3200" dirty="0"/>
              <a:t>n</a:t>
            </a:r>
            <a:r>
              <a:rPr lang="zh-CN" altLang="en-US" sz="3200" dirty="0"/>
              <a:t>，令</a:t>
            </a:r>
            <a:r>
              <a:rPr lang="en-US" altLang="zh-CN" sz="3200" dirty="0"/>
              <a:t>{</a:t>
            </a:r>
            <a:r>
              <a:rPr lang="en-US" altLang="zh-CN" sz="3200" dirty="0" err="1"/>
              <a:t>l,r</a:t>
            </a:r>
            <a:r>
              <a:rPr lang="en-US" altLang="zh-CN" sz="3200" dirty="0"/>
              <a:t>}=Split(a</a:t>
            </a:r>
            <a:r>
              <a:rPr lang="zh-CN" altLang="en-US" sz="3200" dirty="0"/>
              <a:t>的左儿子</a:t>
            </a:r>
            <a:r>
              <a:rPr lang="en-US" altLang="zh-CN" sz="3200" dirty="0"/>
              <a:t>,n)</a:t>
            </a:r>
            <a:r>
              <a:rPr lang="zh-CN" altLang="en-US" sz="3200" dirty="0"/>
              <a:t>，将</a:t>
            </a:r>
            <a:r>
              <a:rPr lang="en-US" altLang="zh-CN" sz="3200" dirty="0"/>
              <a:t>a</a:t>
            </a:r>
            <a:r>
              <a:rPr lang="zh-CN" altLang="en-US" sz="3200" dirty="0"/>
              <a:t>的左儿子改为</a:t>
            </a:r>
            <a:r>
              <a:rPr lang="en-US" altLang="zh-CN" sz="3200" dirty="0"/>
              <a:t>r</a:t>
            </a:r>
            <a:r>
              <a:rPr lang="zh-CN" altLang="en-US" sz="3200" dirty="0"/>
              <a:t>，返回</a:t>
            </a:r>
            <a:r>
              <a:rPr lang="en-US" altLang="zh-CN" sz="3200" dirty="0"/>
              <a:t>{</a:t>
            </a:r>
            <a:r>
              <a:rPr lang="en-US" altLang="zh-CN" sz="3200" dirty="0" err="1"/>
              <a:t>l,a</a:t>
            </a:r>
            <a:r>
              <a:rPr lang="en-US" altLang="zh-CN" sz="3200" dirty="0"/>
              <a:t>}</a:t>
            </a:r>
          </a:p>
          <a:p>
            <a:r>
              <a:rPr lang="zh-CN" altLang="en-US" sz="3200" dirty="0" smtClean="0"/>
              <a:t>否则</a:t>
            </a:r>
            <a:r>
              <a:rPr lang="zh-CN" altLang="en-US" sz="3200" dirty="0"/>
              <a:t>，令</a:t>
            </a:r>
            <a:r>
              <a:rPr lang="en-US" altLang="zh-CN" sz="3200" dirty="0"/>
              <a:t>{</a:t>
            </a:r>
            <a:r>
              <a:rPr lang="en-US" altLang="zh-CN" sz="3200" dirty="0" err="1"/>
              <a:t>l,r</a:t>
            </a:r>
            <a:r>
              <a:rPr lang="en-US" altLang="zh-CN" sz="3200" dirty="0"/>
              <a:t>}=Split(a</a:t>
            </a:r>
            <a:r>
              <a:rPr lang="zh-CN" altLang="en-US" sz="3200" dirty="0"/>
              <a:t>的右儿子</a:t>
            </a:r>
            <a:r>
              <a:rPr lang="en-US" altLang="zh-CN" sz="3200" dirty="0"/>
              <a:t>,n-</a:t>
            </a:r>
            <a:r>
              <a:rPr lang="zh-CN" altLang="en-US" sz="3200" dirty="0"/>
              <a:t>以</a:t>
            </a:r>
            <a:r>
              <a:rPr lang="en-US" altLang="zh-CN" sz="3200" dirty="0"/>
              <a:t>a</a:t>
            </a:r>
            <a:r>
              <a:rPr lang="zh-CN" altLang="en-US" sz="3200" dirty="0"/>
              <a:t>的左儿子为根的子树的大小</a:t>
            </a:r>
            <a:r>
              <a:rPr lang="en-US" altLang="zh-CN" sz="3200" dirty="0"/>
              <a:t>-1)</a:t>
            </a:r>
            <a:r>
              <a:rPr lang="zh-CN" altLang="en-US" sz="3200" dirty="0"/>
              <a:t>，将</a:t>
            </a:r>
            <a:r>
              <a:rPr lang="en-US" altLang="zh-CN" sz="3200" dirty="0"/>
              <a:t>a</a:t>
            </a:r>
            <a:r>
              <a:rPr lang="zh-CN" altLang="en-US" sz="3200" dirty="0"/>
              <a:t>的右儿子改为</a:t>
            </a:r>
            <a:r>
              <a:rPr lang="en-US" altLang="zh-CN" sz="3200" dirty="0"/>
              <a:t>l</a:t>
            </a:r>
            <a:r>
              <a:rPr lang="zh-CN" altLang="en-US" sz="3200" dirty="0"/>
              <a:t>，返回</a:t>
            </a:r>
            <a:r>
              <a:rPr lang="en-US" altLang="zh-CN" sz="3200" dirty="0"/>
              <a:t>{</a:t>
            </a:r>
            <a:r>
              <a:rPr lang="en-US" altLang="zh-CN" sz="3200" dirty="0" err="1"/>
              <a:t>a,r</a:t>
            </a:r>
            <a:r>
              <a:rPr lang="en-US" altLang="zh-CN" sz="3200" dirty="0"/>
              <a:t>}</a:t>
            </a:r>
            <a:endParaRPr lang="zh-CN" altLang="en-US" sz="3200" dirty="0"/>
          </a:p>
        </p:txBody>
      </p:sp>
    </p:spTree>
    <p:extLst>
      <p:ext uri="{BB962C8B-B14F-4D97-AF65-F5344CB8AC3E}">
        <p14:creationId xmlns:p14="http://schemas.microsoft.com/office/powerpoint/2010/main" val="217012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Treap</a:t>
            </a:r>
            <a:r>
              <a:rPr lang="zh-CN" altLang="en-US" dirty="0" smtClean="0"/>
              <a:t>的可持久化</a:t>
            </a:r>
            <a:endParaRPr lang="zh-CN" altLang="en-US" dirty="0"/>
          </a:p>
        </p:txBody>
      </p:sp>
      <p:sp>
        <p:nvSpPr>
          <p:cNvPr id="3" name="内容占位符 2"/>
          <p:cNvSpPr>
            <a:spLocks noGrp="1"/>
          </p:cNvSpPr>
          <p:nvPr>
            <p:ph idx="1"/>
          </p:nvPr>
        </p:nvSpPr>
        <p:spPr/>
        <p:txBody>
          <a:bodyPr/>
          <a:lstStyle/>
          <a:p>
            <a:r>
              <a:rPr lang="zh-CN" altLang="en-US" sz="3200" dirty="0" smtClean="0"/>
              <a:t>因为</a:t>
            </a:r>
            <a:r>
              <a:rPr lang="zh-CN" altLang="en-US" sz="3200" dirty="0"/>
              <a:t>之前已经把操作拆成了</a:t>
            </a:r>
            <a:r>
              <a:rPr lang="en-US" altLang="zh-CN" sz="3200" dirty="0"/>
              <a:t>Merge</a:t>
            </a:r>
            <a:r>
              <a:rPr lang="zh-CN" altLang="en-US" sz="3200" dirty="0"/>
              <a:t>和</a:t>
            </a:r>
            <a:r>
              <a:rPr lang="en-US" altLang="zh-CN" sz="3200" dirty="0"/>
              <a:t>Split</a:t>
            </a:r>
            <a:r>
              <a:rPr lang="zh-CN" altLang="en-US" sz="3200" dirty="0"/>
              <a:t>，所以只要在</a:t>
            </a:r>
            <a:r>
              <a:rPr lang="en-US" altLang="zh-CN" sz="3200" dirty="0"/>
              <a:t>Merge</a:t>
            </a:r>
            <a:r>
              <a:rPr lang="zh-CN" altLang="en-US" sz="3200" dirty="0"/>
              <a:t>和</a:t>
            </a:r>
            <a:r>
              <a:rPr lang="en-US" altLang="zh-CN" sz="3200" dirty="0"/>
              <a:t>Split</a:t>
            </a:r>
            <a:r>
              <a:rPr lang="zh-CN" altLang="en-US" sz="3200" dirty="0"/>
              <a:t>时返回一个新建的节点就好了</a:t>
            </a:r>
            <a:endParaRPr lang="en-US" altLang="zh-CN" sz="3200" dirty="0"/>
          </a:p>
        </p:txBody>
      </p:sp>
    </p:spTree>
    <p:extLst>
      <p:ext uri="{BB962C8B-B14F-4D97-AF65-F5344CB8AC3E}">
        <p14:creationId xmlns:p14="http://schemas.microsoft.com/office/powerpoint/2010/main" val="77911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超级编辑器</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给定</a:t>
            </a:r>
            <a:r>
              <a:rPr lang="zh-CN" altLang="en-US" sz="3200" dirty="0"/>
              <a:t>一个字符串，要求支持三个操作</a:t>
            </a:r>
            <a:endParaRPr lang="en-US" altLang="zh-CN" sz="3200" dirty="0"/>
          </a:p>
          <a:p>
            <a:r>
              <a:rPr lang="en-US" altLang="zh-CN" sz="3200" dirty="0" smtClean="0"/>
              <a:t>1</a:t>
            </a:r>
            <a:r>
              <a:rPr lang="en-US" altLang="zh-CN" sz="3200" dirty="0"/>
              <a:t>.</a:t>
            </a:r>
            <a:r>
              <a:rPr lang="zh-CN" altLang="en-US" sz="3200" dirty="0"/>
              <a:t>在字符串内插入一段字符</a:t>
            </a:r>
            <a:endParaRPr lang="en-US" altLang="zh-CN" sz="3200" dirty="0"/>
          </a:p>
          <a:p>
            <a:r>
              <a:rPr lang="en-US" altLang="zh-CN" sz="3200" dirty="0" smtClean="0"/>
              <a:t>2</a:t>
            </a:r>
            <a:r>
              <a:rPr lang="en-US" altLang="zh-CN" sz="3200" dirty="0"/>
              <a:t>.</a:t>
            </a:r>
            <a:r>
              <a:rPr lang="zh-CN" altLang="en-US" sz="3200" dirty="0"/>
              <a:t>将字符串内的一段字符复制后插入给定位置</a:t>
            </a:r>
            <a:endParaRPr lang="en-US" altLang="zh-CN" sz="3200" dirty="0"/>
          </a:p>
          <a:p>
            <a:r>
              <a:rPr lang="en-US" altLang="zh-CN" sz="3200" dirty="0" smtClean="0"/>
              <a:t>3</a:t>
            </a:r>
            <a:r>
              <a:rPr lang="en-US" altLang="zh-CN" sz="3200" dirty="0"/>
              <a:t>.</a:t>
            </a:r>
            <a:r>
              <a:rPr lang="zh-CN" altLang="en-US" sz="3200" dirty="0"/>
              <a:t>询问给定位置的字符</a:t>
            </a:r>
            <a:endParaRPr lang="en-US" altLang="zh-CN" sz="3200" dirty="0"/>
          </a:p>
          <a:p>
            <a:r>
              <a:rPr lang="zh-CN" altLang="en-US" sz="3200" dirty="0" smtClean="0"/>
              <a:t>题目</a:t>
            </a:r>
            <a:r>
              <a:rPr lang="zh-CN" altLang="en-US" sz="3200" dirty="0"/>
              <a:t>保证</a:t>
            </a:r>
            <a:r>
              <a:rPr lang="en-US" altLang="zh-CN" sz="3200" dirty="0"/>
              <a:t>1</a:t>
            </a:r>
            <a:r>
              <a:rPr lang="zh-CN" altLang="en-US" sz="3200" dirty="0"/>
              <a:t>操作插入的字符不会超过</a:t>
            </a:r>
            <a:r>
              <a:rPr lang="en-US" altLang="zh-CN" sz="3200" dirty="0"/>
              <a:t>1e6</a:t>
            </a:r>
            <a:r>
              <a:rPr lang="zh-CN" altLang="en-US" sz="3200" dirty="0"/>
              <a:t>个，但不保证最后的字符串大小</a:t>
            </a:r>
          </a:p>
          <a:p>
            <a:endParaRPr lang="zh-CN" altLang="en-US" sz="3200" dirty="0"/>
          </a:p>
        </p:txBody>
      </p:sp>
    </p:spTree>
    <p:extLst>
      <p:ext uri="{BB962C8B-B14F-4D97-AF65-F5344CB8AC3E}">
        <p14:creationId xmlns:p14="http://schemas.microsoft.com/office/powerpoint/2010/main" val="194105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超级编辑器</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因为</a:t>
            </a:r>
            <a:r>
              <a:rPr lang="zh-CN" altLang="en-US" sz="3200" dirty="0"/>
              <a:t>这道题不要求修改，所以通过可持久化可以非常</a:t>
            </a:r>
            <a:r>
              <a:rPr lang="zh-CN" altLang="en-US" sz="3200" dirty="0" smtClean="0"/>
              <a:t>轻松地解决</a:t>
            </a:r>
            <a:r>
              <a:rPr lang="zh-CN" altLang="en-US" sz="3200" dirty="0"/>
              <a:t>这道题。</a:t>
            </a:r>
            <a:endParaRPr lang="en-US" altLang="zh-CN" sz="3200" dirty="0"/>
          </a:p>
          <a:p>
            <a:r>
              <a:rPr lang="zh-CN" altLang="en-US" sz="3200" dirty="0" smtClean="0"/>
              <a:t>然而</a:t>
            </a:r>
            <a:r>
              <a:rPr lang="zh-CN" altLang="en-US" sz="3200" dirty="0"/>
              <a:t>有个小问题，复制字符串时要求重用部分节点，于是随机的权值会重复，这样复杂度就没有保证了</a:t>
            </a:r>
          </a:p>
        </p:txBody>
      </p:sp>
    </p:spTree>
    <p:extLst>
      <p:ext uri="{BB962C8B-B14F-4D97-AF65-F5344CB8AC3E}">
        <p14:creationId xmlns:p14="http://schemas.microsoft.com/office/powerpoint/2010/main" val="410795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题解</a:t>
            </a:r>
            <a:endParaRPr lang="zh-CN" altLang="en-US" dirty="0"/>
          </a:p>
        </p:txBody>
      </p:sp>
      <p:sp>
        <p:nvSpPr>
          <p:cNvPr id="3" name="内容占位符 2"/>
          <p:cNvSpPr>
            <a:spLocks noGrp="1"/>
          </p:cNvSpPr>
          <p:nvPr>
            <p:ph idx="1"/>
          </p:nvPr>
        </p:nvSpPr>
        <p:spPr/>
        <p:txBody>
          <a:bodyPr/>
          <a:lstStyle/>
          <a:p>
            <a:r>
              <a:rPr lang="zh-CN" altLang="en-US" sz="3200" dirty="0" smtClean="0"/>
              <a:t>陈立杰</a:t>
            </a:r>
            <a:r>
              <a:rPr lang="zh-CN" altLang="en-US" sz="3200" dirty="0"/>
              <a:t>在他的论文</a:t>
            </a:r>
            <a:r>
              <a:rPr lang="en-US" altLang="zh-CN" sz="3200" dirty="0"/>
              <a:t>《</a:t>
            </a:r>
            <a:r>
              <a:rPr lang="zh-CN" altLang="en-US" sz="3200" dirty="0"/>
              <a:t>可持久化数据结构研究</a:t>
            </a:r>
            <a:r>
              <a:rPr lang="en-US" altLang="zh-CN" sz="3200" dirty="0"/>
              <a:t>》</a:t>
            </a:r>
            <a:r>
              <a:rPr lang="zh-CN" altLang="en-US" sz="3200" dirty="0"/>
              <a:t>提出了一个解决方案，即不使用随机权值，而是简单的认为</a:t>
            </a:r>
            <a:r>
              <a:rPr lang="en-US" altLang="zh-CN" sz="3200" dirty="0"/>
              <a:t>a-&gt;key&lt;b-&gt;key</a:t>
            </a:r>
            <a:r>
              <a:rPr lang="zh-CN" altLang="en-US" sz="3200" dirty="0"/>
              <a:t>的概率是</a:t>
            </a:r>
            <a:r>
              <a:rPr lang="en-US" altLang="zh-CN" sz="3200" dirty="0"/>
              <a:t>a-&gt;size/(a-&gt;</a:t>
            </a:r>
            <a:r>
              <a:rPr lang="en-US" altLang="zh-CN" sz="3200" dirty="0" err="1"/>
              <a:t>size+b</a:t>
            </a:r>
            <a:r>
              <a:rPr lang="en-US" altLang="zh-CN" sz="3200" dirty="0"/>
              <a:t>-&gt;size)</a:t>
            </a:r>
            <a:r>
              <a:rPr lang="zh-CN" altLang="en-US" sz="3200" dirty="0"/>
              <a:t>。</a:t>
            </a:r>
            <a:endParaRPr lang="en-US" altLang="zh-CN" sz="3200" dirty="0"/>
          </a:p>
          <a:p>
            <a:r>
              <a:rPr lang="zh-CN" altLang="en-US" sz="3200" dirty="0" smtClean="0"/>
              <a:t>每次</a:t>
            </a:r>
            <a:r>
              <a:rPr lang="zh-CN" altLang="en-US" sz="3200" dirty="0"/>
              <a:t>合并的时候随机决定</a:t>
            </a:r>
            <a:r>
              <a:rPr lang="zh-CN" altLang="en-US" sz="3200" dirty="0" smtClean="0"/>
              <a:t>返回的节点</a:t>
            </a:r>
            <a:r>
              <a:rPr lang="zh-CN" altLang="en-US" sz="3200" dirty="0"/>
              <a:t>是什么</a:t>
            </a:r>
            <a:endParaRPr lang="en-US" altLang="zh-CN" sz="3200" dirty="0"/>
          </a:p>
        </p:txBody>
      </p:sp>
    </p:spTree>
    <p:extLst>
      <p:ext uri="{BB962C8B-B14F-4D97-AF65-F5344CB8AC3E}">
        <p14:creationId xmlns:p14="http://schemas.microsoft.com/office/powerpoint/2010/main" val="12683378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1417</Words>
  <Application>Microsoft Office PowerPoint</Application>
  <PresentationFormat>宽屏</PresentationFormat>
  <Paragraphs>83</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Calibri Light</vt:lpstr>
      <vt:lpstr>Office 主题</vt:lpstr>
      <vt:lpstr>平衡树</vt:lpstr>
      <vt:lpstr>Treap </vt:lpstr>
      <vt:lpstr>Treap</vt:lpstr>
      <vt:lpstr>Merge</vt:lpstr>
      <vt:lpstr>Split</vt:lpstr>
      <vt:lpstr>Treap的可持久化</vt:lpstr>
      <vt:lpstr>超级编辑器</vt:lpstr>
      <vt:lpstr>超级编辑器</vt:lpstr>
      <vt:lpstr>题解</vt:lpstr>
      <vt:lpstr>Splay</vt:lpstr>
      <vt:lpstr>SGT</vt:lpstr>
      <vt:lpstr>定义</vt:lpstr>
      <vt:lpstr>定义</vt:lpstr>
      <vt:lpstr>Insert</vt:lpstr>
      <vt:lpstr>Delete</vt:lpstr>
      <vt:lpstr>动态标号</vt:lpstr>
      <vt:lpstr>动态标号</vt:lpstr>
      <vt:lpstr>动态标号</vt:lpstr>
      <vt:lpstr>动态标号</vt:lpstr>
      <vt:lpstr>Treap启发式合并</vt:lpstr>
      <vt:lpstr>Splay启发式合并</vt:lpstr>
      <vt:lpstr>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平衡树</dc:title>
  <dc:creator>RXDoi</dc:creator>
  <cp:lastModifiedBy>RXDoi</cp:lastModifiedBy>
  <cp:revision>11</cp:revision>
  <dcterms:created xsi:type="dcterms:W3CDTF">2018-05-11T00:19:10Z</dcterms:created>
  <dcterms:modified xsi:type="dcterms:W3CDTF">2018-05-11T03:48:06Z</dcterms:modified>
</cp:coreProperties>
</file>